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0"/>
  </p:notesMasterIdLst>
  <p:sldIdLst>
    <p:sldId id="257" r:id="rId2"/>
    <p:sldId id="1404" r:id="rId3"/>
    <p:sldId id="1405" r:id="rId4"/>
    <p:sldId id="1407" r:id="rId5"/>
    <p:sldId id="1410" r:id="rId6"/>
    <p:sldId id="1406" r:id="rId7"/>
    <p:sldId id="1409" r:id="rId8"/>
    <p:sldId id="1408" r:id="rId9"/>
    <p:sldId id="1012" r:id="rId10"/>
    <p:sldId id="1013" r:id="rId11"/>
    <p:sldId id="287" r:id="rId12"/>
    <p:sldId id="260" r:id="rId13"/>
    <p:sldId id="288" r:id="rId14"/>
    <p:sldId id="983" r:id="rId15"/>
    <p:sldId id="263" r:id="rId16"/>
    <p:sldId id="264" r:id="rId17"/>
    <p:sldId id="1009" r:id="rId18"/>
    <p:sldId id="266" r:id="rId19"/>
    <p:sldId id="965" r:id="rId20"/>
    <p:sldId id="970" r:id="rId21"/>
    <p:sldId id="984" r:id="rId22"/>
    <p:sldId id="966" r:id="rId23"/>
    <p:sldId id="1412" r:id="rId24"/>
    <p:sldId id="1413" r:id="rId25"/>
    <p:sldId id="967" r:id="rId26"/>
    <p:sldId id="1414" r:id="rId27"/>
    <p:sldId id="289" r:id="rId28"/>
    <p:sldId id="290" r:id="rId29"/>
    <p:sldId id="291" r:id="rId30"/>
    <p:sldId id="980" r:id="rId31"/>
    <p:sldId id="981" r:id="rId32"/>
    <p:sldId id="292" r:id="rId33"/>
    <p:sldId id="973" r:id="rId34"/>
    <p:sldId id="1023" r:id="rId35"/>
    <p:sldId id="974" r:id="rId36"/>
    <p:sldId id="975" r:id="rId37"/>
    <p:sldId id="294" r:id="rId38"/>
    <p:sldId id="293" r:id="rId39"/>
    <p:sldId id="985" r:id="rId40"/>
    <p:sldId id="987" r:id="rId41"/>
    <p:sldId id="295" r:id="rId42"/>
    <p:sldId id="991" r:id="rId43"/>
    <p:sldId id="986" r:id="rId44"/>
    <p:sldId id="281" r:id="rId45"/>
    <p:sldId id="1415" r:id="rId46"/>
    <p:sldId id="285" r:id="rId47"/>
    <p:sldId id="272" r:id="rId48"/>
    <p:sldId id="992" r:id="rId49"/>
    <p:sldId id="993" r:id="rId50"/>
    <p:sldId id="299" r:id="rId51"/>
    <p:sldId id="297" r:id="rId52"/>
    <p:sldId id="1017" r:id="rId53"/>
    <p:sldId id="994" r:id="rId54"/>
    <p:sldId id="995" r:id="rId55"/>
    <p:sldId id="301" r:id="rId56"/>
    <p:sldId id="996" r:id="rId57"/>
    <p:sldId id="997" r:id="rId58"/>
    <p:sldId id="998" r:id="rId59"/>
    <p:sldId id="302" r:id="rId60"/>
    <p:sldId id="303" r:id="rId61"/>
    <p:sldId id="333" r:id="rId62"/>
    <p:sldId id="304" r:id="rId63"/>
    <p:sldId id="1014" r:id="rId64"/>
    <p:sldId id="1002" r:id="rId65"/>
    <p:sldId id="306" r:id="rId66"/>
    <p:sldId id="308" r:id="rId67"/>
    <p:sldId id="307" r:id="rId68"/>
    <p:sldId id="1006" r:id="rId69"/>
    <p:sldId id="334" r:id="rId70"/>
    <p:sldId id="1416" r:id="rId71"/>
    <p:sldId id="1417" r:id="rId72"/>
    <p:sldId id="1007" r:id="rId73"/>
    <p:sldId id="1008" r:id="rId74"/>
    <p:sldId id="1015" r:id="rId75"/>
    <p:sldId id="1005" r:id="rId76"/>
    <p:sldId id="312" r:id="rId77"/>
    <p:sldId id="314" r:id="rId78"/>
    <p:sldId id="315" r:id="rId79"/>
    <p:sldId id="336" r:id="rId80"/>
    <p:sldId id="337" r:id="rId81"/>
    <p:sldId id="1019" r:id="rId82"/>
    <p:sldId id="1020" r:id="rId83"/>
    <p:sldId id="1021" r:id="rId84"/>
    <p:sldId id="1018" r:id="rId85"/>
    <p:sldId id="338" r:id="rId86"/>
    <p:sldId id="1022" r:id="rId87"/>
    <p:sldId id="320" r:id="rId88"/>
    <p:sldId id="1418" r:id="rId89"/>
    <p:sldId id="321" r:id="rId90"/>
    <p:sldId id="322" r:id="rId91"/>
    <p:sldId id="323" r:id="rId92"/>
    <p:sldId id="1025" r:id="rId93"/>
    <p:sldId id="1419" r:id="rId94"/>
    <p:sldId id="1026" r:id="rId95"/>
    <p:sldId id="1421" r:id="rId96"/>
    <p:sldId id="1027" r:id="rId97"/>
    <p:sldId id="329" r:id="rId98"/>
    <p:sldId id="330" r:id="rId99"/>
    <p:sldId id="340" r:id="rId100"/>
    <p:sldId id="341" r:id="rId101"/>
    <p:sldId id="1028" r:id="rId102"/>
    <p:sldId id="342" r:id="rId103"/>
    <p:sldId id="1029" r:id="rId104"/>
    <p:sldId id="1198" r:id="rId105"/>
    <p:sldId id="1030" r:id="rId106"/>
    <p:sldId id="344" r:id="rId107"/>
    <p:sldId id="1031" r:id="rId108"/>
    <p:sldId id="1199" r:id="rId109"/>
    <p:sldId id="1032" r:id="rId110"/>
    <p:sldId id="1200" r:id="rId111"/>
    <p:sldId id="345" r:id="rId112"/>
    <p:sldId id="1201" r:id="rId113"/>
    <p:sldId id="343" r:id="rId114"/>
    <p:sldId id="1033" r:id="rId115"/>
    <p:sldId id="1045" r:id="rId116"/>
    <p:sldId id="347" r:id="rId117"/>
    <p:sldId id="348" r:id="rId118"/>
    <p:sldId id="349" r:id="rId119"/>
    <p:sldId id="1034" r:id="rId120"/>
    <p:sldId id="351" r:id="rId121"/>
    <p:sldId id="352" r:id="rId122"/>
    <p:sldId id="353" r:id="rId123"/>
    <p:sldId id="1036" r:id="rId124"/>
    <p:sldId id="354" r:id="rId125"/>
    <p:sldId id="1053" r:id="rId126"/>
    <p:sldId id="1037" r:id="rId127"/>
    <p:sldId id="355" r:id="rId128"/>
    <p:sldId id="356" r:id="rId129"/>
    <p:sldId id="358" r:id="rId130"/>
    <p:sldId id="1039" r:id="rId131"/>
    <p:sldId id="1040" r:id="rId132"/>
    <p:sldId id="1041" r:id="rId133"/>
    <p:sldId id="1042" r:id="rId134"/>
    <p:sldId id="1038" r:id="rId135"/>
    <p:sldId id="1422" r:id="rId136"/>
    <p:sldId id="1423" r:id="rId137"/>
    <p:sldId id="1424" r:id="rId138"/>
    <p:sldId id="1425" r:id="rId139"/>
    <p:sldId id="1426" r:id="rId140"/>
    <p:sldId id="1427" r:id="rId141"/>
    <p:sldId id="1428" r:id="rId142"/>
    <p:sldId id="1429" r:id="rId143"/>
    <p:sldId id="1430" r:id="rId144"/>
    <p:sldId id="1431" r:id="rId145"/>
    <p:sldId id="1432" r:id="rId146"/>
    <p:sldId id="1433" r:id="rId147"/>
    <p:sldId id="1434" r:id="rId148"/>
    <p:sldId id="1435" r:id="rId149"/>
    <p:sldId id="1436" r:id="rId150"/>
    <p:sldId id="1437" r:id="rId151"/>
    <p:sldId id="1438" r:id="rId152"/>
    <p:sldId id="1439" r:id="rId153"/>
    <p:sldId id="1440" r:id="rId154"/>
    <p:sldId id="1441" r:id="rId155"/>
    <p:sldId id="1442" r:id="rId156"/>
    <p:sldId id="1443" r:id="rId157"/>
    <p:sldId id="1444" r:id="rId158"/>
    <p:sldId id="1445" r:id="rId159"/>
    <p:sldId id="1446" r:id="rId160"/>
    <p:sldId id="1447" r:id="rId161"/>
    <p:sldId id="1448" r:id="rId162"/>
    <p:sldId id="1449" r:id="rId163"/>
    <p:sldId id="1450" r:id="rId164"/>
    <p:sldId id="1451" r:id="rId165"/>
    <p:sldId id="1452" r:id="rId166"/>
    <p:sldId id="1453" r:id="rId167"/>
    <p:sldId id="1454" r:id="rId168"/>
    <p:sldId id="1455" r:id="rId169"/>
    <p:sldId id="1456" r:id="rId170"/>
    <p:sldId id="1457" r:id="rId171"/>
    <p:sldId id="1458" r:id="rId172"/>
    <p:sldId id="1459" r:id="rId173"/>
    <p:sldId id="1460" r:id="rId174"/>
    <p:sldId id="1461" r:id="rId175"/>
    <p:sldId id="1462" r:id="rId176"/>
    <p:sldId id="1463" r:id="rId177"/>
    <p:sldId id="1464" r:id="rId178"/>
    <p:sldId id="1465" r:id="rId179"/>
    <p:sldId id="1466" r:id="rId180"/>
    <p:sldId id="1467" r:id="rId181"/>
    <p:sldId id="1468" r:id="rId182"/>
    <p:sldId id="1469" r:id="rId183"/>
    <p:sldId id="1470" r:id="rId184"/>
    <p:sldId id="1471" r:id="rId185"/>
    <p:sldId id="1472" r:id="rId186"/>
    <p:sldId id="1473" r:id="rId187"/>
    <p:sldId id="1474" r:id="rId188"/>
    <p:sldId id="1475" r:id="rId189"/>
    <p:sldId id="1476" r:id="rId190"/>
    <p:sldId id="1477" r:id="rId191"/>
    <p:sldId id="1478" r:id="rId192"/>
    <p:sldId id="1479" r:id="rId193"/>
    <p:sldId id="470" r:id="rId194"/>
    <p:sldId id="457" r:id="rId195"/>
    <p:sldId id="459" r:id="rId196"/>
    <p:sldId id="460" r:id="rId197"/>
    <p:sldId id="461" r:id="rId198"/>
    <p:sldId id="1207" r:id="rId199"/>
    <p:sldId id="1208" r:id="rId200"/>
    <p:sldId id="1399" r:id="rId201"/>
    <p:sldId id="1211" r:id="rId202"/>
    <p:sldId id="1212" r:id="rId203"/>
    <p:sldId id="1231" r:id="rId204"/>
    <p:sldId id="1235" r:id="rId205"/>
    <p:sldId id="1233" r:id="rId206"/>
    <p:sldId id="1217" r:id="rId207"/>
    <p:sldId id="1232" r:id="rId208"/>
    <p:sldId id="1234" r:id="rId209"/>
    <p:sldId id="1219" r:id="rId210"/>
    <p:sldId id="1236" r:id="rId211"/>
    <p:sldId id="1238" r:id="rId212"/>
    <p:sldId id="1220" r:id="rId213"/>
    <p:sldId id="1237" r:id="rId214"/>
    <p:sldId id="1239" r:id="rId215"/>
    <p:sldId id="1221" r:id="rId216"/>
    <p:sldId id="1240" r:id="rId217"/>
    <p:sldId id="1241" r:id="rId218"/>
    <p:sldId id="1223" r:id="rId219"/>
    <p:sldId id="1224" r:id="rId220"/>
    <p:sldId id="1242" r:id="rId221"/>
    <p:sldId id="1225" r:id="rId222"/>
    <p:sldId id="1243" r:id="rId223"/>
    <p:sldId id="1244" r:id="rId224"/>
    <p:sldId id="1227" r:id="rId225"/>
    <p:sldId id="1228" r:id="rId226"/>
    <p:sldId id="1245" r:id="rId227"/>
    <p:sldId id="1230" r:id="rId228"/>
    <p:sldId id="1251" r:id="rId229"/>
    <p:sldId id="1252" r:id="rId230"/>
    <p:sldId id="1253" r:id="rId231"/>
    <p:sldId id="1254" r:id="rId232"/>
    <p:sldId id="1256" r:id="rId233"/>
    <p:sldId id="1257" r:id="rId234"/>
    <p:sldId id="1258" r:id="rId235"/>
    <p:sldId id="1259" r:id="rId236"/>
    <p:sldId id="1260" r:id="rId237"/>
    <p:sldId id="1261" r:id="rId238"/>
    <p:sldId id="1262" r:id="rId239"/>
    <p:sldId id="1264" r:id="rId240"/>
    <p:sldId id="1266" r:id="rId241"/>
    <p:sldId id="1267" r:id="rId242"/>
    <p:sldId id="1268" r:id="rId243"/>
    <p:sldId id="1269" r:id="rId244"/>
    <p:sldId id="1270" r:id="rId245"/>
    <p:sldId id="1271" r:id="rId246"/>
    <p:sldId id="1272" r:id="rId247"/>
    <p:sldId id="1273" r:id="rId248"/>
    <p:sldId id="1275" r:id="rId249"/>
    <p:sldId id="1276" r:id="rId250"/>
    <p:sldId id="1277" r:id="rId251"/>
    <p:sldId id="1400" r:id="rId252"/>
    <p:sldId id="1401" r:id="rId253"/>
    <p:sldId id="1402" r:id="rId254"/>
    <p:sldId id="1278" r:id="rId255"/>
    <p:sldId id="1280" r:id="rId256"/>
    <p:sldId id="1281" r:id="rId257"/>
    <p:sldId id="1282" r:id="rId258"/>
    <p:sldId id="1283" r:id="rId259"/>
    <p:sldId id="1284" r:id="rId260"/>
    <p:sldId id="1299" r:id="rId261"/>
    <p:sldId id="1285" r:id="rId262"/>
    <p:sldId id="1286" r:id="rId263"/>
    <p:sldId id="1287" r:id="rId264"/>
    <p:sldId id="1288" r:id="rId265"/>
    <p:sldId id="1289" r:id="rId266"/>
    <p:sldId id="1291" r:id="rId267"/>
    <p:sldId id="1292" r:id="rId268"/>
    <p:sldId id="1294" r:id="rId269"/>
    <p:sldId id="1295" r:id="rId270"/>
    <p:sldId id="1296" r:id="rId271"/>
    <p:sldId id="1297" r:id="rId272"/>
    <p:sldId id="1298" r:id="rId273"/>
    <p:sldId id="1087" r:id="rId274"/>
    <p:sldId id="1088" r:id="rId275"/>
    <p:sldId id="1091" r:id="rId276"/>
    <p:sldId id="1094" r:id="rId277"/>
    <p:sldId id="1090" r:id="rId278"/>
    <p:sldId id="1095" r:id="rId279"/>
    <p:sldId id="1097" r:id="rId280"/>
    <p:sldId id="1098" r:id="rId281"/>
    <p:sldId id="1099" r:id="rId282"/>
    <p:sldId id="1114" r:id="rId283"/>
    <p:sldId id="1103" r:id="rId284"/>
    <p:sldId id="1104" r:id="rId285"/>
    <p:sldId id="1105" r:id="rId286"/>
    <p:sldId id="1106" r:id="rId287"/>
    <p:sldId id="1107" r:id="rId288"/>
    <p:sldId id="1108" r:id="rId289"/>
    <p:sldId id="1109" r:id="rId290"/>
    <p:sldId id="1113" r:id="rId291"/>
    <p:sldId id="566" r:id="rId292"/>
    <p:sldId id="567" r:id="rId293"/>
    <p:sldId id="1120" r:id="rId294"/>
    <p:sldId id="1118" r:id="rId295"/>
    <p:sldId id="569" r:id="rId296"/>
    <p:sldId id="1301" r:id="rId297"/>
    <p:sldId id="1302" r:id="rId298"/>
    <p:sldId id="1303" r:id="rId299"/>
    <p:sldId id="577" r:id="rId300"/>
    <p:sldId id="578" r:id="rId301"/>
    <p:sldId id="1304" r:id="rId302"/>
    <p:sldId id="581" r:id="rId303"/>
    <p:sldId id="1122" r:id="rId304"/>
    <p:sldId id="1123" r:id="rId305"/>
    <p:sldId id="583" r:id="rId306"/>
    <p:sldId id="584" r:id="rId307"/>
    <p:sldId id="586" r:id="rId308"/>
    <p:sldId id="1124" r:id="rId309"/>
    <p:sldId id="587" r:id="rId310"/>
    <p:sldId id="588" r:id="rId311"/>
    <p:sldId id="591" r:id="rId312"/>
    <p:sldId id="589" r:id="rId313"/>
    <p:sldId id="590" r:id="rId314"/>
    <p:sldId id="1125" r:id="rId315"/>
    <p:sldId id="592" r:id="rId316"/>
    <p:sldId id="593" r:id="rId317"/>
    <p:sldId id="594" r:id="rId318"/>
    <p:sldId id="1126" r:id="rId319"/>
    <p:sldId id="595" r:id="rId320"/>
    <p:sldId id="1403" r:id="rId321"/>
    <p:sldId id="597" r:id="rId322"/>
    <p:sldId id="598" r:id="rId323"/>
    <p:sldId id="599" r:id="rId324"/>
    <p:sldId id="1306" r:id="rId325"/>
    <p:sldId id="1307" r:id="rId326"/>
    <p:sldId id="1308" r:id="rId327"/>
    <p:sldId id="602" r:id="rId328"/>
    <p:sldId id="601" r:id="rId329"/>
    <p:sldId id="603" r:id="rId330"/>
    <p:sldId id="604" r:id="rId331"/>
    <p:sldId id="605" r:id="rId332"/>
    <p:sldId id="1128" r:id="rId333"/>
    <p:sldId id="1309" r:id="rId334"/>
    <p:sldId id="1127" r:id="rId335"/>
    <p:sldId id="607" r:id="rId336"/>
    <p:sldId id="608" r:id="rId337"/>
    <p:sldId id="609" r:id="rId338"/>
    <p:sldId id="610" r:id="rId339"/>
    <p:sldId id="613" r:id="rId340"/>
    <p:sldId id="1129" r:id="rId341"/>
    <p:sldId id="1312" r:id="rId342"/>
    <p:sldId id="1311" r:id="rId343"/>
    <p:sldId id="614" r:id="rId344"/>
    <p:sldId id="615" r:id="rId345"/>
    <p:sldId id="616" r:id="rId346"/>
    <p:sldId id="617" r:id="rId347"/>
    <p:sldId id="703" r:id="rId348"/>
    <p:sldId id="704" r:id="rId349"/>
    <p:sldId id="1164" r:id="rId350"/>
    <p:sldId id="1165" r:id="rId351"/>
    <p:sldId id="705" r:id="rId352"/>
    <p:sldId id="706" r:id="rId353"/>
    <p:sldId id="707" r:id="rId354"/>
    <p:sldId id="709" r:id="rId355"/>
    <p:sldId id="712" r:id="rId356"/>
    <p:sldId id="713" r:id="rId357"/>
    <p:sldId id="716" r:id="rId358"/>
    <p:sldId id="714" r:id="rId359"/>
    <p:sldId id="715" r:id="rId360"/>
    <p:sldId id="710" r:id="rId361"/>
    <p:sldId id="1166" r:id="rId362"/>
    <p:sldId id="718" r:id="rId363"/>
    <p:sldId id="717" r:id="rId364"/>
    <p:sldId id="719" r:id="rId365"/>
    <p:sldId id="720" r:id="rId366"/>
    <p:sldId id="1480" r:id="rId367"/>
    <p:sldId id="1481" r:id="rId368"/>
    <p:sldId id="1482" r:id="rId369"/>
    <p:sldId id="1483" r:id="rId370"/>
    <p:sldId id="1484" r:id="rId371"/>
    <p:sldId id="1485" r:id="rId372"/>
    <p:sldId id="1486" r:id="rId373"/>
    <p:sldId id="1487" r:id="rId374"/>
    <p:sldId id="1488" r:id="rId375"/>
    <p:sldId id="1489" r:id="rId376"/>
    <p:sldId id="1490" r:id="rId377"/>
    <p:sldId id="1491" r:id="rId378"/>
    <p:sldId id="1492" r:id="rId379"/>
    <p:sldId id="1493" r:id="rId380"/>
    <p:sldId id="1494" r:id="rId381"/>
    <p:sldId id="1495" r:id="rId382"/>
    <p:sldId id="1496" r:id="rId383"/>
    <p:sldId id="1497" r:id="rId384"/>
    <p:sldId id="1498" r:id="rId385"/>
    <p:sldId id="1499" r:id="rId386"/>
    <p:sldId id="1500" r:id="rId387"/>
    <p:sldId id="1501" r:id="rId388"/>
    <p:sldId id="1502" r:id="rId389"/>
    <p:sldId id="1503" r:id="rId390"/>
    <p:sldId id="1504" r:id="rId391"/>
    <p:sldId id="1505" r:id="rId392"/>
    <p:sldId id="1506" r:id="rId393"/>
    <p:sldId id="1507" r:id="rId394"/>
    <p:sldId id="1508" r:id="rId395"/>
    <p:sldId id="1509" r:id="rId396"/>
    <p:sldId id="1510" r:id="rId397"/>
    <p:sldId id="1511" r:id="rId398"/>
    <p:sldId id="1512" r:id="rId3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C29E"/>
    <a:srgbClr val="F8C2D4"/>
    <a:srgbClr val="FFFFFF"/>
    <a:srgbClr val="FCE1E9"/>
    <a:srgbClr val="88CCF9"/>
    <a:srgbClr val="FDFEEC"/>
    <a:srgbClr val="FEFFD5"/>
    <a:srgbClr val="E9EBEA"/>
    <a:srgbClr val="DBEFFC"/>
    <a:srgbClr val="FFFE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60"/>
  </p:normalViewPr>
  <p:slideViewPr>
    <p:cSldViewPr snapToGrid="0">
      <p:cViewPr varScale="1">
        <p:scale>
          <a:sx n="77" d="100"/>
          <a:sy n="77" d="100"/>
        </p:scale>
        <p:origin x="9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viewProps" Target="viewProps.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tableStyles" Target="tableStyle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presProps" Target="presProp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0T00:56:40.166"/>
    </inkml:context>
    <inkml:brush xml:id="br0">
      <inkml:brushProperty name="width" value="0.1" units="cm"/>
      <inkml:brushProperty name="height" value="0.1" units="cm"/>
      <inkml:brushProperty name="color" value="#E71224"/>
    </inkml:brush>
  </inkml:definitions>
  <inkml:trace contextRef="#ctx0" brushRef="#br0">29 1 768,'-19'0'384,"10"0"-256,9 0 384,0 0-640,0 0 0,0 0-256,0 0 128,0 0 256,9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101CA9-4375-49F2-A302-CED507598965}" type="datetimeFigureOut">
              <a:rPr lang="zh-CN" altLang="en-US" smtClean="0"/>
              <a:t>2021/6/7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C12BA-119B-4B87-8B25-53779533A714}" type="slidenum">
              <a:rPr lang="zh-CN" altLang="en-US" smtClean="0"/>
              <a:t>‹#›</a:t>
            </a:fld>
            <a:endParaRPr lang="zh-CN" altLang="en-US"/>
          </a:p>
        </p:txBody>
      </p:sp>
    </p:spTree>
    <p:extLst>
      <p:ext uri="{BB962C8B-B14F-4D97-AF65-F5344CB8AC3E}">
        <p14:creationId xmlns:p14="http://schemas.microsoft.com/office/powerpoint/2010/main" val="284466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CB3D57-1583-419E-9136-82A506ED529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6370" name="Rectangle 2"/>
          <p:cNvSpPr>
            <a:spLocks noGrp="1" noRot="1" noChangeAspect="1" noChangeArrowheads="1" noTextEdit="1"/>
          </p:cNvSpPr>
          <p:nvPr>
            <p:ph type="sldImg"/>
          </p:nvPr>
        </p:nvSpPr>
        <p:spPr>
          <a:xfrm>
            <a:off x="1371600" y="1143000"/>
            <a:ext cx="4114800" cy="3086100"/>
          </a:xfrm>
          <a:ln/>
        </p:spPr>
      </p:sp>
      <p:sp>
        <p:nvSpPr>
          <p:cNvPr id="18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75114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879F1A-7139-4C4D-9EE5-07B3C693F108}"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3298" name="Rectangle 2"/>
          <p:cNvSpPr>
            <a:spLocks noGrp="1" noRot="1" noChangeAspect="1" noChangeArrowheads="1" noTextEdit="1"/>
          </p:cNvSpPr>
          <p:nvPr>
            <p:ph type="sldImg"/>
          </p:nvPr>
        </p:nvSpPr>
        <p:spPr>
          <a:xfrm>
            <a:off x="1371600" y="1143000"/>
            <a:ext cx="4114800" cy="3086100"/>
          </a:xfrm>
          <a:ln/>
        </p:spPr>
      </p:sp>
      <p:sp>
        <p:nvSpPr>
          <p:cNvPr id="18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05339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7E671C-F465-467B-B51F-08F26089A1DE}"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3842" name="Rectangle 2"/>
          <p:cNvSpPr>
            <a:spLocks noGrp="1" noRot="1" noChangeAspect="1" noChangeArrowheads="1" noTextEdit="1"/>
          </p:cNvSpPr>
          <p:nvPr>
            <p:ph type="sldImg"/>
          </p:nvPr>
        </p:nvSpPr>
        <p:spPr>
          <a:xfrm>
            <a:off x="1371600" y="1143000"/>
            <a:ext cx="4114800" cy="3086100"/>
          </a:xfrm>
          <a:ln/>
        </p:spPr>
      </p:sp>
      <p:sp>
        <p:nvSpPr>
          <p:cNvPr id="1638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47505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40907F-5F20-4B19-8B6A-D37740E3192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4866" name="Rectangle 2"/>
          <p:cNvSpPr>
            <a:spLocks noGrp="1" noRot="1" noChangeAspect="1" noChangeArrowheads="1" noTextEdit="1"/>
          </p:cNvSpPr>
          <p:nvPr>
            <p:ph type="sldImg"/>
          </p:nvPr>
        </p:nvSpPr>
        <p:spPr>
          <a:xfrm>
            <a:off x="1371600" y="1143000"/>
            <a:ext cx="4114800" cy="3086100"/>
          </a:xfrm>
          <a:ln/>
        </p:spPr>
      </p:sp>
      <p:sp>
        <p:nvSpPr>
          <p:cNvPr id="164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185169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B118F7-CEE0-47FF-A2F2-ADA855242BAC}"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5890" name="Rectangle 2"/>
          <p:cNvSpPr>
            <a:spLocks noGrp="1" noRot="1" noChangeAspect="1" noChangeArrowheads="1" noTextEdit="1"/>
          </p:cNvSpPr>
          <p:nvPr>
            <p:ph type="sldImg"/>
          </p:nvPr>
        </p:nvSpPr>
        <p:spPr>
          <a:xfrm>
            <a:off x="1371600" y="1143000"/>
            <a:ext cx="4114800" cy="3086100"/>
          </a:xfrm>
          <a:ln/>
        </p:spPr>
      </p:sp>
      <p:sp>
        <p:nvSpPr>
          <p:cNvPr id="16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092656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EA5E8-1FAE-401C-8637-3AF394F8738C}"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7938" name="Rectangle 2"/>
          <p:cNvSpPr>
            <a:spLocks noGrp="1" noRot="1" noChangeAspect="1" noChangeArrowheads="1" noTextEdit="1"/>
          </p:cNvSpPr>
          <p:nvPr>
            <p:ph type="sldImg"/>
          </p:nvPr>
        </p:nvSpPr>
        <p:spPr>
          <a:xfrm>
            <a:off x="1371600" y="1143000"/>
            <a:ext cx="4114800" cy="3086100"/>
          </a:xfrm>
          <a:ln/>
        </p:spPr>
      </p:sp>
      <p:sp>
        <p:nvSpPr>
          <p:cNvPr id="167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078229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700608-ACC5-42C1-A383-710A2B13B659}"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7154" name="Rectangle 2"/>
          <p:cNvSpPr>
            <a:spLocks noGrp="1" noRot="1" noChangeAspect="1" noChangeArrowheads="1" noTextEdit="1"/>
          </p:cNvSpPr>
          <p:nvPr>
            <p:ph type="sldImg"/>
          </p:nvPr>
        </p:nvSpPr>
        <p:spPr>
          <a:xfrm>
            <a:off x="1371600" y="1143000"/>
            <a:ext cx="4114800" cy="3086100"/>
          </a:xfrm>
          <a:ln/>
        </p:spPr>
      </p:sp>
      <p:sp>
        <p:nvSpPr>
          <p:cNvPr id="17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876463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8E01F-4D41-4E1A-8282-A03AA415808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6850" name="Rectangle 2"/>
          <p:cNvSpPr>
            <a:spLocks noGrp="1" noRot="1" noChangeAspect="1" noChangeArrowheads="1" noTextEdit="1"/>
          </p:cNvSpPr>
          <p:nvPr>
            <p:ph type="sldImg"/>
          </p:nvPr>
        </p:nvSpPr>
        <p:spPr>
          <a:xfrm>
            <a:off x="1371600" y="1143000"/>
            <a:ext cx="4114800" cy="3086100"/>
          </a:xfrm>
          <a:ln/>
        </p:spPr>
      </p:sp>
      <p:sp>
        <p:nvSpPr>
          <p:cNvPr id="206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543625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1F8136-7D41-4760-BA5A-559A142BD87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7874" name="Rectangle 2"/>
          <p:cNvSpPr>
            <a:spLocks noGrp="1" noRot="1" noChangeAspect="1" noChangeArrowheads="1" noTextEdit="1"/>
          </p:cNvSpPr>
          <p:nvPr>
            <p:ph type="sldImg"/>
          </p:nvPr>
        </p:nvSpPr>
        <p:spPr>
          <a:xfrm>
            <a:off x="1371600" y="1143000"/>
            <a:ext cx="4114800" cy="3086100"/>
          </a:xfrm>
          <a:ln/>
        </p:spPr>
      </p:sp>
      <p:sp>
        <p:nvSpPr>
          <p:cNvPr id="207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559008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089E5D-882A-462B-8A4B-2A5D724DFA4D}"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8898" name="Rectangle 2"/>
          <p:cNvSpPr>
            <a:spLocks noGrp="1" noRot="1" noChangeAspect="1" noChangeArrowheads="1" noTextEdit="1"/>
          </p:cNvSpPr>
          <p:nvPr>
            <p:ph type="sldImg"/>
          </p:nvPr>
        </p:nvSpPr>
        <p:spPr>
          <a:xfrm>
            <a:off x="1371600" y="1143000"/>
            <a:ext cx="4114800" cy="3086100"/>
          </a:xfrm>
          <a:ln/>
        </p:spPr>
      </p:sp>
      <p:sp>
        <p:nvSpPr>
          <p:cNvPr id="208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718899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39681-F1AC-48EE-9B4A-CD8E2D85979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906554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39681-F1AC-48EE-9B4A-CD8E2D85979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2362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FD03BD-039D-4376-A0A4-E0E363FCB12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322" name="Rectangle 2"/>
          <p:cNvSpPr>
            <a:spLocks noGrp="1" noRot="1" noChangeAspect="1" noChangeArrowheads="1" noTextEdit="1"/>
          </p:cNvSpPr>
          <p:nvPr>
            <p:ph type="sldImg"/>
          </p:nvPr>
        </p:nvSpPr>
        <p:spPr>
          <a:xfrm>
            <a:off x="1371600" y="1143000"/>
            <a:ext cx="4114800" cy="3086100"/>
          </a:xfrm>
          <a:ln/>
        </p:spPr>
      </p:sp>
      <p:sp>
        <p:nvSpPr>
          <p:cNvPr id="184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334911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67C51-49C3-4F91-B9AD-A64E419A13F3}"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825724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C121C-5DB3-4D6E-9795-9B274D11693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406811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3E878-00A0-4F20-A703-CE8341826B0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182458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99072-F3A4-497A-832A-B7A6545E0CA9}"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36756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55E187-E07E-4017-8F61-4949414C6E32}"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7562620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5D15D-0071-429A-B6A9-911188D13C0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561294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15C8A-B1B4-44BB-BC6B-1E6223DA045D}"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04955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595A46-047A-4F96-96C2-DA78D271D93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608328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833B9-E09D-4588-967B-3B401E3CBF4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512994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B619F5-55C1-43C4-969F-E48C8DA3C073}"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2769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E60DF2-C1FE-476F-824C-95D4881F0445}"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5346" name="Rectangle 2"/>
          <p:cNvSpPr>
            <a:spLocks noGrp="1" noRot="1" noChangeAspect="1" noChangeArrowheads="1" noTextEdit="1"/>
          </p:cNvSpPr>
          <p:nvPr>
            <p:ph type="sldImg"/>
          </p:nvPr>
        </p:nvSpPr>
        <p:spPr>
          <a:xfrm>
            <a:off x="1371600" y="1143000"/>
            <a:ext cx="4114800" cy="3086100"/>
          </a:xfrm>
          <a:ln/>
        </p:spPr>
      </p:sp>
      <p:sp>
        <p:nvSpPr>
          <p:cNvPr id="185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594810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6D0F2C-DBF7-4BFA-A974-215D576B3F5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7744534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6D0F2C-DBF7-4BFA-A974-215D576B3F5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588245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19D710-5980-495B-86B4-9E3AA02AC15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87829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9E2B7-F202-4851-B520-9228C578BA1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419181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8CA6AF-1C45-4181-9060-08C98D98E2FC}"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694392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1B8CF8-9F7D-4493-8AA5-373343E5271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30488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6F598D-FD6E-42DB-88DF-F06F588134A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653580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44E6A4-755C-4F31-9798-244D708F7DE3}"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38579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5CB2D-6EE0-407F-9212-D7F11B564339}"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5611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DE44A5-2D5A-46DE-88E2-AC0F2D4D138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6370" name="Rectangle 2"/>
          <p:cNvSpPr>
            <a:spLocks noGrp="1" noRot="1" noChangeAspect="1" noChangeArrowheads="1" noTextEdit="1"/>
          </p:cNvSpPr>
          <p:nvPr>
            <p:ph type="sldImg"/>
          </p:nvPr>
        </p:nvSpPr>
        <p:spPr>
          <a:xfrm>
            <a:off x="1371600" y="1143000"/>
            <a:ext cx="4114800" cy="3086100"/>
          </a:xfrm>
          <a:ln/>
        </p:spPr>
      </p:sp>
      <p:sp>
        <p:nvSpPr>
          <p:cNvPr id="18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45797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E1917-F32B-4A2D-956A-221DFEDE6D7D}"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2514" name="Rectangle 2"/>
          <p:cNvSpPr>
            <a:spLocks noGrp="1" noRot="1" noChangeAspect="1" noChangeArrowheads="1" noTextEdit="1"/>
          </p:cNvSpPr>
          <p:nvPr>
            <p:ph type="sldImg"/>
          </p:nvPr>
        </p:nvSpPr>
        <p:spPr>
          <a:xfrm>
            <a:off x="1371600" y="1143000"/>
            <a:ext cx="4114800" cy="3086100"/>
          </a:xfrm>
          <a:ln/>
        </p:spPr>
      </p:sp>
      <p:sp>
        <p:nvSpPr>
          <p:cNvPr id="1925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58366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E92A15-DD55-462E-A23F-068EC7FB47F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3538" name="Rectangle 2"/>
          <p:cNvSpPr>
            <a:spLocks noGrp="1" noRot="1" noChangeAspect="1" noChangeArrowheads="1" noTextEdit="1"/>
          </p:cNvSpPr>
          <p:nvPr>
            <p:ph type="sldImg"/>
          </p:nvPr>
        </p:nvSpPr>
        <p:spPr>
          <a:xfrm>
            <a:off x="1371600" y="1143000"/>
            <a:ext cx="4114800" cy="3086100"/>
          </a:xfrm>
          <a:ln/>
        </p:spPr>
      </p:sp>
      <p:sp>
        <p:nvSpPr>
          <p:cNvPr id="1935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27128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3DEB7-8107-4499-9789-10D125E15AAD}"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9794" name="Rectangle 2"/>
          <p:cNvSpPr>
            <a:spLocks noGrp="1" noRot="1" noChangeAspect="1" noChangeArrowheads="1" noTextEdit="1"/>
          </p:cNvSpPr>
          <p:nvPr>
            <p:ph type="sldImg"/>
          </p:nvPr>
        </p:nvSpPr>
        <p:spPr>
          <a:xfrm>
            <a:off x="1371600" y="1143000"/>
            <a:ext cx="4114800" cy="3086100"/>
          </a:xfrm>
          <a:ln/>
        </p:spPr>
      </p:sp>
      <p:sp>
        <p:nvSpPr>
          <p:cNvPr id="28979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432981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B872FF-9E92-42B2-AF09-72D5284DD1A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91842" name="Rectangle 2"/>
          <p:cNvSpPr>
            <a:spLocks noGrp="1" noRot="1" noChangeAspect="1" noChangeArrowheads="1" noTextEdit="1"/>
          </p:cNvSpPr>
          <p:nvPr>
            <p:ph type="sldImg"/>
          </p:nvPr>
        </p:nvSpPr>
        <p:spPr>
          <a:xfrm>
            <a:off x="1371600" y="1143000"/>
            <a:ext cx="4114800" cy="3086100"/>
          </a:xfrm>
          <a:ln/>
        </p:spPr>
      </p:sp>
      <p:sp>
        <p:nvSpPr>
          <p:cNvPr id="29184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82254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5BEDC-5F29-42A6-A1C8-A37B24E1783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4066" name="Rectangle 2"/>
          <p:cNvSpPr>
            <a:spLocks noGrp="1" noRot="1" noChangeAspect="1" noChangeArrowheads="1" noTextEdit="1"/>
          </p:cNvSpPr>
          <p:nvPr>
            <p:ph type="sldImg"/>
          </p:nvPr>
        </p:nvSpPr>
        <p:spPr>
          <a:xfrm>
            <a:off x="1371600" y="1143000"/>
            <a:ext cx="4114800" cy="3086100"/>
          </a:xfrm>
          <a:ln/>
        </p:spPr>
      </p:sp>
      <p:sp>
        <p:nvSpPr>
          <p:cNvPr id="34406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49997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1D2A6-43EB-4948-B800-377766BFEFB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6114" name="Rectangle 2"/>
          <p:cNvSpPr>
            <a:spLocks noGrp="1" noRot="1" noChangeAspect="1" noChangeArrowheads="1" noTextEdit="1"/>
          </p:cNvSpPr>
          <p:nvPr>
            <p:ph type="sldImg"/>
          </p:nvPr>
        </p:nvSpPr>
        <p:spPr>
          <a:xfrm>
            <a:off x="1371600" y="1143000"/>
            <a:ext cx="4114800" cy="3086100"/>
          </a:xfrm>
          <a:ln/>
        </p:spPr>
      </p:sp>
      <p:sp>
        <p:nvSpPr>
          <p:cNvPr id="34611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04048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r>
              <a:rPr lang="en-US" altLang="zh-CN" sz="1200" kern="1200" baseline="0" dirty="0">
                <a:solidFill>
                  <a:schemeClr val="tx1"/>
                </a:solidFill>
                <a:latin typeface="+mn-lt"/>
                <a:ea typeface="+mn-ea"/>
                <a:cs typeface="+mn-cs"/>
              </a:rPr>
              <a:t>When an animal is injected with an antigen, it produces a primary</a:t>
            </a:r>
          </a:p>
          <a:p>
            <a:r>
              <a:rPr lang="en-US" altLang="zh-CN" sz="1200" kern="1200" baseline="0" dirty="0">
                <a:solidFill>
                  <a:schemeClr val="tx1"/>
                </a:solidFill>
                <a:latin typeface="+mn-lt"/>
                <a:ea typeface="+mn-ea"/>
                <a:cs typeface="+mn-cs"/>
              </a:rPr>
              <a:t>serum antibody response of low magnitude and short duration,</a:t>
            </a:r>
          </a:p>
          <a:p>
            <a:r>
              <a:rPr lang="en-US" altLang="zh-CN" sz="1200" kern="1200" baseline="0" dirty="0">
                <a:solidFill>
                  <a:schemeClr val="tx1"/>
                </a:solidFill>
                <a:latin typeface="+mn-lt"/>
                <a:ea typeface="+mn-ea"/>
                <a:cs typeface="+mn-cs"/>
              </a:rPr>
              <a:t>peaking at about 10–17 days. A second immunization with the same</a:t>
            </a:r>
          </a:p>
          <a:p>
            <a:r>
              <a:rPr lang="en-US" altLang="zh-CN" sz="1200" kern="1200" baseline="0" dirty="0">
                <a:solidFill>
                  <a:schemeClr val="tx1"/>
                </a:solidFill>
                <a:latin typeface="+mn-lt"/>
                <a:ea typeface="+mn-ea"/>
                <a:cs typeface="+mn-cs"/>
              </a:rPr>
              <a:t>antigen results in a secondary response that is greater in magnitude,</a:t>
            </a:r>
          </a:p>
          <a:p>
            <a:r>
              <a:rPr lang="en-US" altLang="zh-CN" sz="1200" kern="1200" baseline="0" dirty="0">
                <a:solidFill>
                  <a:schemeClr val="tx1"/>
                </a:solidFill>
                <a:latin typeface="+mn-lt"/>
                <a:ea typeface="+mn-ea"/>
                <a:cs typeface="+mn-cs"/>
              </a:rPr>
              <a:t>peaks in less time (2–7 days), and lasts longer (months to years)</a:t>
            </a:r>
          </a:p>
          <a:p>
            <a:r>
              <a:rPr lang="en-US" altLang="zh-CN" sz="1200" kern="1200" baseline="0" dirty="0">
                <a:solidFill>
                  <a:schemeClr val="tx1"/>
                </a:solidFill>
                <a:latin typeface="+mn-lt"/>
                <a:ea typeface="+mn-ea"/>
                <a:cs typeface="+mn-cs"/>
              </a:rPr>
              <a:t>than the primary response. Compare the secondary response to antigen</a:t>
            </a:r>
          </a:p>
          <a:p>
            <a:r>
              <a:rPr lang="en-US" altLang="zh-CN" sz="1200" kern="1200" baseline="0" dirty="0">
                <a:solidFill>
                  <a:schemeClr val="tx1"/>
                </a:solidFill>
                <a:latin typeface="+mn-lt"/>
                <a:ea typeface="+mn-ea"/>
                <a:cs typeface="+mn-cs"/>
              </a:rPr>
              <a:t>A with the primary response to antigen B administered to the</a:t>
            </a:r>
          </a:p>
          <a:p>
            <a:r>
              <a:rPr lang="en-US" altLang="zh-CN" sz="1200" kern="1200" baseline="0" dirty="0">
                <a:solidFill>
                  <a:schemeClr val="tx1"/>
                </a:solidFill>
                <a:latin typeface="+mn-lt"/>
                <a:ea typeface="+mn-ea"/>
                <a:cs typeface="+mn-cs"/>
              </a:rPr>
              <a:t>same mice</a:t>
            </a:r>
          </a:p>
          <a:p>
            <a:r>
              <a:rPr lang="en-US" altLang="zh-CN" sz="1200" kern="1200" baseline="0" dirty="0">
                <a:solidFill>
                  <a:schemeClr val="tx1"/>
                </a:solidFill>
                <a:latin typeface="+mn-lt"/>
                <a:ea typeface="+mn-ea"/>
                <a:cs typeface="+mn-cs"/>
              </a:rPr>
              <a:t>Results from a hypothetical experiment in which skin</a:t>
            </a:r>
          </a:p>
          <a:p>
            <a:r>
              <a:rPr lang="en-US" altLang="zh-CN" sz="1200" kern="1200" baseline="0" dirty="0">
                <a:solidFill>
                  <a:schemeClr val="tx1"/>
                </a:solidFill>
                <a:latin typeface="+mn-lt"/>
                <a:ea typeface="+mn-ea"/>
                <a:cs typeface="+mn-cs"/>
              </a:rPr>
              <a:t>grafts from strain C mice are transplanted to 20 mice of strain A; the</a:t>
            </a:r>
          </a:p>
          <a:p>
            <a:r>
              <a:rPr lang="en-US" altLang="zh-CN" sz="1200" kern="1200" baseline="0" dirty="0">
                <a:solidFill>
                  <a:schemeClr val="tx1"/>
                </a:solidFill>
                <a:latin typeface="+mn-lt"/>
                <a:ea typeface="+mn-ea"/>
                <a:cs typeface="+mn-cs"/>
              </a:rPr>
              <a:t>grafts are rejected in about 10–14 days. The 20 mice are rested for 2</a:t>
            </a:r>
          </a:p>
          <a:p>
            <a:r>
              <a:rPr lang="en-US" altLang="zh-CN" sz="1200" kern="1200" baseline="0" dirty="0">
                <a:solidFill>
                  <a:schemeClr val="tx1"/>
                </a:solidFill>
                <a:latin typeface="+mn-lt"/>
                <a:ea typeface="+mn-ea"/>
                <a:cs typeface="+mn-cs"/>
              </a:rPr>
              <a:t>months and then 10 are given strain C grafts and the other 10 are</a:t>
            </a:r>
          </a:p>
          <a:p>
            <a:r>
              <a:rPr lang="en-US" altLang="zh-CN" sz="1200" kern="1200" baseline="0" dirty="0">
                <a:solidFill>
                  <a:schemeClr val="tx1"/>
                </a:solidFill>
                <a:latin typeface="+mn-lt"/>
                <a:ea typeface="+mn-ea"/>
                <a:cs typeface="+mn-cs"/>
              </a:rPr>
              <a:t>given skin from strain B. Mice previously exposed to strain C skin reject</a:t>
            </a:r>
          </a:p>
          <a:p>
            <a:r>
              <a:rPr lang="en-US" altLang="zh-CN" sz="1200" kern="1200" baseline="0" dirty="0">
                <a:solidFill>
                  <a:schemeClr val="tx1"/>
                </a:solidFill>
                <a:latin typeface="+mn-lt"/>
                <a:ea typeface="+mn-ea"/>
                <a:cs typeface="+mn-cs"/>
              </a:rPr>
              <a:t>C grafts much more vigorously and rapidly than the grafts from</a:t>
            </a:r>
          </a:p>
          <a:p>
            <a:r>
              <a:rPr lang="en-US" altLang="zh-CN" sz="1200" kern="1200" baseline="0" dirty="0">
                <a:solidFill>
                  <a:schemeClr val="tx1"/>
                </a:solidFill>
                <a:latin typeface="+mn-lt"/>
                <a:ea typeface="+mn-ea"/>
                <a:cs typeface="+mn-cs"/>
              </a:rPr>
              <a:t>strain B. Note that the rejection of the B graft follows a time course</a:t>
            </a:r>
          </a:p>
          <a:p>
            <a:r>
              <a:rPr lang="en-US" altLang="zh-CN" sz="1200" kern="1200" baseline="0" dirty="0">
                <a:solidFill>
                  <a:schemeClr val="tx1"/>
                </a:solidFill>
                <a:latin typeface="+mn-lt"/>
                <a:ea typeface="+mn-ea"/>
                <a:cs typeface="+mn-cs"/>
              </a:rPr>
              <a:t>similar to that of the first strain C graft.</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CB377B-C7B1-4879-AF26-E5D06D92B64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23622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2EFD9-7AAC-4896-80B5-0185E69F9F7E}"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8162" name="Rectangle 2"/>
          <p:cNvSpPr>
            <a:spLocks noGrp="1" noRot="1" noChangeAspect="1" noChangeArrowheads="1" noTextEdit="1"/>
          </p:cNvSpPr>
          <p:nvPr>
            <p:ph type="sldImg"/>
          </p:nvPr>
        </p:nvSpPr>
        <p:spPr>
          <a:xfrm>
            <a:off x="1371600" y="1143000"/>
            <a:ext cx="4114800" cy="3086100"/>
          </a:xfrm>
          <a:ln/>
        </p:spPr>
      </p:sp>
      <p:sp>
        <p:nvSpPr>
          <p:cNvPr id="34816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562413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569C8-5B61-4FEA-8661-DD8695B9DB2D}"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50210" name="Rectangle 2"/>
          <p:cNvSpPr>
            <a:spLocks noGrp="1" noRot="1" noChangeAspect="1" noChangeArrowheads="1" noTextEdit="1"/>
          </p:cNvSpPr>
          <p:nvPr>
            <p:ph type="sldImg"/>
          </p:nvPr>
        </p:nvSpPr>
        <p:spPr>
          <a:xfrm>
            <a:off x="1371600" y="1143000"/>
            <a:ext cx="4114800" cy="3086100"/>
          </a:xfrm>
          <a:ln/>
        </p:spPr>
      </p:sp>
      <p:sp>
        <p:nvSpPr>
          <p:cNvPr id="35021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938806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06169-F727-4EAA-9CF2-550129B3BA27}"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52258" name="Rectangle 2"/>
          <p:cNvSpPr>
            <a:spLocks noGrp="1" noRot="1" noChangeAspect="1" noChangeArrowheads="1" noTextEdit="1"/>
          </p:cNvSpPr>
          <p:nvPr>
            <p:ph type="sldImg"/>
          </p:nvPr>
        </p:nvSpPr>
        <p:spPr>
          <a:xfrm>
            <a:off x="1371600" y="1143000"/>
            <a:ext cx="4114800" cy="3086100"/>
          </a:xfrm>
          <a:ln/>
        </p:spPr>
      </p:sp>
      <p:sp>
        <p:nvSpPr>
          <p:cNvPr id="35225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939514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FFE5A3-F703-4AE8-93FC-63B61CC8737C}"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58402" name="Rectangle 2"/>
          <p:cNvSpPr>
            <a:spLocks noGrp="1" noRot="1" noChangeAspect="1" noChangeArrowheads="1" noTextEdit="1"/>
          </p:cNvSpPr>
          <p:nvPr>
            <p:ph type="sldImg"/>
          </p:nvPr>
        </p:nvSpPr>
        <p:spPr>
          <a:xfrm>
            <a:off x="1371600" y="1143000"/>
            <a:ext cx="4114800" cy="3086100"/>
          </a:xfrm>
          <a:ln/>
        </p:spPr>
      </p:sp>
      <p:sp>
        <p:nvSpPr>
          <p:cNvPr id="35840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631799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3530A-B756-4164-98D0-86CB911F7E59}"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68642" name="Rectangle 2"/>
          <p:cNvSpPr>
            <a:spLocks noGrp="1" noRot="1" noChangeAspect="1" noChangeArrowheads="1" noTextEdit="1"/>
          </p:cNvSpPr>
          <p:nvPr>
            <p:ph type="sldImg"/>
          </p:nvPr>
        </p:nvSpPr>
        <p:spPr>
          <a:xfrm>
            <a:off x="1371600" y="1143000"/>
            <a:ext cx="4114800" cy="3086100"/>
          </a:xfrm>
          <a:ln/>
        </p:spPr>
      </p:sp>
      <p:sp>
        <p:nvSpPr>
          <p:cNvPr id="36864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90824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58CAF-C887-4565-A3D9-535FC05639B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0690" name="Rectangle 2"/>
          <p:cNvSpPr>
            <a:spLocks noGrp="1" noRot="1" noChangeAspect="1" noChangeArrowheads="1" noTextEdit="1"/>
          </p:cNvSpPr>
          <p:nvPr>
            <p:ph type="sldImg"/>
          </p:nvPr>
        </p:nvSpPr>
        <p:spPr>
          <a:xfrm>
            <a:off x="1371600" y="1143000"/>
            <a:ext cx="4114800" cy="3086100"/>
          </a:xfrm>
          <a:ln/>
        </p:spPr>
      </p:sp>
      <p:sp>
        <p:nvSpPr>
          <p:cNvPr id="37069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857564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445695-563B-4D88-88A1-49B92EE7B082}"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2738" name="Rectangle 2"/>
          <p:cNvSpPr>
            <a:spLocks noGrp="1" noRot="1" noChangeAspect="1" noChangeArrowheads="1" noTextEdit="1"/>
          </p:cNvSpPr>
          <p:nvPr>
            <p:ph type="sldImg"/>
          </p:nvPr>
        </p:nvSpPr>
        <p:spPr>
          <a:xfrm>
            <a:off x="1371600" y="1143000"/>
            <a:ext cx="4114800" cy="3086100"/>
          </a:xfrm>
          <a:ln/>
        </p:spPr>
      </p:sp>
      <p:sp>
        <p:nvSpPr>
          <p:cNvPr id="37273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478682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39FDC-570B-4458-919D-9A009446D46B}"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4786" name="Rectangle 2"/>
          <p:cNvSpPr>
            <a:spLocks noGrp="1" noRot="1" noChangeAspect="1" noChangeArrowheads="1" noTextEdit="1"/>
          </p:cNvSpPr>
          <p:nvPr>
            <p:ph type="sldImg"/>
          </p:nvPr>
        </p:nvSpPr>
        <p:spPr>
          <a:xfrm>
            <a:off x="1371600" y="1143000"/>
            <a:ext cx="4114800" cy="3086100"/>
          </a:xfrm>
          <a:ln/>
        </p:spPr>
      </p:sp>
      <p:sp>
        <p:nvSpPr>
          <p:cNvPr id="37478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24693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5ADDDA-ED32-4D74-919C-95BB6B9E086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6834" name="Rectangle 2"/>
          <p:cNvSpPr>
            <a:spLocks noGrp="1" noRot="1" noChangeAspect="1" noChangeArrowheads="1" noTextEdit="1"/>
          </p:cNvSpPr>
          <p:nvPr>
            <p:ph type="sldImg"/>
          </p:nvPr>
        </p:nvSpPr>
        <p:spPr>
          <a:xfrm>
            <a:off x="1371600" y="1143000"/>
            <a:ext cx="4114800" cy="3086100"/>
          </a:xfrm>
          <a:ln/>
        </p:spPr>
      </p:sp>
      <p:sp>
        <p:nvSpPr>
          <p:cNvPr id="37683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622799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BFD800-499F-4CB2-8A4C-FE92DB057555}"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8882" name="Rectangle 2"/>
          <p:cNvSpPr>
            <a:spLocks noGrp="1" noRot="1" noChangeAspect="1" noChangeArrowheads="1" noTextEdit="1"/>
          </p:cNvSpPr>
          <p:nvPr>
            <p:ph type="sldImg"/>
          </p:nvPr>
        </p:nvSpPr>
        <p:spPr>
          <a:xfrm>
            <a:off x="1371600" y="1143000"/>
            <a:ext cx="4114800" cy="3086100"/>
          </a:xfrm>
          <a:ln/>
        </p:spPr>
      </p:sp>
      <p:sp>
        <p:nvSpPr>
          <p:cNvPr id="37888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970533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F93832-B16F-4803-85B3-D4B817FA4723}"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1794" name="Rectangle 2"/>
          <p:cNvSpPr>
            <a:spLocks noGrp="1" noRot="1" noChangeAspect="1" noChangeArrowheads="1" noTextEdit="1"/>
          </p:cNvSpPr>
          <p:nvPr>
            <p:ph type="sldImg"/>
          </p:nvPr>
        </p:nvSpPr>
        <p:spPr>
          <a:xfrm>
            <a:off x="1371600" y="1143000"/>
            <a:ext cx="4114800" cy="3086100"/>
          </a:xfrm>
          <a:ln/>
        </p:spPr>
      </p:sp>
      <p:sp>
        <p:nvSpPr>
          <p:cNvPr id="16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56920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828A76-DD27-4938-8623-58E343E18107}"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0930" name="Rectangle 2"/>
          <p:cNvSpPr>
            <a:spLocks noGrp="1" noRot="1" noChangeAspect="1" noChangeArrowheads="1" noTextEdit="1"/>
          </p:cNvSpPr>
          <p:nvPr>
            <p:ph type="sldImg"/>
          </p:nvPr>
        </p:nvSpPr>
        <p:spPr>
          <a:xfrm>
            <a:off x="1371600" y="1143000"/>
            <a:ext cx="4114800" cy="3086100"/>
          </a:xfrm>
          <a:ln/>
        </p:spPr>
      </p:sp>
      <p:sp>
        <p:nvSpPr>
          <p:cNvPr id="38093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675145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83B4-8601-4554-82C7-0EE39C3715A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2978" name="Rectangle 2"/>
          <p:cNvSpPr>
            <a:spLocks noGrp="1" noRot="1" noChangeAspect="1" noChangeArrowheads="1" noTextEdit="1"/>
          </p:cNvSpPr>
          <p:nvPr>
            <p:ph type="sldImg"/>
          </p:nvPr>
        </p:nvSpPr>
        <p:spPr>
          <a:xfrm>
            <a:off x="1371600" y="1143000"/>
            <a:ext cx="4114800" cy="3086100"/>
          </a:xfrm>
          <a:ln/>
        </p:spPr>
      </p:sp>
      <p:sp>
        <p:nvSpPr>
          <p:cNvPr id="38297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220195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8C44D-5902-4D18-A8C8-70139BF585EC}"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5026" name="Rectangle 2"/>
          <p:cNvSpPr>
            <a:spLocks noGrp="1" noRot="1" noChangeAspect="1" noChangeArrowheads="1" noTextEdit="1"/>
          </p:cNvSpPr>
          <p:nvPr>
            <p:ph type="sldImg"/>
          </p:nvPr>
        </p:nvSpPr>
        <p:spPr>
          <a:xfrm>
            <a:off x="1371600" y="1143000"/>
            <a:ext cx="4114800" cy="3086100"/>
          </a:xfrm>
          <a:ln/>
        </p:spPr>
      </p:sp>
      <p:sp>
        <p:nvSpPr>
          <p:cNvPr id="38502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587853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8F25A9-3B3A-427B-BA41-226C79B799A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9122" name="Rectangle 2"/>
          <p:cNvSpPr>
            <a:spLocks noGrp="1" noRot="1" noChangeAspect="1" noChangeArrowheads="1" noTextEdit="1"/>
          </p:cNvSpPr>
          <p:nvPr>
            <p:ph type="sldImg"/>
          </p:nvPr>
        </p:nvSpPr>
        <p:spPr>
          <a:xfrm>
            <a:off x="1371600" y="1143000"/>
            <a:ext cx="4114800" cy="3086100"/>
          </a:xfrm>
          <a:ln/>
        </p:spPr>
      </p:sp>
      <p:sp>
        <p:nvSpPr>
          <p:cNvPr id="38912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144156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D39B05-28B2-4127-B36D-8CD7D9DC2B57}"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4482" name="Rectangle 2"/>
          <p:cNvSpPr>
            <a:spLocks noGrp="1" noRot="1" noChangeAspect="1" noChangeArrowheads="1" noTextEdit="1"/>
          </p:cNvSpPr>
          <p:nvPr>
            <p:ph type="sldImg"/>
          </p:nvPr>
        </p:nvSpPr>
        <p:spPr>
          <a:xfrm>
            <a:off x="1371600" y="1143000"/>
            <a:ext cx="4114800" cy="3086100"/>
          </a:xfrm>
          <a:ln/>
        </p:spPr>
      </p:sp>
      <p:sp>
        <p:nvSpPr>
          <p:cNvPr id="40448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423885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EF079E-C7F8-4552-9D1D-B02AE29B5653}"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6530" name="Rectangle 2"/>
          <p:cNvSpPr>
            <a:spLocks noGrp="1" noRot="1" noChangeAspect="1" noChangeArrowheads="1" noTextEdit="1"/>
          </p:cNvSpPr>
          <p:nvPr>
            <p:ph type="sldImg"/>
          </p:nvPr>
        </p:nvSpPr>
        <p:spPr>
          <a:xfrm>
            <a:off x="1371600" y="1143000"/>
            <a:ext cx="4114800" cy="3086100"/>
          </a:xfrm>
          <a:ln/>
        </p:spPr>
      </p:sp>
      <p:sp>
        <p:nvSpPr>
          <p:cNvPr id="40653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092248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67E62B-9EB6-46A9-BDCA-9EAB82839DBE}"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8578" name="Rectangle 2"/>
          <p:cNvSpPr>
            <a:spLocks noGrp="1" noRot="1" noChangeAspect="1" noChangeArrowheads="1" noTextEdit="1"/>
          </p:cNvSpPr>
          <p:nvPr>
            <p:ph type="sldImg"/>
          </p:nvPr>
        </p:nvSpPr>
        <p:spPr>
          <a:xfrm>
            <a:off x="1371600" y="1143000"/>
            <a:ext cx="4114800" cy="3086100"/>
          </a:xfrm>
          <a:ln/>
        </p:spPr>
      </p:sp>
      <p:sp>
        <p:nvSpPr>
          <p:cNvPr id="40857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975127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D8E5C-D125-42BF-94B4-8EA3C5ABE60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16770" name="Rectangle 2"/>
          <p:cNvSpPr>
            <a:spLocks noGrp="1" noRot="1" noChangeAspect="1" noChangeArrowheads="1" noTextEdit="1"/>
          </p:cNvSpPr>
          <p:nvPr>
            <p:ph type="sldImg"/>
          </p:nvPr>
        </p:nvSpPr>
        <p:spPr>
          <a:xfrm>
            <a:off x="1371600" y="1143000"/>
            <a:ext cx="4114800" cy="3086100"/>
          </a:xfrm>
          <a:ln/>
        </p:spPr>
      </p:sp>
      <p:sp>
        <p:nvSpPr>
          <p:cNvPr id="41677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824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FC92C-5D12-4139-A177-CA7BAB8DE0C2}"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18818" name="Rectangle 2"/>
          <p:cNvSpPr>
            <a:spLocks noGrp="1" noRot="1" noChangeAspect="1" noChangeArrowheads="1" noTextEdit="1"/>
          </p:cNvSpPr>
          <p:nvPr>
            <p:ph type="sldImg"/>
          </p:nvPr>
        </p:nvSpPr>
        <p:spPr>
          <a:xfrm>
            <a:off x="1371600" y="1143000"/>
            <a:ext cx="4114800" cy="3086100"/>
          </a:xfrm>
          <a:ln/>
        </p:spPr>
      </p:sp>
      <p:sp>
        <p:nvSpPr>
          <p:cNvPr id="41881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987858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CAC842-E06F-45A2-92EF-F99485D905CE}"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20866" name="Rectangle 2"/>
          <p:cNvSpPr>
            <a:spLocks noGrp="1" noRot="1" noChangeAspect="1" noChangeArrowheads="1" noTextEdit="1"/>
          </p:cNvSpPr>
          <p:nvPr>
            <p:ph type="sldImg"/>
          </p:nvPr>
        </p:nvSpPr>
        <p:spPr>
          <a:xfrm>
            <a:off x="1371600" y="1143000"/>
            <a:ext cx="4114800" cy="3086100"/>
          </a:xfrm>
          <a:ln/>
        </p:spPr>
      </p:sp>
      <p:sp>
        <p:nvSpPr>
          <p:cNvPr id="42086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230952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6BF8E-1FBD-4BEB-8E11-BCAE0ABA64E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7938" name="Rectangle 2"/>
          <p:cNvSpPr>
            <a:spLocks noGrp="1" noRot="1" noChangeAspect="1" noChangeArrowheads="1" noTextEdit="1"/>
          </p:cNvSpPr>
          <p:nvPr>
            <p:ph type="sldImg"/>
          </p:nvPr>
        </p:nvSpPr>
        <p:spPr>
          <a:xfrm>
            <a:off x="1371600" y="1143000"/>
            <a:ext cx="4114800" cy="3086100"/>
          </a:xfrm>
          <a:ln/>
        </p:spPr>
      </p:sp>
      <p:sp>
        <p:nvSpPr>
          <p:cNvPr id="167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27452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72CC75-6DFB-4038-ACA7-3BB2087AC1C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31106" name="Rectangle 2"/>
          <p:cNvSpPr>
            <a:spLocks noGrp="1" noRot="1" noChangeAspect="1" noChangeArrowheads="1" noTextEdit="1"/>
          </p:cNvSpPr>
          <p:nvPr>
            <p:ph type="sldImg"/>
          </p:nvPr>
        </p:nvSpPr>
        <p:spPr>
          <a:xfrm>
            <a:off x="1371600" y="1143000"/>
            <a:ext cx="4114800" cy="3086100"/>
          </a:xfrm>
          <a:ln/>
        </p:spPr>
      </p:sp>
      <p:sp>
        <p:nvSpPr>
          <p:cNvPr id="43110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208379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4F6A0F-FF86-4784-AAB8-B75725B70D55}"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33154" name="Rectangle 2"/>
          <p:cNvSpPr>
            <a:spLocks noGrp="1" noRot="1" noChangeAspect="1" noChangeArrowheads="1" noTextEdit="1"/>
          </p:cNvSpPr>
          <p:nvPr>
            <p:ph type="sldImg"/>
          </p:nvPr>
        </p:nvSpPr>
        <p:spPr>
          <a:xfrm>
            <a:off x="1371600" y="1143000"/>
            <a:ext cx="4114800" cy="3086100"/>
          </a:xfrm>
          <a:ln/>
        </p:spPr>
      </p:sp>
      <p:sp>
        <p:nvSpPr>
          <p:cNvPr id="43315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677491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072D3-910D-48AC-A2DE-2D026F31104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37250" name="Rectangle 2"/>
          <p:cNvSpPr>
            <a:spLocks noGrp="1" noRot="1" noChangeAspect="1" noChangeArrowheads="1" noTextEdit="1"/>
          </p:cNvSpPr>
          <p:nvPr>
            <p:ph type="sldImg"/>
          </p:nvPr>
        </p:nvSpPr>
        <p:spPr>
          <a:xfrm>
            <a:off x="1371600" y="1143000"/>
            <a:ext cx="4114800" cy="3086100"/>
          </a:xfrm>
          <a:ln/>
        </p:spPr>
      </p:sp>
      <p:sp>
        <p:nvSpPr>
          <p:cNvPr id="43725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2110426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2F063-4D1C-482C-A73C-6F8FB900016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39298" name="Rectangle 2"/>
          <p:cNvSpPr>
            <a:spLocks noGrp="1" noRot="1" noChangeAspect="1" noChangeArrowheads="1" noTextEdit="1"/>
          </p:cNvSpPr>
          <p:nvPr>
            <p:ph type="sldImg"/>
          </p:nvPr>
        </p:nvSpPr>
        <p:spPr>
          <a:xfrm>
            <a:off x="1371600" y="1143000"/>
            <a:ext cx="4114800" cy="3086100"/>
          </a:xfrm>
          <a:ln/>
        </p:spPr>
      </p:sp>
      <p:sp>
        <p:nvSpPr>
          <p:cNvPr id="43929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668807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52A6D-D60C-47A0-BB33-D1AD080EF3F8}"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41346" name="Rectangle 2"/>
          <p:cNvSpPr>
            <a:spLocks noGrp="1" noRot="1" noChangeAspect="1" noChangeArrowheads="1" noTextEdit="1"/>
          </p:cNvSpPr>
          <p:nvPr>
            <p:ph type="sldImg"/>
          </p:nvPr>
        </p:nvSpPr>
        <p:spPr>
          <a:xfrm>
            <a:off x="1371600" y="1143000"/>
            <a:ext cx="4114800" cy="3086100"/>
          </a:xfrm>
          <a:ln/>
        </p:spPr>
      </p:sp>
      <p:sp>
        <p:nvSpPr>
          <p:cNvPr id="44134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169729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4EBF2B-AF5F-4654-B07A-AD3D75EA711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43394" name="Rectangle 2"/>
          <p:cNvSpPr>
            <a:spLocks noGrp="1" noRot="1" noChangeAspect="1" noChangeArrowheads="1" noTextEdit="1"/>
          </p:cNvSpPr>
          <p:nvPr>
            <p:ph type="sldImg"/>
          </p:nvPr>
        </p:nvSpPr>
        <p:spPr>
          <a:xfrm>
            <a:off x="1371600" y="1143000"/>
            <a:ext cx="4114800" cy="3086100"/>
          </a:xfrm>
          <a:ln/>
        </p:spPr>
      </p:sp>
      <p:sp>
        <p:nvSpPr>
          <p:cNvPr id="44339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8095548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3B5A35-7297-40C3-A397-6F4B7820B2D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45442" name="Rectangle 2"/>
          <p:cNvSpPr>
            <a:spLocks noGrp="1" noRot="1" noChangeAspect="1" noChangeArrowheads="1" noTextEdit="1"/>
          </p:cNvSpPr>
          <p:nvPr>
            <p:ph type="sldImg"/>
          </p:nvPr>
        </p:nvSpPr>
        <p:spPr>
          <a:xfrm>
            <a:off x="1371600" y="1143000"/>
            <a:ext cx="4114800" cy="3086100"/>
          </a:xfrm>
          <a:ln/>
        </p:spPr>
      </p:sp>
      <p:sp>
        <p:nvSpPr>
          <p:cNvPr id="44544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3928685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C19D7-9A68-4983-80BF-4B2C6CB9F1F7}"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57730" name="Rectangle 2"/>
          <p:cNvSpPr>
            <a:spLocks noGrp="1" noRot="1" noChangeAspect="1" noChangeArrowheads="1" noTextEdit="1"/>
          </p:cNvSpPr>
          <p:nvPr>
            <p:ph type="sldImg"/>
          </p:nvPr>
        </p:nvSpPr>
        <p:spPr>
          <a:xfrm>
            <a:off x="1371600" y="1143000"/>
            <a:ext cx="4114800" cy="3086100"/>
          </a:xfrm>
          <a:ln/>
        </p:spPr>
      </p:sp>
      <p:sp>
        <p:nvSpPr>
          <p:cNvPr id="45773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338707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5B13-3D24-4C43-BE44-07CCE9C01F5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61826" name="Rectangle 2"/>
          <p:cNvSpPr>
            <a:spLocks noGrp="1" noRot="1" noChangeAspect="1" noChangeArrowheads="1" noTextEdit="1"/>
          </p:cNvSpPr>
          <p:nvPr>
            <p:ph type="sldImg"/>
          </p:nvPr>
        </p:nvSpPr>
        <p:spPr>
          <a:xfrm>
            <a:off x="1371600" y="1143000"/>
            <a:ext cx="4114800" cy="3086100"/>
          </a:xfrm>
          <a:ln/>
        </p:spPr>
      </p:sp>
      <p:sp>
        <p:nvSpPr>
          <p:cNvPr id="46182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858863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B8208E-03D8-4465-AECF-DA10990BED4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67970" name="Rectangle 2"/>
          <p:cNvSpPr>
            <a:spLocks noGrp="1" noRot="1" noChangeAspect="1" noChangeArrowheads="1" noTextEdit="1"/>
          </p:cNvSpPr>
          <p:nvPr>
            <p:ph type="sldImg"/>
          </p:nvPr>
        </p:nvSpPr>
        <p:spPr>
          <a:xfrm>
            <a:off x="1371600" y="1143000"/>
            <a:ext cx="4114800" cy="3086100"/>
          </a:xfrm>
          <a:ln/>
        </p:spPr>
      </p:sp>
      <p:sp>
        <p:nvSpPr>
          <p:cNvPr id="46797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89416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C865BC-E68D-447E-ABDB-7E4511ED2F4C}"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9986" name="Rectangle 2"/>
          <p:cNvSpPr>
            <a:spLocks noGrp="1" noRot="1" noChangeAspect="1" noChangeArrowheads="1" noTextEdit="1"/>
          </p:cNvSpPr>
          <p:nvPr>
            <p:ph type="sldImg"/>
          </p:nvPr>
        </p:nvSpPr>
        <p:spPr>
          <a:xfrm>
            <a:off x="1371600" y="1143000"/>
            <a:ext cx="4114800" cy="3086100"/>
          </a:xfrm>
          <a:ln/>
        </p:spPr>
      </p:sp>
      <p:sp>
        <p:nvSpPr>
          <p:cNvPr id="169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12078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00B624-117E-420D-A844-6687CCFE82FD}"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70018" name="Rectangle 2"/>
          <p:cNvSpPr>
            <a:spLocks noGrp="1" noRot="1" noChangeAspect="1" noChangeArrowheads="1" noTextEdit="1"/>
          </p:cNvSpPr>
          <p:nvPr>
            <p:ph type="sldImg"/>
          </p:nvPr>
        </p:nvSpPr>
        <p:spPr>
          <a:xfrm>
            <a:off x="1371600" y="1143000"/>
            <a:ext cx="4114800" cy="3086100"/>
          </a:xfrm>
          <a:ln/>
        </p:spPr>
      </p:sp>
      <p:sp>
        <p:nvSpPr>
          <p:cNvPr id="47001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546662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1204E3-272B-4DC2-B3C2-A16384910E5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0258" name="Rectangle 2"/>
          <p:cNvSpPr>
            <a:spLocks noGrp="1" noRot="1" noChangeAspect="1" noChangeArrowheads="1" noTextEdit="1"/>
          </p:cNvSpPr>
          <p:nvPr>
            <p:ph type="sldImg"/>
          </p:nvPr>
        </p:nvSpPr>
        <p:spPr>
          <a:xfrm>
            <a:off x="1371600" y="1143000"/>
            <a:ext cx="4114800" cy="3086100"/>
          </a:xfrm>
          <a:ln/>
        </p:spPr>
      </p:sp>
      <p:sp>
        <p:nvSpPr>
          <p:cNvPr id="48025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284892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454EC-EDC6-4A94-8871-F9D75A86203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2306" name="Rectangle 2"/>
          <p:cNvSpPr>
            <a:spLocks noGrp="1" noRot="1" noChangeAspect="1" noChangeArrowheads="1" noTextEdit="1"/>
          </p:cNvSpPr>
          <p:nvPr>
            <p:ph type="sldImg"/>
          </p:nvPr>
        </p:nvSpPr>
        <p:spPr>
          <a:xfrm>
            <a:off x="1371600" y="1143000"/>
            <a:ext cx="4114800" cy="3086100"/>
          </a:xfrm>
          <a:ln/>
        </p:spPr>
      </p:sp>
      <p:sp>
        <p:nvSpPr>
          <p:cNvPr id="48230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404187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FF889-EA70-483D-BCB5-EF2FEBF9DC1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4354" name="Rectangle 2"/>
          <p:cNvSpPr>
            <a:spLocks noGrp="1" noRot="1" noChangeAspect="1" noChangeArrowheads="1" noTextEdit="1"/>
          </p:cNvSpPr>
          <p:nvPr>
            <p:ph type="sldImg"/>
          </p:nvPr>
        </p:nvSpPr>
        <p:spPr>
          <a:xfrm>
            <a:off x="1371600" y="1143000"/>
            <a:ext cx="4114800" cy="3086100"/>
          </a:xfrm>
          <a:ln/>
        </p:spPr>
      </p:sp>
      <p:sp>
        <p:nvSpPr>
          <p:cNvPr id="48435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376278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A15034-A16D-48DE-B12D-73DC0A85386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6402" name="Rectangle 2"/>
          <p:cNvSpPr>
            <a:spLocks noGrp="1" noRot="1" noChangeAspect="1" noChangeArrowheads="1" noTextEdit="1"/>
          </p:cNvSpPr>
          <p:nvPr>
            <p:ph type="sldImg"/>
          </p:nvPr>
        </p:nvSpPr>
        <p:spPr>
          <a:xfrm>
            <a:off x="1371600" y="1143000"/>
            <a:ext cx="4114800" cy="3086100"/>
          </a:xfrm>
          <a:ln/>
        </p:spPr>
      </p:sp>
      <p:sp>
        <p:nvSpPr>
          <p:cNvPr id="48640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3694891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11B7F3-AC7C-467F-963F-5F1E28ABC13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90498" name="Rectangle 2"/>
          <p:cNvSpPr>
            <a:spLocks noGrp="1" noRot="1" noChangeAspect="1" noChangeArrowheads="1" noTextEdit="1"/>
          </p:cNvSpPr>
          <p:nvPr>
            <p:ph type="sldImg"/>
          </p:nvPr>
        </p:nvSpPr>
        <p:spPr>
          <a:xfrm>
            <a:off x="1371600" y="1143000"/>
            <a:ext cx="4114800" cy="3086100"/>
          </a:xfrm>
          <a:ln/>
        </p:spPr>
      </p:sp>
      <p:sp>
        <p:nvSpPr>
          <p:cNvPr id="49049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5893998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88EB2F-AFAD-41BE-87CF-81AD10734DE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92546" name="Rectangle 2"/>
          <p:cNvSpPr>
            <a:spLocks noGrp="1" noRot="1" noChangeAspect="1" noChangeArrowheads="1" noTextEdit="1"/>
          </p:cNvSpPr>
          <p:nvPr>
            <p:ph type="sldImg"/>
          </p:nvPr>
        </p:nvSpPr>
        <p:spPr>
          <a:xfrm>
            <a:off x="1371600" y="1143000"/>
            <a:ext cx="4114800" cy="3086100"/>
          </a:xfrm>
          <a:ln/>
        </p:spPr>
      </p:sp>
      <p:sp>
        <p:nvSpPr>
          <p:cNvPr id="49254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7521832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ACDA9-0430-4A55-8D15-14003FA67C47}"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94594" name="Rectangle 2"/>
          <p:cNvSpPr>
            <a:spLocks noGrp="1" noRot="1" noChangeAspect="1" noChangeArrowheads="1" noTextEdit="1"/>
          </p:cNvSpPr>
          <p:nvPr>
            <p:ph type="sldImg"/>
          </p:nvPr>
        </p:nvSpPr>
        <p:spPr>
          <a:xfrm>
            <a:off x="1371600" y="1143000"/>
            <a:ext cx="4114800" cy="3086100"/>
          </a:xfrm>
          <a:ln/>
        </p:spPr>
      </p:sp>
      <p:sp>
        <p:nvSpPr>
          <p:cNvPr id="49459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84347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34D0D-8D89-41F6-81A6-527327ED3B8E}"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1554" name="Rectangle 2"/>
          <p:cNvSpPr>
            <a:spLocks noGrp="1" noRot="1" noChangeAspect="1" noChangeArrowheads="1" noTextEdit="1"/>
          </p:cNvSpPr>
          <p:nvPr>
            <p:ph type="sldImg"/>
          </p:nvPr>
        </p:nvSpPr>
        <p:spPr>
          <a:xfrm>
            <a:off x="1371600" y="1143000"/>
            <a:ext cx="4114800" cy="3086100"/>
          </a:xfrm>
          <a:ln/>
        </p:spPr>
      </p:sp>
      <p:sp>
        <p:nvSpPr>
          <p:cNvPr id="15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15951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9FB362-AAA6-4C20-93D7-3338E204BEB8}"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2578" name="Rectangle 2"/>
          <p:cNvSpPr>
            <a:spLocks noGrp="1" noRot="1" noChangeAspect="1" noChangeArrowheads="1" noTextEdit="1"/>
          </p:cNvSpPr>
          <p:nvPr>
            <p:ph type="sldImg"/>
          </p:nvPr>
        </p:nvSpPr>
        <p:spPr>
          <a:xfrm>
            <a:off x="1371600" y="1143000"/>
            <a:ext cx="4114800" cy="3086100"/>
          </a:xfrm>
          <a:ln/>
        </p:spPr>
      </p:sp>
      <p:sp>
        <p:nvSpPr>
          <p:cNvPr id="15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9357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12DE58-2047-46D9-A68D-285C7256D81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8962" name="Rectangle 2"/>
          <p:cNvSpPr>
            <a:spLocks noGrp="1" noRot="1" noChangeAspect="1" noChangeArrowheads="1" noTextEdit="1"/>
          </p:cNvSpPr>
          <p:nvPr>
            <p:ph type="sldImg"/>
          </p:nvPr>
        </p:nvSpPr>
        <p:spPr>
          <a:xfrm>
            <a:off x="1371600" y="1143000"/>
            <a:ext cx="4114800" cy="3086100"/>
          </a:xfrm>
          <a:ln/>
        </p:spPr>
      </p:sp>
      <p:sp>
        <p:nvSpPr>
          <p:cNvPr id="16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76393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BEAAD-BA55-4A4F-BA3F-E51C8C98CC9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6130" name="Rectangle 2"/>
          <p:cNvSpPr>
            <a:spLocks noGrp="1" noRot="1" noChangeAspect="1" noChangeArrowheads="1" noTextEdit="1"/>
          </p:cNvSpPr>
          <p:nvPr>
            <p:ph type="sldImg"/>
          </p:nvPr>
        </p:nvSpPr>
        <p:spPr>
          <a:xfrm>
            <a:off x="1371600" y="1143000"/>
            <a:ext cx="4114800" cy="3086100"/>
          </a:xfrm>
          <a:ln/>
        </p:spPr>
      </p:sp>
      <p:sp>
        <p:nvSpPr>
          <p:cNvPr id="176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52898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C8581-9952-4B6D-A10B-874D976B91C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3602" name="Rectangle 2"/>
          <p:cNvSpPr>
            <a:spLocks noGrp="1" noRot="1" noChangeAspect="1" noChangeArrowheads="1" noTextEdit="1"/>
          </p:cNvSpPr>
          <p:nvPr>
            <p:ph type="sldImg"/>
          </p:nvPr>
        </p:nvSpPr>
        <p:spPr>
          <a:xfrm>
            <a:off x="1371600" y="1143000"/>
            <a:ext cx="4114800" cy="3086100"/>
          </a:xfrm>
          <a:ln/>
        </p:spPr>
      </p:sp>
      <p:sp>
        <p:nvSpPr>
          <p:cNvPr id="15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942015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1684E7-2341-4294-826B-0B8ED65C370E}"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4626" name="Rectangle 2"/>
          <p:cNvSpPr>
            <a:spLocks noGrp="1" noRot="1" noChangeAspect="1" noChangeArrowheads="1" noTextEdit="1"/>
          </p:cNvSpPr>
          <p:nvPr>
            <p:ph type="sldImg"/>
          </p:nvPr>
        </p:nvSpPr>
        <p:spPr>
          <a:xfrm>
            <a:off x="1371600" y="1143000"/>
            <a:ext cx="4114800" cy="3086100"/>
          </a:xfrm>
          <a:ln/>
        </p:spPr>
      </p:sp>
      <p:sp>
        <p:nvSpPr>
          <p:cNvPr id="15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80447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C3ABB7-B2FB-4BF2-81B7-A77BF6B0386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5650" name="Rectangle 2"/>
          <p:cNvSpPr>
            <a:spLocks noGrp="1" noRot="1" noChangeAspect="1" noChangeArrowheads="1" noTextEdit="1"/>
          </p:cNvSpPr>
          <p:nvPr>
            <p:ph type="sldImg"/>
          </p:nvPr>
        </p:nvSpPr>
        <p:spPr>
          <a:xfrm>
            <a:off x="1371600" y="1143000"/>
            <a:ext cx="4114800" cy="3086100"/>
          </a:xfrm>
          <a:ln/>
        </p:spPr>
      </p:sp>
      <p:sp>
        <p:nvSpPr>
          <p:cNvPr id="15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45149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CCDBFB-8406-460E-B47C-3F0B995D8502}"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6674" name="Rectangle 2"/>
          <p:cNvSpPr>
            <a:spLocks noGrp="1" noRot="1" noChangeAspect="1" noChangeArrowheads="1" noTextEdit="1"/>
          </p:cNvSpPr>
          <p:nvPr>
            <p:ph type="sldImg"/>
          </p:nvPr>
        </p:nvSpPr>
        <p:spPr>
          <a:xfrm>
            <a:off x="1371600" y="1143000"/>
            <a:ext cx="4114800" cy="3086100"/>
          </a:xfrm>
          <a:ln/>
        </p:spPr>
      </p:sp>
      <p:sp>
        <p:nvSpPr>
          <p:cNvPr id="156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768243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4FCEB9-5B71-4EED-9760-FC90DD29A303}"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7698" name="Rectangle 2"/>
          <p:cNvSpPr>
            <a:spLocks noGrp="1" noRot="1" noChangeAspect="1" noChangeArrowheads="1" noTextEdit="1"/>
          </p:cNvSpPr>
          <p:nvPr>
            <p:ph type="sldImg"/>
          </p:nvPr>
        </p:nvSpPr>
        <p:spPr>
          <a:xfrm>
            <a:off x="1371600" y="1143000"/>
            <a:ext cx="4114800" cy="3086100"/>
          </a:xfrm>
          <a:ln/>
        </p:spPr>
      </p:sp>
      <p:sp>
        <p:nvSpPr>
          <p:cNvPr id="15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572625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25EB9-E2BD-4A1C-99FF-26C9B5764D7C}"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7154" name="Rectangle 2"/>
          <p:cNvSpPr>
            <a:spLocks noGrp="1" noRot="1" noChangeAspect="1" noChangeArrowheads="1" noTextEdit="1"/>
          </p:cNvSpPr>
          <p:nvPr>
            <p:ph type="sldImg"/>
          </p:nvPr>
        </p:nvSpPr>
        <p:spPr>
          <a:xfrm>
            <a:off x="1371600" y="1143000"/>
            <a:ext cx="4114800" cy="3086100"/>
          </a:xfrm>
          <a:ln/>
        </p:spPr>
      </p:sp>
      <p:sp>
        <p:nvSpPr>
          <p:cNvPr id="17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443241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C26C98-B749-4F17-9F2B-C1E211B45D73}"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8722" name="Rectangle 2"/>
          <p:cNvSpPr>
            <a:spLocks noGrp="1" noRot="1" noChangeAspect="1" noChangeArrowheads="1" noTextEdit="1"/>
          </p:cNvSpPr>
          <p:nvPr>
            <p:ph type="sldImg"/>
          </p:nvPr>
        </p:nvSpPr>
        <p:spPr>
          <a:xfrm>
            <a:off x="1371600" y="1143000"/>
            <a:ext cx="4114800" cy="3086100"/>
          </a:xfrm>
          <a:ln/>
        </p:spPr>
      </p:sp>
      <p:sp>
        <p:nvSpPr>
          <p:cNvPr id="15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927094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6BA2F-D888-4987-AEDA-300E73FDF455}"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9746" name="Rectangle 2"/>
          <p:cNvSpPr>
            <a:spLocks noGrp="1" noRot="1" noChangeAspect="1" noChangeArrowheads="1" noTextEdit="1"/>
          </p:cNvSpPr>
          <p:nvPr>
            <p:ph type="sldImg"/>
          </p:nvPr>
        </p:nvSpPr>
        <p:spPr>
          <a:xfrm>
            <a:off x="1371600" y="1143000"/>
            <a:ext cx="4114800" cy="3086100"/>
          </a:xfrm>
          <a:ln/>
        </p:spPr>
      </p:sp>
      <p:sp>
        <p:nvSpPr>
          <p:cNvPr id="15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38481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09D886-C18B-4169-AA54-3100AD1C4D2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2818" name="Rectangle 2"/>
          <p:cNvSpPr>
            <a:spLocks noGrp="1" noRot="1" noChangeAspect="1" noChangeArrowheads="1" noTextEdit="1"/>
          </p:cNvSpPr>
          <p:nvPr>
            <p:ph type="sldImg"/>
          </p:nvPr>
        </p:nvSpPr>
        <p:spPr>
          <a:xfrm>
            <a:off x="1371600" y="1143000"/>
            <a:ext cx="4114800" cy="3086100"/>
          </a:xfrm>
          <a:ln/>
        </p:spPr>
      </p:sp>
      <p:sp>
        <p:nvSpPr>
          <p:cNvPr id="16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385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D9DF4-612C-4764-8D8C-4A0589BF3F8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5106" name="Rectangle 2"/>
          <p:cNvSpPr>
            <a:spLocks noGrp="1" noRot="1" noChangeAspect="1" noChangeArrowheads="1" noTextEdit="1"/>
          </p:cNvSpPr>
          <p:nvPr>
            <p:ph type="sldImg"/>
          </p:nvPr>
        </p:nvSpPr>
        <p:spPr>
          <a:xfrm>
            <a:off x="1371600" y="1143000"/>
            <a:ext cx="4114800" cy="3086100"/>
          </a:xfrm>
          <a:ln/>
        </p:spPr>
      </p:sp>
      <p:sp>
        <p:nvSpPr>
          <p:cNvPr id="175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054255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5A5492-9F5D-4516-811A-91DEB90DAD0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3842" name="Rectangle 2"/>
          <p:cNvSpPr>
            <a:spLocks noGrp="1" noRot="1" noChangeAspect="1" noChangeArrowheads="1" noTextEdit="1"/>
          </p:cNvSpPr>
          <p:nvPr>
            <p:ph type="sldImg"/>
          </p:nvPr>
        </p:nvSpPr>
        <p:spPr>
          <a:xfrm>
            <a:off x="1371600" y="1143000"/>
            <a:ext cx="4114800" cy="3086100"/>
          </a:xfrm>
          <a:ln/>
        </p:spPr>
      </p:sp>
      <p:sp>
        <p:nvSpPr>
          <p:cNvPr id="1638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558102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631DD0-9850-4A2C-B3B5-DA60EF738253}"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5890" name="Rectangle 2"/>
          <p:cNvSpPr>
            <a:spLocks noGrp="1" noRot="1" noChangeAspect="1" noChangeArrowheads="1" noTextEdit="1"/>
          </p:cNvSpPr>
          <p:nvPr>
            <p:ph type="sldImg"/>
          </p:nvPr>
        </p:nvSpPr>
        <p:spPr>
          <a:xfrm>
            <a:off x="1371600" y="1143000"/>
            <a:ext cx="4114800" cy="3086100"/>
          </a:xfrm>
          <a:ln/>
        </p:spPr>
      </p:sp>
      <p:sp>
        <p:nvSpPr>
          <p:cNvPr id="16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010294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94553-5B4B-4A63-BA65-6B31C7F4DAF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6914" name="Rectangle 2"/>
          <p:cNvSpPr>
            <a:spLocks noGrp="1" noRot="1" noChangeAspect="1" noChangeArrowheads="1" noTextEdit="1"/>
          </p:cNvSpPr>
          <p:nvPr>
            <p:ph type="sldImg"/>
          </p:nvPr>
        </p:nvSpPr>
        <p:spPr>
          <a:xfrm>
            <a:off x="1371600" y="1143000"/>
            <a:ext cx="4114800" cy="3086100"/>
          </a:xfrm>
          <a:ln/>
        </p:spPr>
      </p:sp>
      <p:sp>
        <p:nvSpPr>
          <p:cNvPr id="1669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083039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328E0-C11A-426C-ADCB-CF1426003547}"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9986" name="Rectangle 2"/>
          <p:cNvSpPr>
            <a:spLocks noGrp="1" noRot="1" noChangeAspect="1" noChangeArrowheads="1" noTextEdit="1"/>
          </p:cNvSpPr>
          <p:nvPr>
            <p:ph type="sldImg"/>
          </p:nvPr>
        </p:nvSpPr>
        <p:spPr>
          <a:xfrm>
            <a:off x="1371600" y="1143000"/>
            <a:ext cx="4114800" cy="3086100"/>
          </a:xfrm>
          <a:ln/>
        </p:spPr>
      </p:sp>
      <p:sp>
        <p:nvSpPr>
          <p:cNvPr id="169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031169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43332B-EECC-4BC9-BD34-090CE4025D1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4082" name="Rectangle 2"/>
          <p:cNvSpPr>
            <a:spLocks noGrp="1" noRot="1" noChangeAspect="1" noChangeArrowheads="1" noTextEdit="1"/>
          </p:cNvSpPr>
          <p:nvPr>
            <p:ph type="sldImg"/>
          </p:nvPr>
        </p:nvSpPr>
        <p:spPr>
          <a:xfrm>
            <a:off x="1371600" y="1143000"/>
            <a:ext cx="4114800" cy="3086100"/>
          </a:xfrm>
          <a:ln/>
        </p:spPr>
      </p:sp>
      <p:sp>
        <p:nvSpPr>
          <p:cNvPr id="174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757610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1D440-A4E1-43F5-9A85-5EC397E0B3F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9202" name="Rectangle 2"/>
          <p:cNvSpPr>
            <a:spLocks noGrp="1" noRot="1" noChangeAspect="1" noChangeArrowheads="1" noTextEdit="1"/>
          </p:cNvSpPr>
          <p:nvPr>
            <p:ph type="sldImg"/>
          </p:nvPr>
        </p:nvSpPr>
        <p:spPr>
          <a:xfrm>
            <a:off x="1371600" y="1143000"/>
            <a:ext cx="4114800" cy="3086100"/>
          </a:xfrm>
          <a:ln/>
        </p:spPr>
      </p:sp>
      <p:sp>
        <p:nvSpPr>
          <p:cNvPr id="1792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503192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85731-2044-443E-A2CA-8957A4ED944B}"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0226" name="Rectangle 2"/>
          <p:cNvSpPr>
            <a:spLocks noGrp="1" noRot="1" noChangeAspect="1" noChangeArrowheads="1" noTextEdit="1"/>
          </p:cNvSpPr>
          <p:nvPr>
            <p:ph type="sldImg"/>
          </p:nvPr>
        </p:nvSpPr>
        <p:spPr>
          <a:xfrm>
            <a:off x="1371600" y="1143000"/>
            <a:ext cx="4114800" cy="3086100"/>
          </a:xfrm>
          <a:ln/>
        </p:spPr>
      </p:sp>
      <p:sp>
        <p:nvSpPr>
          <p:cNvPr id="180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77642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FABAD4-D251-419B-8B27-AA11C74238C2}"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1250" name="Rectangle 2"/>
          <p:cNvSpPr>
            <a:spLocks noGrp="1" noRot="1" noChangeAspect="1" noChangeArrowheads="1" noTextEdit="1"/>
          </p:cNvSpPr>
          <p:nvPr>
            <p:ph type="sldImg"/>
          </p:nvPr>
        </p:nvSpPr>
        <p:spPr>
          <a:xfrm>
            <a:off x="1371600" y="1143000"/>
            <a:ext cx="4114800" cy="3086100"/>
          </a:xfrm>
          <a:ln/>
        </p:spPr>
      </p:sp>
      <p:sp>
        <p:nvSpPr>
          <p:cNvPr id="1812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260588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507B0-6AB5-4C0A-BE46-9AF12A02BA1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2274" name="Rectangle 2"/>
          <p:cNvSpPr>
            <a:spLocks noGrp="1" noRot="1" noChangeAspect="1" noChangeArrowheads="1" noTextEdit="1"/>
          </p:cNvSpPr>
          <p:nvPr>
            <p:ph type="sldImg"/>
          </p:nvPr>
        </p:nvSpPr>
        <p:spPr>
          <a:xfrm>
            <a:off x="1371600" y="1143000"/>
            <a:ext cx="4114800" cy="3086100"/>
          </a:xfrm>
          <a:ln/>
        </p:spPr>
      </p:sp>
      <p:sp>
        <p:nvSpPr>
          <p:cNvPr id="182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728667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4C074C-125A-41F6-A254-3086CADF9CCB}"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3298" name="Rectangle 2"/>
          <p:cNvSpPr>
            <a:spLocks noGrp="1" noRot="1" noChangeAspect="1" noChangeArrowheads="1" noTextEdit="1"/>
          </p:cNvSpPr>
          <p:nvPr>
            <p:ph type="sldImg"/>
          </p:nvPr>
        </p:nvSpPr>
        <p:spPr>
          <a:xfrm>
            <a:off x="1371600" y="1143000"/>
            <a:ext cx="4114800" cy="3086100"/>
          </a:xfrm>
          <a:ln/>
        </p:spPr>
      </p:sp>
      <p:sp>
        <p:nvSpPr>
          <p:cNvPr id="18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96709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3A96AB-C32A-4C26-B378-4F9232CAF43B}"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7154" name="Rectangle 2"/>
          <p:cNvSpPr>
            <a:spLocks noGrp="1" noRot="1" noChangeAspect="1" noChangeArrowheads="1" noTextEdit="1"/>
          </p:cNvSpPr>
          <p:nvPr>
            <p:ph type="sldImg"/>
          </p:nvPr>
        </p:nvSpPr>
        <p:spPr>
          <a:xfrm>
            <a:off x="1371600" y="1143000"/>
            <a:ext cx="4114800" cy="3086100"/>
          </a:xfrm>
          <a:ln/>
        </p:spPr>
      </p:sp>
      <p:sp>
        <p:nvSpPr>
          <p:cNvPr id="17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820238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9AA2F0-4DB8-4669-B5B9-89055593B6AD}"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322" name="Rectangle 2"/>
          <p:cNvSpPr>
            <a:spLocks noGrp="1" noRot="1" noChangeAspect="1" noChangeArrowheads="1" noTextEdit="1"/>
          </p:cNvSpPr>
          <p:nvPr>
            <p:ph type="sldImg"/>
          </p:nvPr>
        </p:nvSpPr>
        <p:spPr>
          <a:xfrm>
            <a:off x="1371600" y="1143000"/>
            <a:ext cx="4114800" cy="3086100"/>
          </a:xfrm>
          <a:ln/>
        </p:spPr>
      </p:sp>
      <p:sp>
        <p:nvSpPr>
          <p:cNvPr id="184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395027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629E2-60F7-4B3E-A73F-7864D377F16E}"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8418" name="Rectangle 2"/>
          <p:cNvSpPr>
            <a:spLocks noGrp="1" noRot="1" noChangeAspect="1" noChangeArrowheads="1" noTextEdit="1"/>
          </p:cNvSpPr>
          <p:nvPr>
            <p:ph type="sldImg"/>
          </p:nvPr>
        </p:nvSpPr>
        <p:spPr>
          <a:xfrm>
            <a:off x="1371600" y="1143000"/>
            <a:ext cx="4114800" cy="3086100"/>
          </a:xfrm>
          <a:ln/>
        </p:spPr>
      </p:sp>
      <p:sp>
        <p:nvSpPr>
          <p:cNvPr id="1884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78678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08B8E4-8CDD-450D-8AA4-A04C2185909E}"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9442" name="Rectangle 2"/>
          <p:cNvSpPr>
            <a:spLocks noGrp="1" noRot="1" noChangeAspect="1" noChangeArrowheads="1" noTextEdit="1"/>
          </p:cNvSpPr>
          <p:nvPr>
            <p:ph type="sldImg"/>
          </p:nvPr>
        </p:nvSpPr>
        <p:spPr>
          <a:xfrm>
            <a:off x="1371600" y="1143000"/>
            <a:ext cx="4114800" cy="3086100"/>
          </a:xfrm>
          <a:ln/>
        </p:spPr>
      </p:sp>
      <p:sp>
        <p:nvSpPr>
          <p:cNvPr id="1894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795172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179229-DE98-4070-9302-B66E0494B35C}"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1490" name="Rectangle 2"/>
          <p:cNvSpPr>
            <a:spLocks noGrp="1" noRot="1" noChangeAspect="1" noChangeArrowheads="1" noTextEdit="1"/>
          </p:cNvSpPr>
          <p:nvPr>
            <p:ph type="sldImg"/>
          </p:nvPr>
        </p:nvSpPr>
        <p:spPr>
          <a:xfrm>
            <a:off x="1371600" y="1143000"/>
            <a:ext cx="4114800" cy="3086100"/>
          </a:xfrm>
          <a:ln/>
        </p:spPr>
      </p:sp>
      <p:sp>
        <p:nvSpPr>
          <p:cNvPr id="191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062127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436EB-A315-44E1-8ECB-74D0713E5D59}"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2514" name="Rectangle 2"/>
          <p:cNvSpPr>
            <a:spLocks noGrp="1" noRot="1" noChangeAspect="1" noChangeArrowheads="1" noTextEdit="1"/>
          </p:cNvSpPr>
          <p:nvPr>
            <p:ph type="sldImg"/>
          </p:nvPr>
        </p:nvSpPr>
        <p:spPr>
          <a:xfrm>
            <a:off x="1371600" y="1143000"/>
            <a:ext cx="4114800" cy="3086100"/>
          </a:xfrm>
          <a:ln/>
        </p:spPr>
      </p:sp>
      <p:sp>
        <p:nvSpPr>
          <p:cNvPr id="1925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73746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0F030F-AD7C-4D9F-BA2C-16D57485223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4562" name="Rectangle 2"/>
          <p:cNvSpPr>
            <a:spLocks noGrp="1" noRot="1" noChangeAspect="1" noChangeArrowheads="1" noTextEdit="1"/>
          </p:cNvSpPr>
          <p:nvPr>
            <p:ph type="sldImg"/>
          </p:nvPr>
        </p:nvSpPr>
        <p:spPr>
          <a:xfrm>
            <a:off x="1371600" y="1143000"/>
            <a:ext cx="4114800" cy="3086100"/>
          </a:xfrm>
          <a:ln/>
        </p:spPr>
      </p:sp>
      <p:sp>
        <p:nvSpPr>
          <p:cNvPr id="1945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318298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92CF2-27AE-4B76-B572-9DEBA11D152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5586" name="Rectangle 2"/>
          <p:cNvSpPr>
            <a:spLocks noGrp="1" noRot="1" noChangeAspect="1" noChangeArrowheads="1" noTextEdit="1"/>
          </p:cNvSpPr>
          <p:nvPr>
            <p:ph type="sldImg"/>
          </p:nvPr>
        </p:nvSpPr>
        <p:spPr>
          <a:xfrm>
            <a:off x="1371600" y="1143000"/>
            <a:ext cx="4114800" cy="3086100"/>
          </a:xfrm>
          <a:ln/>
        </p:spPr>
      </p:sp>
      <p:sp>
        <p:nvSpPr>
          <p:cNvPr id="1955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686981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2BC39-64C6-4962-9480-341B3427D974}"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6610" name="Rectangle 2"/>
          <p:cNvSpPr>
            <a:spLocks noGrp="1" noRot="1" noChangeAspect="1" noChangeArrowheads="1" noTextEdit="1"/>
          </p:cNvSpPr>
          <p:nvPr>
            <p:ph type="sldImg"/>
          </p:nvPr>
        </p:nvSpPr>
        <p:spPr>
          <a:xfrm>
            <a:off x="1371600" y="1143000"/>
            <a:ext cx="4114800" cy="3086100"/>
          </a:xfrm>
          <a:ln/>
        </p:spPr>
      </p:sp>
      <p:sp>
        <p:nvSpPr>
          <p:cNvPr id="1966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382631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1D286B-67A0-4A65-9A5B-4868825510CD}"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7634" name="Rectangle 2"/>
          <p:cNvSpPr>
            <a:spLocks noGrp="1" noRot="1" noChangeAspect="1" noChangeArrowheads="1" noTextEdit="1"/>
          </p:cNvSpPr>
          <p:nvPr>
            <p:ph type="sldImg"/>
          </p:nvPr>
        </p:nvSpPr>
        <p:spPr>
          <a:xfrm>
            <a:off x="1371600" y="1143000"/>
            <a:ext cx="4114800" cy="3086100"/>
          </a:xfrm>
          <a:ln/>
        </p:spPr>
      </p:sp>
      <p:sp>
        <p:nvSpPr>
          <p:cNvPr id="1976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784114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8031F-7154-4AF3-A6EE-0DE632F79C9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2338" name="Rectangle 2"/>
          <p:cNvSpPr>
            <a:spLocks noGrp="1" noRot="1" noChangeAspect="1" noChangeArrowheads="1" noTextEdit="1"/>
          </p:cNvSpPr>
          <p:nvPr>
            <p:ph type="sldImg"/>
          </p:nvPr>
        </p:nvSpPr>
        <p:spPr>
          <a:xfrm>
            <a:off x="1371600" y="1143000"/>
            <a:ext cx="4114800" cy="3086100"/>
          </a:xfrm>
          <a:ln/>
        </p:spPr>
      </p:sp>
      <p:sp>
        <p:nvSpPr>
          <p:cNvPr id="14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4460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EB4923-F263-46AE-AAAA-715B4AF64CB0}"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8178" name="Rectangle 2"/>
          <p:cNvSpPr>
            <a:spLocks noGrp="1" noRot="1" noChangeAspect="1" noChangeArrowheads="1" noTextEdit="1"/>
          </p:cNvSpPr>
          <p:nvPr>
            <p:ph type="sldImg"/>
          </p:nvPr>
        </p:nvSpPr>
        <p:spPr>
          <a:xfrm>
            <a:off x="1371600" y="1143000"/>
            <a:ext cx="4114800" cy="3086100"/>
          </a:xfrm>
          <a:ln/>
        </p:spPr>
      </p:sp>
      <p:sp>
        <p:nvSpPr>
          <p:cNvPr id="178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277431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B85A5-F50B-4776-9051-EF0F2D4AEE5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6434" name="Rectangle 2"/>
          <p:cNvSpPr>
            <a:spLocks noGrp="1" noRot="1" noChangeAspect="1" noChangeArrowheads="1" noTextEdit="1"/>
          </p:cNvSpPr>
          <p:nvPr>
            <p:ph type="sldImg"/>
          </p:nvPr>
        </p:nvSpPr>
        <p:spPr>
          <a:xfrm>
            <a:off x="1371600" y="1143000"/>
            <a:ext cx="4114800" cy="3086100"/>
          </a:xfrm>
          <a:ln/>
        </p:spPr>
      </p:sp>
      <p:sp>
        <p:nvSpPr>
          <p:cNvPr id="14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956929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059D87-E13E-44AC-9FC8-82F7E7D67C7E}"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9506" name="Rectangle 2"/>
          <p:cNvSpPr>
            <a:spLocks noGrp="1" noRot="1" noChangeAspect="1" noChangeArrowheads="1" noTextEdit="1"/>
          </p:cNvSpPr>
          <p:nvPr>
            <p:ph type="sldImg"/>
          </p:nvPr>
        </p:nvSpPr>
        <p:spPr>
          <a:xfrm>
            <a:off x="1371600" y="1143000"/>
            <a:ext cx="4114800" cy="3086100"/>
          </a:xfrm>
          <a:ln/>
        </p:spPr>
      </p:sp>
      <p:sp>
        <p:nvSpPr>
          <p:cNvPr id="149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352063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E64E14-C296-4805-BBAB-576A94F101C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3362" name="Rectangle 2"/>
          <p:cNvSpPr>
            <a:spLocks noGrp="1" noRot="1" noChangeAspect="1" noChangeArrowheads="1" noTextEdit="1"/>
          </p:cNvSpPr>
          <p:nvPr>
            <p:ph type="sldImg"/>
          </p:nvPr>
        </p:nvSpPr>
        <p:spPr>
          <a:xfrm>
            <a:off x="1371600" y="1143000"/>
            <a:ext cx="4114800" cy="3086100"/>
          </a:xfrm>
          <a:ln/>
        </p:spPr>
      </p:sp>
      <p:sp>
        <p:nvSpPr>
          <p:cNvPr id="143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763882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D859A-D298-4313-84BF-C3536A728A99}"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0530" name="Rectangle 2"/>
          <p:cNvSpPr>
            <a:spLocks noGrp="1" noRot="1" noChangeAspect="1" noChangeArrowheads="1" noTextEdit="1"/>
          </p:cNvSpPr>
          <p:nvPr>
            <p:ph type="sldImg"/>
          </p:nvPr>
        </p:nvSpPr>
        <p:spPr>
          <a:xfrm>
            <a:off x="1371600" y="1143000"/>
            <a:ext cx="4114800" cy="3086100"/>
          </a:xfrm>
          <a:ln/>
        </p:spPr>
      </p:sp>
      <p:sp>
        <p:nvSpPr>
          <p:cNvPr id="150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279459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5728E-2600-4A38-9C96-8FD9C11A990C}"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2578" name="Rectangle 2"/>
          <p:cNvSpPr>
            <a:spLocks noGrp="1" noRot="1" noChangeAspect="1" noChangeArrowheads="1" noTextEdit="1"/>
          </p:cNvSpPr>
          <p:nvPr>
            <p:ph type="sldImg"/>
          </p:nvPr>
        </p:nvSpPr>
        <p:spPr>
          <a:xfrm>
            <a:off x="1371600" y="1143000"/>
            <a:ext cx="4114800" cy="3086100"/>
          </a:xfrm>
          <a:ln/>
        </p:spPr>
      </p:sp>
      <p:sp>
        <p:nvSpPr>
          <p:cNvPr id="152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310735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00EB48-9071-4B6C-BDB5-EAAFE271627F}"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3602" name="Rectangle 2"/>
          <p:cNvSpPr>
            <a:spLocks noGrp="1" noRot="1" noChangeAspect="1" noChangeArrowheads="1" noTextEdit="1"/>
          </p:cNvSpPr>
          <p:nvPr>
            <p:ph type="sldImg"/>
          </p:nvPr>
        </p:nvSpPr>
        <p:spPr>
          <a:xfrm>
            <a:off x="1371600" y="1143000"/>
            <a:ext cx="4114800" cy="3086100"/>
          </a:xfrm>
          <a:ln/>
        </p:spPr>
      </p:sp>
      <p:sp>
        <p:nvSpPr>
          <p:cNvPr id="15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64267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31CFE-A242-46BF-A6CF-E8C7039F61D2}"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4626" name="Rectangle 2"/>
          <p:cNvSpPr>
            <a:spLocks noGrp="1" noRot="1" noChangeAspect="1" noChangeArrowheads="1" noTextEdit="1"/>
          </p:cNvSpPr>
          <p:nvPr>
            <p:ph type="sldImg"/>
          </p:nvPr>
        </p:nvSpPr>
        <p:spPr>
          <a:xfrm>
            <a:off x="1371600" y="1143000"/>
            <a:ext cx="4114800" cy="3086100"/>
          </a:xfrm>
          <a:ln/>
        </p:spPr>
      </p:sp>
      <p:sp>
        <p:nvSpPr>
          <p:cNvPr id="154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27118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F2F87B-FAE7-4886-86F5-CAF54A3434B2}"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4562" name="Rectangle 2"/>
          <p:cNvSpPr>
            <a:spLocks noGrp="1" noRot="1" noChangeAspect="1" noChangeArrowheads="1" noTextEdit="1"/>
          </p:cNvSpPr>
          <p:nvPr>
            <p:ph type="sldImg"/>
          </p:nvPr>
        </p:nvSpPr>
        <p:spPr>
          <a:xfrm>
            <a:off x="1371600" y="1143000"/>
            <a:ext cx="4114800" cy="3086100"/>
          </a:xfrm>
          <a:ln/>
        </p:spPr>
      </p:sp>
      <p:sp>
        <p:nvSpPr>
          <p:cNvPr id="1945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971355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292A95-5084-4299-AEB5-3C7983388CCA}"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1794" name="Rectangle 2"/>
          <p:cNvSpPr>
            <a:spLocks noGrp="1" noRot="1" noChangeAspect="1" noChangeArrowheads="1" noTextEdit="1"/>
          </p:cNvSpPr>
          <p:nvPr>
            <p:ph type="sldImg"/>
          </p:nvPr>
        </p:nvSpPr>
        <p:spPr>
          <a:xfrm>
            <a:off x="1371600" y="1143000"/>
            <a:ext cx="4114800" cy="3086100"/>
          </a:xfrm>
          <a:ln/>
        </p:spPr>
      </p:sp>
      <p:sp>
        <p:nvSpPr>
          <p:cNvPr id="16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935082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8DF1A3-C725-4912-A002-32103D19A321}"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2818" name="Rectangle 2"/>
          <p:cNvSpPr>
            <a:spLocks noGrp="1" noRot="1" noChangeAspect="1" noChangeArrowheads="1" noTextEdit="1"/>
          </p:cNvSpPr>
          <p:nvPr>
            <p:ph type="sldImg"/>
          </p:nvPr>
        </p:nvSpPr>
        <p:spPr>
          <a:xfrm>
            <a:off x="1371600" y="1143000"/>
            <a:ext cx="4114800" cy="3086100"/>
          </a:xfrm>
          <a:ln/>
        </p:spPr>
      </p:sp>
      <p:sp>
        <p:nvSpPr>
          <p:cNvPr id="16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74883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10933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4250959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391599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5800" y="41148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A4D02398-03F4-4F04-94DA-A5CFE9B09052}" type="slidenum">
              <a:rPr lang="en-US" altLang="zh-CN"/>
              <a:pPr/>
              <a:t>‹#›</a:t>
            </a:fld>
            <a:endParaRPr lang="en-US" altLang="zh-CN"/>
          </a:p>
        </p:txBody>
      </p:sp>
    </p:spTree>
    <p:extLst>
      <p:ext uri="{BB962C8B-B14F-4D97-AF65-F5344CB8AC3E}">
        <p14:creationId xmlns:p14="http://schemas.microsoft.com/office/powerpoint/2010/main" val="4264394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3723216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1351351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378205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994160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1984924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211318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3792962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94287D-90CC-45C9-97CE-9ACDE799E7F1}" type="datetimeFigureOut">
              <a:rPr lang="zh-CN" altLang="en-US" smtClean="0"/>
              <a:pPr/>
              <a:t>2021/6/7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64713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94287D-90CC-45C9-97CE-9ACDE799E7F1}" type="datetimeFigureOut">
              <a:rPr lang="zh-CN" altLang="en-US" smtClean="0"/>
              <a:pPr/>
              <a:t>2021/6/7</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22E9DB-98FC-4FFD-B86D-5B55E837AC13}" type="slidenum">
              <a:rPr lang="zh-CN" altLang="en-US" smtClean="0"/>
              <a:pPr/>
              <a:t>‹#›</a:t>
            </a:fld>
            <a:endParaRPr lang="zh-CN" altLang="en-US"/>
          </a:p>
        </p:txBody>
      </p:sp>
    </p:spTree>
    <p:extLst>
      <p:ext uri="{BB962C8B-B14F-4D97-AF65-F5344CB8AC3E}">
        <p14:creationId xmlns:p14="http://schemas.microsoft.com/office/powerpoint/2010/main" val="2902965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20.png"/><Relationship Id="rId2" Type="http://schemas.openxmlformats.org/officeDocument/2006/relationships/image" Target="../media/image15.wmf"/><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12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51.jpeg"/></Relationships>
</file>

<file path=ppt/slides/_rels/slide14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5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5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6.png"/></Relationships>
</file>

<file path=ppt/slides/_rels/slide15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58.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image" Target="../media/image175.gif"/><Relationship Id="rId1" Type="http://schemas.openxmlformats.org/officeDocument/2006/relationships/slideLayout" Target="../slideLayouts/slideLayout7.xml"/><Relationship Id="rId4" Type="http://schemas.openxmlformats.org/officeDocument/2006/relationships/image" Target="../media/image177.gi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87.jpeg"/></Relationships>
</file>

<file path=ppt/slides/_rels/slide172.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191.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29.gif"/><Relationship Id="rId2" Type="http://schemas.openxmlformats.org/officeDocument/2006/relationships/image" Target="../media/image228.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33.gif"/><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3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43.gif"/><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245.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252.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70.jpe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52.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77.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281.jpe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282.jpeg"/></Relationships>
</file>

<file path=ppt/slides/_rels/slide265.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285.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286.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28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299.jpe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300.jpe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302.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306.jpeg"/></Relationships>
</file>

<file path=ppt/slides/_rels/slide289.xml.rels><?xml version="1.0" encoding="UTF-8" standalone="yes"?>
<Relationships xmlns="http://schemas.openxmlformats.org/package/2006/relationships"><Relationship Id="rId3" Type="http://schemas.openxmlformats.org/officeDocument/2006/relationships/image" Target="../media/image307.jpe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308.jpe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31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312.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314.jpeg"/><Relationship Id="rId2" Type="http://schemas.openxmlformats.org/officeDocument/2006/relationships/image" Target="../media/image313.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315.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316.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317.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3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319.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32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324.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325.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326.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330.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33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332.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333.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335.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33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337.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340.jpeg"/><Relationship Id="rId2" Type="http://schemas.openxmlformats.org/officeDocument/2006/relationships/image" Target="../media/image339.jpeg"/><Relationship Id="rId1" Type="http://schemas.openxmlformats.org/officeDocument/2006/relationships/slideLayout" Target="../slideLayouts/slideLayout7.xml"/><Relationship Id="rId4" Type="http://schemas.openxmlformats.org/officeDocument/2006/relationships/image" Target="../media/image341.jpeg"/></Relationships>
</file>

<file path=ppt/slides/_rels/slide323.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347.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35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353.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354.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355.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363.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364.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365.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37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373.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387.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391.jpe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392.emf"/><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393.emf"/></Relationships>
</file>

<file path=ppt/slides/_rels/slide369.xml.rels><?xml version="1.0" encoding="UTF-8" standalone="yes"?>
<Relationships xmlns="http://schemas.openxmlformats.org/package/2006/relationships"><Relationship Id="rId2" Type="http://schemas.openxmlformats.org/officeDocument/2006/relationships/image" Target="../media/image39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395.em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396.jpe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399.jpe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400.jpe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401.jpe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402.jpe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403.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40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405.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406.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4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409.jpe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410.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411.jpe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412.jpe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413.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414.emf"/><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415.jpe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416.jpe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417.jpe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418.jpe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419.jpe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420.jpe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42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422.jpe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423.jpe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4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descr="Body Defenses 2290"/>
          <p:cNvPicPr>
            <a:picLocks noChangeAspect="1" noChangeArrowheads="1"/>
          </p:cNvPicPr>
          <p:nvPr/>
        </p:nvPicPr>
        <p:blipFill>
          <a:blip r:embed="rId2" cstate="print"/>
          <a:srcRect/>
          <a:stretch>
            <a:fillRect/>
          </a:stretch>
        </p:blipFill>
        <p:spPr bwMode="auto">
          <a:xfrm>
            <a:off x="1" y="0"/>
            <a:ext cx="9143997" cy="6858000"/>
          </a:xfrm>
          <a:prstGeom prst="rect">
            <a:avLst/>
          </a:prstGeom>
          <a:noFill/>
        </p:spPr>
      </p:pic>
      <p:sp>
        <p:nvSpPr>
          <p:cNvPr id="2" name="标题 1"/>
          <p:cNvSpPr>
            <a:spLocks noGrp="1"/>
          </p:cNvSpPr>
          <p:nvPr>
            <p:ph type="ctrTitle"/>
          </p:nvPr>
        </p:nvSpPr>
        <p:spPr>
          <a:xfrm>
            <a:off x="0" y="4669656"/>
            <a:ext cx="9144000" cy="1429305"/>
          </a:xfrm>
          <a:solidFill>
            <a:schemeClr val="accent1">
              <a:alpha val="62000"/>
            </a:schemeClr>
          </a:solidFill>
        </p:spPr>
        <p:txBody>
          <a:bodyPr>
            <a:normAutofit fontScale="90000"/>
          </a:bodyPr>
          <a:lstStyle/>
          <a:p>
            <a:r>
              <a:rPr lang="zh-CN" altLang="en-US" sz="6000" dirty="0">
                <a:solidFill>
                  <a:schemeClr val="bg1"/>
                </a:solidFill>
                <a:effectLst>
                  <a:outerShdw blurRad="38100" dist="38100" dir="2700000" algn="tl">
                    <a:srgbClr val="000000">
                      <a:alpha val="43137"/>
                    </a:srgbClr>
                  </a:outerShdw>
                </a:effectLst>
              </a:rPr>
              <a:t>免疫学</a:t>
            </a:r>
            <a:r>
              <a:rPr lang="en-US" altLang="zh-CN" sz="2800" dirty="0">
                <a:solidFill>
                  <a:schemeClr val="bg1"/>
                </a:solidFill>
                <a:effectLst>
                  <a:outerShdw blurRad="38100" dist="38100" dir="2700000" algn="tl">
                    <a:srgbClr val="000000">
                      <a:alpha val="43137"/>
                    </a:srgbClr>
                  </a:outerShdw>
                </a:effectLst>
              </a:rPr>
              <a:t/>
            </a:r>
            <a:br>
              <a:rPr lang="en-US" altLang="zh-CN" sz="2800" dirty="0">
                <a:solidFill>
                  <a:schemeClr val="bg1"/>
                </a:solidFill>
                <a:effectLst>
                  <a:outerShdw blurRad="38100" dist="38100" dir="2700000" algn="tl">
                    <a:srgbClr val="000000">
                      <a:alpha val="43137"/>
                    </a:srgbClr>
                  </a:outerShdw>
                </a:effectLst>
              </a:rPr>
            </a:br>
            <a:r>
              <a:rPr lang="zh-CN" altLang="en-US" sz="2800" dirty="0">
                <a:solidFill>
                  <a:schemeClr val="bg1"/>
                </a:solidFill>
                <a:effectLst>
                  <a:outerShdw blurRad="38100" dist="38100" dir="2700000" algn="tl">
                    <a:srgbClr val="000000">
                      <a:alpha val="43137"/>
                    </a:srgbClr>
                  </a:outerShdw>
                </a:effectLst>
              </a:rPr>
              <a:t>马昱澍，</a:t>
            </a:r>
            <a:r>
              <a:rPr lang="en-US" altLang="zh-CN" sz="2800" dirty="0">
                <a:solidFill>
                  <a:schemeClr val="bg1"/>
                </a:solidFill>
              </a:rPr>
              <a:t>ECUST, myushu@ecust.edu.cn</a:t>
            </a:r>
            <a:endParaRPr lang="zh-CN" altLang="en-US" sz="28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951023"/>
            <a:ext cx="9144000" cy="646331"/>
          </a:xfrm>
          <a:prstGeom prst="rect">
            <a:avLst/>
          </a:prstGeom>
          <a:solidFill>
            <a:srgbClr val="7030A0"/>
          </a:solidFill>
        </p:spPr>
        <p:txBody>
          <a:bodyPr wrap="square" rtlCol="0">
            <a:spAutoFit/>
          </a:bodyPr>
          <a:lstStyle/>
          <a:p>
            <a:pPr algn="ctr" defTabSz="914400">
              <a:defRPr/>
            </a:pPr>
            <a:r>
              <a:rPr lang="zh-CN" altLang="en-US" sz="3600" b="1" dirty="0">
                <a:solidFill>
                  <a:prstClr val="white"/>
                </a:solidFill>
                <a:effectLst>
                  <a:outerShdw blurRad="38100" dist="38100" dir="2700000" algn="tl">
                    <a:srgbClr val="000000">
                      <a:alpha val="43137"/>
                    </a:srgbClr>
                  </a:outerShdw>
                </a:effectLst>
                <a:latin typeface="Georgia"/>
                <a:ea typeface="微软雅黑"/>
                <a:cs typeface="Times New Roman" pitchFamily="18" charset="0"/>
              </a:rPr>
              <a:t>免疫学技术</a:t>
            </a:r>
          </a:p>
        </p:txBody>
      </p:sp>
      <p:pic>
        <p:nvPicPr>
          <p:cNvPr id="4" name="Picture 6"/>
          <p:cNvPicPr>
            <a:picLocks noChangeAspect="1" noChangeArrowheads="1"/>
          </p:cNvPicPr>
          <p:nvPr/>
        </p:nvPicPr>
        <p:blipFill>
          <a:blip r:embed="rId2" cstate="print"/>
          <a:srcRect/>
          <a:stretch>
            <a:fillRect/>
          </a:stretch>
        </p:blipFill>
        <p:spPr bwMode="auto">
          <a:xfrm>
            <a:off x="179512" y="84015"/>
            <a:ext cx="2616200" cy="3128963"/>
          </a:xfrm>
          <a:prstGeom prst="rect">
            <a:avLst/>
          </a:prstGeom>
          <a:noFill/>
          <a:ln w="9525">
            <a:noFill/>
            <a:miter lim="800000"/>
            <a:headEnd/>
            <a:tailEnd/>
          </a:ln>
          <a:effectLst/>
        </p:spPr>
      </p:pic>
      <p:pic>
        <p:nvPicPr>
          <p:cNvPr id="6" name="Picture 8"/>
          <p:cNvPicPr>
            <a:picLocks noChangeAspect="1" noChangeArrowheads="1"/>
          </p:cNvPicPr>
          <p:nvPr/>
        </p:nvPicPr>
        <p:blipFill>
          <a:blip r:embed="rId3" cstate="print"/>
          <a:srcRect/>
          <a:stretch>
            <a:fillRect/>
          </a:stretch>
        </p:blipFill>
        <p:spPr bwMode="auto">
          <a:xfrm>
            <a:off x="6156178" y="129557"/>
            <a:ext cx="2600325" cy="2219325"/>
          </a:xfrm>
          <a:prstGeom prst="rect">
            <a:avLst/>
          </a:prstGeom>
          <a:noFill/>
          <a:ln w="9525">
            <a:noFill/>
            <a:miter lim="800000"/>
            <a:headEnd/>
            <a:tailEnd/>
          </a:ln>
          <a:effectLst/>
        </p:spPr>
      </p:pic>
      <p:pic>
        <p:nvPicPr>
          <p:cNvPr id="7" name="Picture 9"/>
          <p:cNvPicPr>
            <a:picLocks noChangeAspect="1" noChangeArrowheads="1"/>
          </p:cNvPicPr>
          <p:nvPr/>
        </p:nvPicPr>
        <p:blipFill>
          <a:blip r:embed="rId4" cstate="print"/>
          <a:srcRect/>
          <a:stretch>
            <a:fillRect/>
          </a:stretch>
        </p:blipFill>
        <p:spPr bwMode="auto">
          <a:xfrm>
            <a:off x="6156176" y="3140968"/>
            <a:ext cx="2609850" cy="2197100"/>
          </a:xfrm>
          <a:prstGeom prst="rect">
            <a:avLst/>
          </a:prstGeom>
          <a:noFill/>
          <a:ln w="9525">
            <a:noFill/>
            <a:miter lim="800000"/>
            <a:headEnd/>
            <a:tailEnd/>
          </a:ln>
          <a:effectLst/>
        </p:spPr>
      </p:pic>
      <p:pic>
        <p:nvPicPr>
          <p:cNvPr id="8" name="Picture 3"/>
          <p:cNvPicPr>
            <a:picLocks noChangeAspect="1" noChangeArrowheads="1"/>
          </p:cNvPicPr>
          <p:nvPr/>
        </p:nvPicPr>
        <p:blipFill>
          <a:blip r:embed="rId5" cstate="print"/>
          <a:srcRect/>
          <a:stretch>
            <a:fillRect/>
          </a:stretch>
        </p:blipFill>
        <p:spPr bwMode="auto">
          <a:xfrm>
            <a:off x="251520" y="3356994"/>
            <a:ext cx="2500718" cy="1966489"/>
          </a:xfrm>
          <a:prstGeom prst="rect">
            <a:avLst/>
          </a:prstGeom>
          <a:noFill/>
          <a:ln w="9525">
            <a:noFill/>
            <a:miter lim="800000"/>
            <a:headEnd/>
            <a:tailEnd/>
          </a:ln>
        </p:spPr>
      </p:pic>
      <p:pic>
        <p:nvPicPr>
          <p:cNvPr id="2050" name="Picture 2"/>
          <p:cNvPicPr>
            <a:picLocks noChangeAspect="1" noChangeArrowheads="1"/>
          </p:cNvPicPr>
          <p:nvPr/>
        </p:nvPicPr>
        <p:blipFill>
          <a:blip r:embed="rId6" cstate="print"/>
          <a:srcRect/>
          <a:stretch>
            <a:fillRect/>
          </a:stretch>
        </p:blipFill>
        <p:spPr bwMode="auto">
          <a:xfrm>
            <a:off x="3046090" y="3356992"/>
            <a:ext cx="2966070" cy="1977380"/>
          </a:xfrm>
          <a:prstGeom prst="rect">
            <a:avLst/>
          </a:prstGeom>
          <a:noFill/>
          <a:ln w="9525">
            <a:noFill/>
            <a:miter lim="800000"/>
            <a:headEnd/>
            <a:tailEnd/>
          </a:ln>
        </p:spPr>
      </p:pic>
      <p:sp>
        <p:nvSpPr>
          <p:cNvPr id="10" name="矩形 9"/>
          <p:cNvSpPr/>
          <p:nvPr/>
        </p:nvSpPr>
        <p:spPr>
          <a:xfrm>
            <a:off x="6300192" y="5373216"/>
            <a:ext cx="2304256" cy="504056"/>
          </a:xfrm>
          <a:prstGeom prst="rect">
            <a:avLst/>
          </a:prstGeom>
          <a:solidFill>
            <a:srgbClr val="00206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b="1" dirty="0">
                <a:solidFill>
                  <a:prstClr val="white"/>
                </a:solidFill>
                <a:latin typeface="Georgia"/>
                <a:ea typeface="微软雅黑"/>
              </a:rPr>
              <a:t>Western blot</a:t>
            </a:r>
            <a:endParaRPr lang="zh-CN" altLang="en-US" b="1" dirty="0">
              <a:solidFill>
                <a:prstClr val="white"/>
              </a:solidFill>
              <a:latin typeface="Georgia"/>
              <a:ea typeface="微软雅黑"/>
            </a:endParaRPr>
          </a:p>
        </p:txBody>
      </p:sp>
      <p:sp>
        <p:nvSpPr>
          <p:cNvPr id="11" name="矩形 10"/>
          <p:cNvSpPr/>
          <p:nvPr/>
        </p:nvSpPr>
        <p:spPr>
          <a:xfrm>
            <a:off x="6300192" y="2348880"/>
            <a:ext cx="2304256" cy="504056"/>
          </a:xfrm>
          <a:prstGeom prst="rect">
            <a:avLst/>
          </a:prstGeom>
          <a:solidFill>
            <a:srgbClr val="00206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b="1" dirty="0">
                <a:solidFill>
                  <a:prstClr val="white"/>
                </a:solidFill>
                <a:latin typeface="Georgia"/>
                <a:ea typeface="微软雅黑"/>
              </a:rPr>
              <a:t>ELISA</a:t>
            </a:r>
            <a:endParaRPr lang="zh-CN" altLang="en-US" b="1" dirty="0">
              <a:solidFill>
                <a:prstClr val="white"/>
              </a:solidFill>
              <a:latin typeface="Georgia"/>
              <a:ea typeface="微软雅黑"/>
            </a:endParaRPr>
          </a:p>
        </p:txBody>
      </p:sp>
      <p:sp>
        <p:nvSpPr>
          <p:cNvPr id="12" name="矩形 11"/>
          <p:cNvSpPr/>
          <p:nvPr/>
        </p:nvSpPr>
        <p:spPr>
          <a:xfrm>
            <a:off x="3131840" y="5373216"/>
            <a:ext cx="2304256" cy="504056"/>
          </a:xfrm>
          <a:prstGeom prst="rect">
            <a:avLst/>
          </a:prstGeom>
          <a:solidFill>
            <a:srgbClr val="00206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b="1" dirty="0">
                <a:solidFill>
                  <a:prstClr val="white"/>
                </a:solidFill>
                <a:latin typeface="Georgia"/>
                <a:ea typeface="微软雅黑"/>
              </a:rPr>
              <a:t>流式细胞技术</a:t>
            </a:r>
          </a:p>
        </p:txBody>
      </p:sp>
      <p:sp>
        <p:nvSpPr>
          <p:cNvPr id="13" name="矩形 12"/>
          <p:cNvSpPr/>
          <p:nvPr/>
        </p:nvSpPr>
        <p:spPr>
          <a:xfrm>
            <a:off x="179512" y="5373216"/>
            <a:ext cx="2736304" cy="504056"/>
          </a:xfrm>
          <a:prstGeom prst="rect">
            <a:avLst/>
          </a:prstGeom>
          <a:solidFill>
            <a:srgbClr val="00206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b="1" dirty="0">
                <a:solidFill>
                  <a:prstClr val="white"/>
                </a:solidFill>
                <a:latin typeface="Georgia"/>
                <a:ea typeface="微软雅黑"/>
              </a:rPr>
              <a:t>免疫荧光</a:t>
            </a:r>
          </a:p>
        </p:txBody>
      </p:sp>
      <p:sp>
        <p:nvSpPr>
          <p:cNvPr id="14" name="矩形 13"/>
          <p:cNvSpPr/>
          <p:nvPr/>
        </p:nvSpPr>
        <p:spPr>
          <a:xfrm>
            <a:off x="323528" y="2420888"/>
            <a:ext cx="2304256" cy="504056"/>
          </a:xfrm>
          <a:prstGeom prst="rect">
            <a:avLst/>
          </a:prstGeom>
          <a:solidFill>
            <a:srgbClr val="00206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b="1" dirty="0">
                <a:solidFill>
                  <a:prstClr val="white"/>
                </a:solidFill>
                <a:latin typeface="Georgia"/>
                <a:ea typeface="微软雅黑"/>
              </a:rPr>
              <a:t>补体结合试验</a:t>
            </a:r>
          </a:p>
        </p:txBody>
      </p:sp>
      <p:pic>
        <p:nvPicPr>
          <p:cNvPr id="2051" name="Picture 3"/>
          <p:cNvPicPr>
            <a:picLocks noChangeAspect="1" noChangeArrowheads="1"/>
          </p:cNvPicPr>
          <p:nvPr/>
        </p:nvPicPr>
        <p:blipFill>
          <a:blip r:embed="rId7" cstate="print"/>
          <a:srcRect/>
          <a:stretch>
            <a:fillRect/>
          </a:stretch>
        </p:blipFill>
        <p:spPr bwMode="auto">
          <a:xfrm>
            <a:off x="3347866" y="260648"/>
            <a:ext cx="2194565" cy="3147244"/>
          </a:xfrm>
          <a:prstGeom prst="rect">
            <a:avLst/>
          </a:prstGeom>
          <a:noFill/>
          <a:ln w="9525">
            <a:noFill/>
            <a:miter lim="800000"/>
            <a:headEnd/>
            <a:tailEnd/>
          </a:ln>
        </p:spPr>
      </p:pic>
      <p:sp>
        <p:nvSpPr>
          <p:cNvPr id="16" name="矩形 15"/>
          <p:cNvSpPr/>
          <p:nvPr/>
        </p:nvSpPr>
        <p:spPr>
          <a:xfrm>
            <a:off x="3131840" y="2348880"/>
            <a:ext cx="2304256" cy="504056"/>
          </a:xfrm>
          <a:prstGeom prst="rect">
            <a:avLst/>
          </a:prstGeom>
          <a:solidFill>
            <a:srgbClr val="00206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b="1" dirty="0">
                <a:solidFill>
                  <a:prstClr val="white"/>
                </a:solidFill>
                <a:latin typeface="Georgia"/>
                <a:ea typeface="微软雅黑"/>
              </a:rPr>
              <a:t>单克隆抗体</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1457" y="241484"/>
            <a:ext cx="1620957" cy="52322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none">
            <a:spAutoFit/>
          </a:bodyPr>
          <a:lstStyle/>
          <a:p>
            <a:pPr defTabSz="914400">
              <a:defRPr/>
            </a:pPr>
            <a:r>
              <a:rPr lang="zh-CN" altLang="en-US" sz="2800" dirty="0">
                <a:solidFill>
                  <a:prstClr val="white"/>
                </a:solidFill>
                <a:latin typeface="Georgia"/>
                <a:ea typeface="微软雅黑"/>
              </a:rPr>
              <a:t>免疫原性</a:t>
            </a:r>
            <a:endParaRPr lang="en-US" altLang="zh-CN" sz="2800" dirty="0">
              <a:solidFill>
                <a:prstClr val="white"/>
              </a:solidFill>
              <a:latin typeface="Georgia"/>
              <a:ea typeface="微软雅黑"/>
            </a:endParaRPr>
          </a:p>
        </p:txBody>
      </p:sp>
      <p:sp>
        <p:nvSpPr>
          <p:cNvPr id="3" name="矩形 2"/>
          <p:cNvSpPr/>
          <p:nvPr/>
        </p:nvSpPr>
        <p:spPr>
          <a:xfrm>
            <a:off x="323528" y="908720"/>
            <a:ext cx="8640960" cy="44627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300" dirty="0">
                <a:solidFill>
                  <a:prstClr val="white"/>
                </a:solidFill>
                <a:latin typeface="Georgia"/>
                <a:ea typeface="微软雅黑"/>
              </a:rPr>
              <a:t>引起体液</a:t>
            </a:r>
            <a:r>
              <a:rPr lang="en-US" altLang="zh-CN" sz="2300" dirty="0">
                <a:solidFill>
                  <a:prstClr val="white"/>
                </a:solidFill>
                <a:latin typeface="Georgia"/>
                <a:ea typeface="微软雅黑"/>
              </a:rPr>
              <a:t>/</a:t>
            </a:r>
            <a:r>
              <a:rPr lang="zh-CN" altLang="en-US" sz="2300" dirty="0">
                <a:solidFill>
                  <a:prstClr val="white"/>
                </a:solidFill>
                <a:latin typeface="Georgia"/>
                <a:ea typeface="微软雅黑"/>
              </a:rPr>
              <a:t>细胞免疫应答的能力</a:t>
            </a:r>
            <a:endParaRPr lang="en-US" altLang="zh-CN" sz="2300" dirty="0">
              <a:solidFill>
                <a:prstClr val="white"/>
              </a:solidFill>
              <a:latin typeface="Georgia"/>
              <a:ea typeface="微软雅黑"/>
            </a:endParaRPr>
          </a:p>
        </p:txBody>
      </p:sp>
      <p:pic>
        <p:nvPicPr>
          <p:cNvPr id="4098" name="Picture 2"/>
          <p:cNvPicPr>
            <a:picLocks noChangeAspect="1" noChangeArrowheads="1"/>
          </p:cNvPicPr>
          <p:nvPr/>
        </p:nvPicPr>
        <p:blipFill>
          <a:blip r:embed="rId2" cstate="email"/>
          <a:srcRect/>
          <a:stretch>
            <a:fillRect/>
          </a:stretch>
        </p:blipFill>
        <p:spPr bwMode="auto">
          <a:xfrm>
            <a:off x="1475656" y="1556792"/>
            <a:ext cx="6048672" cy="2099736"/>
          </a:xfrm>
          <a:prstGeom prst="rect">
            <a:avLst/>
          </a:prstGeom>
          <a:noFill/>
          <a:ln w="9525">
            <a:solidFill>
              <a:schemeClr val="tx1"/>
            </a:solidFill>
            <a:miter lim="800000"/>
            <a:headEnd/>
            <a:tailEnd/>
          </a:ln>
          <a:effectLst>
            <a:outerShdw blurRad="63500" sx="102000" sy="102000" algn="ctr" rotWithShape="0">
              <a:prstClr val="black">
                <a:alpha val="40000"/>
              </a:prstClr>
            </a:outerShdw>
          </a:effectLst>
        </p:spPr>
      </p:pic>
      <p:sp>
        <p:nvSpPr>
          <p:cNvPr id="5" name="矩形 4"/>
          <p:cNvSpPr/>
          <p:nvPr/>
        </p:nvSpPr>
        <p:spPr>
          <a:xfrm>
            <a:off x="321457" y="3985900"/>
            <a:ext cx="1261884" cy="52322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none">
            <a:spAutoFit/>
          </a:bodyPr>
          <a:lstStyle/>
          <a:p>
            <a:pPr defTabSz="914400">
              <a:defRPr/>
            </a:pPr>
            <a:r>
              <a:rPr lang="zh-CN" altLang="en-US" sz="2800" dirty="0">
                <a:solidFill>
                  <a:prstClr val="white"/>
                </a:solidFill>
                <a:latin typeface="Georgia"/>
                <a:ea typeface="微软雅黑"/>
              </a:rPr>
              <a:t>抗原性</a:t>
            </a:r>
            <a:endParaRPr lang="en-US" altLang="zh-CN" sz="2800" dirty="0">
              <a:solidFill>
                <a:prstClr val="white"/>
              </a:solidFill>
              <a:latin typeface="Georgia"/>
              <a:ea typeface="微软雅黑"/>
            </a:endParaRPr>
          </a:p>
        </p:txBody>
      </p:sp>
      <p:sp>
        <p:nvSpPr>
          <p:cNvPr id="6" name="矩形 5"/>
          <p:cNvSpPr/>
          <p:nvPr/>
        </p:nvSpPr>
        <p:spPr>
          <a:xfrm>
            <a:off x="323528" y="4725146"/>
            <a:ext cx="8640960"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300" dirty="0">
                <a:solidFill>
                  <a:prstClr val="white"/>
                </a:solidFill>
                <a:latin typeface="Georgia"/>
                <a:ea typeface="微软雅黑"/>
              </a:rPr>
              <a:t>与上述反应的终产物（抗体和</a:t>
            </a:r>
            <a:r>
              <a:rPr lang="en-US" altLang="zh-CN" sz="2300" dirty="0">
                <a:solidFill>
                  <a:prstClr val="white"/>
                </a:solidFill>
                <a:latin typeface="Georgia"/>
                <a:ea typeface="微软雅黑"/>
              </a:rPr>
              <a:t>T</a:t>
            </a:r>
            <a:r>
              <a:rPr lang="zh-CN" altLang="en-US" sz="2300" dirty="0">
                <a:solidFill>
                  <a:prstClr val="white"/>
                </a:solidFill>
                <a:latin typeface="Georgia"/>
                <a:ea typeface="微软雅黑"/>
              </a:rPr>
              <a:t>细胞受体）特异性结合的能力</a:t>
            </a:r>
            <a:endParaRPr lang="en-US" altLang="zh-CN" sz="2300" dirty="0">
              <a:solidFill>
                <a:prstClr val="white"/>
              </a:solidFill>
              <a:latin typeface="Georgia"/>
              <a:ea typeface="微软雅黑"/>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1628800"/>
            <a:ext cx="187220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400" dirty="0">
                <a:solidFill>
                  <a:prstClr val="white"/>
                </a:solidFill>
                <a:latin typeface="Georgia"/>
                <a:ea typeface="微软雅黑"/>
              </a:rPr>
              <a:t>蛋白质</a:t>
            </a:r>
          </a:p>
        </p:txBody>
      </p:sp>
      <p:sp>
        <p:nvSpPr>
          <p:cNvPr id="4" name="矩形 3"/>
          <p:cNvSpPr/>
          <p:nvPr/>
        </p:nvSpPr>
        <p:spPr>
          <a:xfrm>
            <a:off x="755576" y="2420888"/>
            <a:ext cx="2736304" cy="57606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400" dirty="0">
                <a:solidFill>
                  <a:prstClr val="white"/>
                </a:solidFill>
                <a:latin typeface="Georgia"/>
                <a:ea typeface="微软雅黑"/>
              </a:rPr>
              <a:t>多糖</a:t>
            </a:r>
          </a:p>
        </p:txBody>
      </p:sp>
      <p:sp>
        <p:nvSpPr>
          <p:cNvPr id="5" name="矩形 4"/>
          <p:cNvSpPr/>
          <p:nvPr/>
        </p:nvSpPr>
        <p:spPr>
          <a:xfrm>
            <a:off x="755576" y="3356992"/>
            <a:ext cx="2736304" cy="57606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400" dirty="0">
                <a:solidFill>
                  <a:prstClr val="white"/>
                </a:solidFill>
                <a:latin typeface="Georgia"/>
                <a:ea typeface="微软雅黑"/>
              </a:rPr>
              <a:t>脂质</a:t>
            </a:r>
          </a:p>
        </p:txBody>
      </p:sp>
      <p:sp>
        <p:nvSpPr>
          <p:cNvPr id="6" name="矩形 5"/>
          <p:cNvSpPr/>
          <p:nvPr/>
        </p:nvSpPr>
        <p:spPr>
          <a:xfrm>
            <a:off x="755576" y="4221088"/>
            <a:ext cx="2736304" cy="57606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400" dirty="0">
                <a:solidFill>
                  <a:prstClr val="white"/>
                </a:solidFill>
                <a:latin typeface="Georgia"/>
                <a:ea typeface="微软雅黑"/>
              </a:rPr>
              <a:t>核酸</a:t>
            </a:r>
          </a:p>
        </p:txBody>
      </p:sp>
      <p:sp>
        <p:nvSpPr>
          <p:cNvPr id="7" name="矩形 6"/>
          <p:cNvSpPr/>
          <p:nvPr/>
        </p:nvSpPr>
        <p:spPr>
          <a:xfrm>
            <a:off x="5796136" y="1628800"/>
            <a:ext cx="1872208"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400" dirty="0">
                <a:solidFill>
                  <a:prstClr val="white"/>
                </a:solidFill>
                <a:latin typeface="Georgia"/>
                <a:ea typeface="微软雅黑"/>
              </a:rPr>
              <a:t>蛋白质</a:t>
            </a:r>
          </a:p>
        </p:txBody>
      </p:sp>
      <p:sp>
        <p:nvSpPr>
          <p:cNvPr id="8" name="矩形 7"/>
          <p:cNvSpPr/>
          <p:nvPr/>
        </p:nvSpPr>
        <p:spPr>
          <a:xfrm>
            <a:off x="5724128" y="2420888"/>
            <a:ext cx="2736304"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400" dirty="0">
                <a:solidFill>
                  <a:prstClr val="white"/>
                </a:solidFill>
                <a:latin typeface="Georgia"/>
                <a:ea typeface="微软雅黑"/>
              </a:rPr>
              <a:t>脂质</a:t>
            </a:r>
          </a:p>
        </p:txBody>
      </p:sp>
      <p:sp>
        <p:nvSpPr>
          <p:cNvPr id="9" name="矩形 8"/>
          <p:cNvSpPr/>
          <p:nvPr/>
        </p:nvSpPr>
        <p:spPr>
          <a:xfrm>
            <a:off x="5724128" y="3356992"/>
            <a:ext cx="2736304"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400" dirty="0">
                <a:solidFill>
                  <a:prstClr val="white"/>
                </a:solidFill>
                <a:latin typeface="Georgia"/>
                <a:ea typeface="微软雅黑"/>
              </a:rPr>
              <a:t>糖脂</a:t>
            </a:r>
          </a:p>
        </p:txBody>
      </p:sp>
      <p:sp>
        <p:nvSpPr>
          <p:cNvPr id="10" name="矩形 9"/>
          <p:cNvSpPr/>
          <p:nvPr/>
        </p:nvSpPr>
        <p:spPr>
          <a:xfrm>
            <a:off x="323528" y="1124744"/>
            <a:ext cx="3744416" cy="4104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11" name="矩形 10"/>
          <p:cNvSpPr/>
          <p:nvPr/>
        </p:nvSpPr>
        <p:spPr>
          <a:xfrm>
            <a:off x="5148064" y="1124744"/>
            <a:ext cx="3744416" cy="4104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12" name="矩形 11"/>
          <p:cNvSpPr/>
          <p:nvPr/>
        </p:nvSpPr>
        <p:spPr>
          <a:xfrm>
            <a:off x="323528" y="5373216"/>
            <a:ext cx="374441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sz="2400" dirty="0">
                <a:solidFill>
                  <a:prstClr val="white"/>
                </a:solidFill>
                <a:latin typeface="Georgia"/>
                <a:ea typeface="微软雅黑"/>
              </a:rPr>
              <a:t>B</a:t>
            </a:r>
            <a:r>
              <a:rPr lang="zh-CN" altLang="en-US" sz="2400" dirty="0">
                <a:solidFill>
                  <a:prstClr val="white"/>
                </a:solidFill>
                <a:latin typeface="Georgia"/>
                <a:ea typeface="微软雅黑"/>
              </a:rPr>
              <a:t>细胞免疫原</a:t>
            </a:r>
          </a:p>
        </p:txBody>
      </p:sp>
      <p:sp>
        <p:nvSpPr>
          <p:cNvPr id="13" name="矩形 12"/>
          <p:cNvSpPr/>
          <p:nvPr/>
        </p:nvSpPr>
        <p:spPr>
          <a:xfrm>
            <a:off x="5148064" y="5373216"/>
            <a:ext cx="374441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sz="2400" dirty="0">
                <a:solidFill>
                  <a:prstClr val="white"/>
                </a:solidFill>
                <a:latin typeface="Georgia"/>
                <a:ea typeface="微软雅黑"/>
              </a:rPr>
              <a:t>T</a:t>
            </a:r>
            <a:r>
              <a:rPr lang="zh-CN" altLang="en-US" sz="2400" dirty="0">
                <a:solidFill>
                  <a:prstClr val="white"/>
                </a:solidFill>
                <a:latin typeface="Georgia"/>
                <a:ea typeface="微软雅黑"/>
              </a:rPr>
              <a:t>细胞免疫原</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email"/>
          <a:srcRect/>
          <a:stretch>
            <a:fillRect/>
          </a:stretch>
        </p:blipFill>
        <p:spPr bwMode="auto">
          <a:xfrm>
            <a:off x="1403650" y="1287463"/>
            <a:ext cx="6423421" cy="5309891"/>
          </a:xfrm>
          <a:prstGeom prst="rect">
            <a:avLst/>
          </a:prstGeom>
          <a:noFill/>
          <a:ln w="9525">
            <a:solidFill>
              <a:schemeClr val="tx1"/>
            </a:solidFill>
            <a:miter lim="800000"/>
            <a:headEnd/>
            <a:tailEnd/>
          </a:ln>
          <a:effectLst>
            <a:outerShdw blurRad="63500" sx="102000" sy="102000" algn="ctr" rotWithShape="0">
              <a:prstClr val="black">
                <a:alpha val="40000"/>
              </a:prstClr>
            </a:outerShdw>
          </a:effectLst>
        </p:spPr>
      </p:pic>
      <p:sp>
        <p:nvSpPr>
          <p:cNvPr id="3" name="矩形 2"/>
          <p:cNvSpPr/>
          <p:nvPr/>
        </p:nvSpPr>
        <p:spPr>
          <a:xfrm>
            <a:off x="971600" y="270280"/>
            <a:ext cx="7200800" cy="52322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800" b="1" dirty="0">
                <a:solidFill>
                  <a:prstClr val="white"/>
                </a:solidFill>
                <a:latin typeface="Georgia"/>
                <a:ea typeface="微软雅黑"/>
              </a:rPr>
              <a:t>一些常用实验抗原的分子量</a:t>
            </a:r>
            <a:endParaRPr lang="en-US" altLang="zh-CN" sz="2800" b="1" dirty="0">
              <a:solidFill>
                <a:prstClr val="white"/>
              </a:solidFill>
              <a:latin typeface="Georgia"/>
              <a:ea typeface="微软雅黑"/>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404666"/>
            <a:ext cx="7992888" cy="52322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800" dirty="0">
                <a:solidFill>
                  <a:prstClr val="white"/>
                </a:solidFill>
                <a:latin typeface="Georgia"/>
                <a:ea typeface="微软雅黑"/>
              </a:rPr>
              <a:t>免疫原的天然性质对免疫原性的影响</a:t>
            </a:r>
            <a:endParaRPr lang="en-US" altLang="zh-CN" sz="2800" dirty="0">
              <a:solidFill>
                <a:prstClr val="white"/>
              </a:solidFill>
              <a:latin typeface="Georgia"/>
              <a:ea typeface="微软雅黑"/>
            </a:endParaRPr>
          </a:p>
        </p:txBody>
      </p:sp>
      <p:sp>
        <p:nvSpPr>
          <p:cNvPr id="6" name="矩形 5"/>
          <p:cNvSpPr/>
          <p:nvPr/>
        </p:nvSpPr>
        <p:spPr>
          <a:xfrm>
            <a:off x="611560" y="1132293"/>
            <a:ext cx="1862699" cy="46166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异物性</a:t>
            </a:r>
            <a:endParaRPr lang="en-US" altLang="zh-CN" sz="2400" dirty="0">
              <a:solidFill>
                <a:prstClr val="white"/>
              </a:solidFill>
              <a:latin typeface="Georgia"/>
              <a:ea typeface="微软雅黑"/>
            </a:endParaRPr>
          </a:p>
        </p:txBody>
      </p:sp>
      <p:sp>
        <p:nvSpPr>
          <p:cNvPr id="7" name="矩形 6"/>
          <p:cNvSpPr/>
          <p:nvPr/>
        </p:nvSpPr>
        <p:spPr>
          <a:xfrm>
            <a:off x="899592" y="1690355"/>
            <a:ext cx="7704856" cy="707886"/>
          </a:xfrm>
          <a:prstGeom prst="rect">
            <a:avLst/>
          </a:prstGeom>
          <a:solidFill>
            <a:schemeClr val="bg1">
              <a:lumMod val="85000"/>
            </a:schemeClr>
          </a:solidFill>
        </p:spPr>
        <p:txBody>
          <a:bodyPr wrap="square">
            <a:spAutoFit/>
          </a:bodyPr>
          <a:lstStyle/>
          <a:p>
            <a:pPr defTabSz="914400">
              <a:defRPr/>
            </a:pPr>
            <a:r>
              <a:rPr lang="zh-CN" altLang="en-US" sz="2000" dirty="0">
                <a:solidFill>
                  <a:prstClr val="black"/>
                </a:solidFill>
                <a:latin typeface="Georgia"/>
                <a:ea typeface="微软雅黑"/>
              </a:rPr>
              <a:t>通常，两个物种之间的系统发生距离越远，他们之间的结构差异性就越大</a:t>
            </a:r>
            <a:endParaRPr lang="en-US" altLang="zh-CN" sz="2000" dirty="0">
              <a:solidFill>
                <a:prstClr val="black"/>
              </a:solidFill>
              <a:latin typeface="Georgia"/>
              <a:ea typeface="微软雅黑"/>
            </a:endParaRPr>
          </a:p>
        </p:txBody>
      </p:sp>
      <p:sp>
        <p:nvSpPr>
          <p:cNvPr id="8" name="矩形 7"/>
          <p:cNvSpPr/>
          <p:nvPr/>
        </p:nvSpPr>
        <p:spPr>
          <a:xfrm>
            <a:off x="611560" y="2615137"/>
            <a:ext cx="1862698" cy="46166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分子大小</a:t>
            </a:r>
            <a:endParaRPr lang="en-US" altLang="zh-CN" sz="2400" dirty="0">
              <a:solidFill>
                <a:prstClr val="white"/>
              </a:solidFill>
              <a:latin typeface="Georgia"/>
              <a:ea typeface="微软雅黑"/>
            </a:endParaRPr>
          </a:p>
        </p:txBody>
      </p:sp>
      <p:sp>
        <p:nvSpPr>
          <p:cNvPr id="9" name="矩形 8"/>
          <p:cNvSpPr/>
          <p:nvPr/>
        </p:nvSpPr>
        <p:spPr>
          <a:xfrm>
            <a:off x="611559" y="3461283"/>
            <a:ext cx="3010181" cy="46166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化学组成和异质性</a:t>
            </a:r>
            <a:endParaRPr lang="en-US" altLang="zh-CN" sz="2400" dirty="0">
              <a:solidFill>
                <a:prstClr val="white"/>
              </a:solidFill>
              <a:latin typeface="Georgia"/>
              <a:ea typeface="微软雅黑"/>
            </a:endParaRPr>
          </a:p>
        </p:txBody>
      </p:sp>
      <p:sp>
        <p:nvSpPr>
          <p:cNvPr id="10" name="矩形 9"/>
          <p:cNvSpPr/>
          <p:nvPr/>
        </p:nvSpPr>
        <p:spPr>
          <a:xfrm>
            <a:off x="899592" y="4080469"/>
            <a:ext cx="7704856" cy="707886"/>
          </a:xfrm>
          <a:prstGeom prst="rect">
            <a:avLst/>
          </a:prstGeom>
          <a:solidFill>
            <a:schemeClr val="bg1">
              <a:lumMod val="85000"/>
            </a:schemeClr>
          </a:solidFill>
        </p:spPr>
        <p:txBody>
          <a:bodyPr wrap="square">
            <a:spAutoFit/>
          </a:bodyPr>
          <a:lstStyle/>
          <a:p>
            <a:pPr defTabSz="914400">
              <a:defRPr/>
            </a:pPr>
            <a:r>
              <a:rPr lang="zh-CN" altLang="en-US" sz="2000" dirty="0">
                <a:solidFill>
                  <a:prstClr val="black"/>
                </a:solidFill>
                <a:latin typeface="Georgia"/>
                <a:ea typeface="微软雅黑"/>
              </a:rPr>
              <a:t>由不同氨基酸或糖基构成的共聚物相比均聚物，通常具有更高的免疫原性</a:t>
            </a:r>
            <a:endParaRPr lang="en-US" altLang="zh-CN" sz="2000" dirty="0">
              <a:solidFill>
                <a:prstClr val="black"/>
              </a:solidFill>
              <a:latin typeface="Georgia"/>
              <a:ea typeface="微软雅黑"/>
            </a:endParaRPr>
          </a:p>
        </p:txBody>
      </p:sp>
      <p:sp>
        <p:nvSpPr>
          <p:cNvPr id="11" name="矩形 10"/>
          <p:cNvSpPr/>
          <p:nvPr/>
        </p:nvSpPr>
        <p:spPr>
          <a:xfrm>
            <a:off x="611559" y="5167645"/>
            <a:ext cx="4041123" cy="46166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对抗原加工和提呈的易感性</a:t>
            </a:r>
            <a:endParaRPr lang="en-US" altLang="zh-CN" sz="2400" dirty="0">
              <a:solidFill>
                <a:prstClr val="white"/>
              </a:solidFill>
              <a:latin typeface="Georgia"/>
              <a:ea typeface="微软雅黑"/>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73693" y="1208657"/>
            <a:ext cx="8941871" cy="461665"/>
          </a:xfrm>
          <a:prstGeom prst="rect">
            <a:avLst/>
          </a:prstGeom>
          <a:solidFill>
            <a:schemeClr val="bg1">
              <a:lumMod val="85000"/>
            </a:schemeClr>
          </a:solidFill>
          <a:ln w="9525">
            <a:noFill/>
            <a:miter lim="800000"/>
            <a:headEnd/>
            <a:tailEnd/>
          </a:ln>
          <a:effectLst/>
        </p:spPr>
        <p:txBody>
          <a:bodyPr wrap="none">
            <a:spAutoFit/>
          </a:bodyPr>
          <a:lstStyle/>
          <a:p>
            <a:pPr algn="just" defTabSz="914400">
              <a:defRPr/>
            </a:pPr>
            <a:r>
              <a:rPr lang="en-US" altLang="zh-CN" sz="2400" dirty="0">
                <a:solidFill>
                  <a:prstClr val="black"/>
                </a:solidFill>
                <a:latin typeface="+mn-ea"/>
              </a:rPr>
              <a:t>D</a:t>
            </a:r>
            <a:r>
              <a:rPr lang="zh-CN" altLang="en-US" sz="2400" dirty="0">
                <a:solidFill>
                  <a:prstClr val="black"/>
                </a:solidFill>
                <a:latin typeface="+mn-ea"/>
              </a:rPr>
              <a:t>型氨基酸形成的多聚物无法被巨噬细胞中的酶降解</a:t>
            </a:r>
            <a:r>
              <a:rPr lang="en-GB" altLang="zh-CN" sz="2400" dirty="0">
                <a:solidFill>
                  <a:prstClr val="black"/>
                </a:solidFill>
                <a:latin typeface="+mn-ea"/>
              </a:rPr>
              <a:t> </a:t>
            </a:r>
            <a:r>
              <a:rPr lang="en-GB" altLang="zh-CN" sz="2400" dirty="0">
                <a:solidFill>
                  <a:prstClr val="black"/>
                </a:solidFill>
                <a:latin typeface="+mn-ea"/>
                <a:sym typeface="Symbol" pitchFamily="18" charset="2"/>
              </a:rPr>
              <a:t> </a:t>
            </a:r>
            <a:r>
              <a:rPr lang="zh-CN" altLang="en-US" sz="2400" dirty="0">
                <a:solidFill>
                  <a:prstClr val="black"/>
                </a:solidFill>
                <a:latin typeface="+mn-ea"/>
                <a:sym typeface="Symbol" pitchFamily="18" charset="2"/>
              </a:rPr>
              <a:t>弱免疫原</a:t>
            </a:r>
            <a:r>
              <a:rPr lang="en-GB" altLang="zh-CN" sz="2400" dirty="0">
                <a:solidFill>
                  <a:prstClr val="black"/>
                </a:solidFill>
                <a:latin typeface="+mn-ea"/>
              </a:rPr>
              <a:t> </a:t>
            </a:r>
          </a:p>
        </p:txBody>
      </p:sp>
      <p:sp>
        <p:nvSpPr>
          <p:cNvPr id="17411" name="Text Box 3"/>
          <p:cNvSpPr txBox="1">
            <a:spLocks noChangeArrowheads="1"/>
          </p:cNvSpPr>
          <p:nvPr/>
        </p:nvSpPr>
        <p:spPr bwMode="auto">
          <a:xfrm>
            <a:off x="173692" y="2270869"/>
            <a:ext cx="8941871" cy="830997"/>
          </a:xfrm>
          <a:prstGeom prst="rect">
            <a:avLst/>
          </a:prstGeom>
          <a:solidFill>
            <a:schemeClr val="bg1">
              <a:lumMod val="85000"/>
            </a:schemeClr>
          </a:solidFill>
          <a:ln w="9525">
            <a:noFill/>
            <a:miter lim="800000"/>
            <a:headEnd/>
            <a:tailEnd/>
          </a:ln>
          <a:effectLst/>
        </p:spPr>
        <p:txBody>
          <a:bodyPr wrap="square">
            <a:spAutoFit/>
          </a:bodyPr>
          <a:lstStyle/>
          <a:p>
            <a:pPr algn="just" defTabSz="914400">
              <a:defRPr/>
            </a:pPr>
            <a:r>
              <a:rPr lang="zh-CN" altLang="en-US" sz="2400" dirty="0">
                <a:solidFill>
                  <a:prstClr val="black"/>
                </a:solidFill>
                <a:latin typeface="+mn-ea"/>
              </a:rPr>
              <a:t>体积较大的不溶性大分子相比体积较小的可溶大分子，具有更高的免疫原性</a:t>
            </a:r>
            <a:endParaRPr lang="en-GB" altLang="zh-CN" sz="2400" dirty="0">
              <a:solidFill>
                <a:prstClr val="black"/>
              </a:solidFill>
              <a:latin typeface="+mn-ea"/>
            </a:endParaRPr>
          </a:p>
        </p:txBody>
      </p:sp>
      <p:sp>
        <p:nvSpPr>
          <p:cNvPr id="17412" name="Text Box 4"/>
          <p:cNvSpPr txBox="1">
            <a:spLocks noChangeArrowheads="1"/>
          </p:cNvSpPr>
          <p:nvPr/>
        </p:nvSpPr>
        <p:spPr bwMode="auto">
          <a:xfrm>
            <a:off x="892146" y="3591134"/>
            <a:ext cx="7359707" cy="646331"/>
          </a:xfrm>
          <a:prstGeom prst="rect">
            <a:avLst/>
          </a:prstGeom>
          <a:solidFill>
            <a:schemeClr val="bg1">
              <a:lumMod val="50000"/>
            </a:schemeClr>
          </a:solidFill>
          <a:ln w="9525">
            <a:noFill/>
            <a:miter lim="800000"/>
            <a:headEnd/>
            <a:tailEnd/>
          </a:ln>
          <a:effectLst/>
        </p:spPr>
        <p:txBody>
          <a:bodyPr wrap="none">
            <a:spAutoFit/>
          </a:bodyPr>
          <a:lstStyle/>
          <a:p>
            <a:pPr algn="just" defTabSz="914400">
              <a:defRPr/>
            </a:pPr>
            <a:r>
              <a:rPr lang="zh-CN" altLang="en-US" sz="3600" dirty="0">
                <a:solidFill>
                  <a:schemeClr val="bg1"/>
                </a:solidFill>
                <a:latin typeface="+mn-ea"/>
              </a:rPr>
              <a:t>其原因在于，更易于被吞噬并加工</a:t>
            </a:r>
            <a:endParaRPr lang="en-GB" altLang="zh-CN" sz="2400" dirty="0">
              <a:solidFill>
                <a:schemeClr val="bg1"/>
              </a:solidFill>
              <a:latin typeface="+mn-ea"/>
            </a:endParaRPr>
          </a:p>
        </p:txBody>
      </p:sp>
      <p:sp>
        <p:nvSpPr>
          <p:cNvPr id="6" name="矩形 5"/>
          <p:cNvSpPr/>
          <p:nvPr/>
        </p:nvSpPr>
        <p:spPr>
          <a:xfrm>
            <a:off x="251520" y="404666"/>
            <a:ext cx="5010762" cy="46166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对抗原加工和提呈的易感性</a:t>
            </a:r>
            <a:endParaRPr lang="en-US" altLang="zh-CN" sz="2400" dirty="0">
              <a:solidFill>
                <a:prstClr val="white"/>
              </a:solidFill>
              <a:latin typeface="Georgia"/>
              <a:ea typeface="微软雅黑"/>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76672"/>
            <a:ext cx="2339102" cy="52322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none">
            <a:spAutoFit/>
          </a:bodyPr>
          <a:lstStyle/>
          <a:p>
            <a:pPr defTabSz="914400">
              <a:defRPr/>
            </a:pPr>
            <a:r>
              <a:rPr lang="zh-CN" altLang="en-US" sz="2800" b="1" dirty="0">
                <a:solidFill>
                  <a:prstClr val="white"/>
                </a:solidFill>
                <a:latin typeface="Georgia"/>
                <a:ea typeface="微软雅黑"/>
              </a:rPr>
              <a:t>脂质作为抗原</a:t>
            </a:r>
            <a:endParaRPr lang="en-US" altLang="zh-CN" sz="2800" b="1" dirty="0">
              <a:solidFill>
                <a:prstClr val="white"/>
              </a:solidFill>
              <a:latin typeface="Georgia"/>
              <a:ea typeface="微软雅黑"/>
            </a:endParaRPr>
          </a:p>
        </p:txBody>
      </p:sp>
      <p:sp>
        <p:nvSpPr>
          <p:cNvPr id="3" name="矩形 2"/>
          <p:cNvSpPr/>
          <p:nvPr/>
        </p:nvSpPr>
        <p:spPr>
          <a:xfrm>
            <a:off x="611560" y="1367850"/>
            <a:ext cx="7416824" cy="461665"/>
          </a:xfrm>
          <a:prstGeom prst="rect">
            <a:avLst/>
          </a:prstGeom>
          <a:solidFill>
            <a:schemeClr val="bg1">
              <a:lumMod val="85000"/>
            </a:schemeClr>
          </a:solidFill>
        </p:spPr>
        <p:txBody>
          <a:bodyPr wrap="square">
            <a:spAutoFit/>
          </a:bodyPr>
          <a:lstStyle/>
          <a:p>
            <a:pPr defTabSz="914400">
              <a:defRPr/>
            </a:pPr>
            <a:r>
              <a:rPr lang="zh-CN" altLang="en-US" sz="2400" dirty="0">
                <a:solidFill>
                  <a:prstClr val="black"/>
                </a:solidFill>
                <a:latin typeface="Georgia"/>
                <a:ea typeface="微软雅黑"/>
              </a:rPr>
              <a:t>已经生产了针对多种脂质分子的抗体</a:t>
            </a:r>
            <a:endParaRPr lang="en-US" altLang="zh-CN" sz="2400" dirty="0">
              <a:solidFill>
                <a:prstClr val="black"/>
              </a:solidFill>
              <a:latin typeface="Georgia"/>
              <a:ea typeface="微软雅黑"/>
            </a:endParaRPr>
          </a:p>
        </p:txBody>
      </p:sp>
      <p:sp>
        <p:nvSpPr>
          <p:cNvPr id="7" name="矩形 6"/>
          <p:cNvSpPr/>
          <p:nvPr/>
        </p:nvSpPr>
        <p:spPr>
          <a:xfrm>
            <a:off x="611560" y="3011468"/>
            <a:ext cx="7632848" cy="1134670"/>
          </a:xfrm>
          <a:prstGeom prst="rect">
            <a:avLst/>
          </a:prstGeom>
          <a:solidFill>
            <a:schemeClr val="bg1">
              <a:lumMod val="85000"/>
            </a:schemeClr>
          </a:solidFill>
        </p:spPr>
        <p:txBody>
          <a:bodyPr wrap="square">
            <a:spAutoFit/>
          </a:bodyPr>
          <a:lstStyle/>
          <a:p>
            <a:pPr defTabSz="914400">
              <a:lnSpc>
                <a:spcPct val="150000"/>
              </a:lnSpc>
              <a:defRPr/>
            </a:pPr>
            <a:r>
              <a:rPr lang="zh-CN" altLang="en-US" sz="2400" dirty="0">
                <a:solidFill>
                  <a:prstClr val="black"/>
                </a:solidFill>
                <a:latin typeface="Georgia"/>
                <a:ea typeface="微软雅黑"/>
              </a:rPr>
              <a:t>如糖脂和一些磷脂类的脂质化合物，可与</a:t>
            </a:r>
            <a:r>
              <a:rPr lang="en-US" altLang="zh-CN" sz="2400" dirty="0">
                <a:solidFill>
                  <a:prstClr val="black"/>
                </a:solidFill>
                <a:latin typeface="Georgia"/>
                <a:ea typeface="微软雅黑"/>
              </a:rPr>
              <a:t>CD1</a:t>
            </a:r>
            <a:r>
              <a:rPr lang="zh-CN" altLang="en-US" sz="2400" dirty="0">
                <a:solidFill>
                  <a:prstClr val="black"/>
                </a:solidFill>
                <a:latin typeface="Georgia"/>
                <a:ea typeface="微软雅黑"/>
              </a:rPr>
              <a:t>家族蛋白质形成复合物并提呈给</a:t>
            </a:r>
            <a:r>
              <a:rPr lang="en-US" altLang="zh-CN" sz="2400" dirty="0">
                <a:solidFill>
                  <a:prstClr val="black"/>
                </a:solidFill>
                <a:latin typeface="Georgia"/>
                <a:ea typeface="微软雅黑"/>
              </a:rPr>
              <a:t>T</a:t>
            </a:r>
            <a:r>
              <a:rPr lang="zh-CN" altLang="en-US" sz="2400" dirty="0">
                <a:solidFill>
                  <a:prstClr val="black"/>
                </a:solidFill>
                <a:latin typeface="Georgia"/>
                <a:ea typeface="微软雅黑"/>
              </a:rPr>
              <a:t>细胞，能被</a:t>
            </a:r>
            <a:r>
              <a:rPr lang="en-US" altLang="zh-CN" sz="2400" dirty="0">
                <a:solidFill>
                  <a:prstClr val="black"/>
                </a:solidFill>
                <a:latin typeface="Georgia"/>
                <a:ea typeface="微软雅黑"/>
              </a:rPr>
              <a:t>T</a:t>
            </a:r>
            <a:r>
              <a:rPr lang="zh-CN" altLang="en-US" sz="2400" dirty="0">
                <a:solidFill>
                  <a:prstClr val="black"/>
                </a:solidFill>
                <a:latin typeface="Georgia"/>
                <a:ea typeface="微软雅黑"/>
              </a:rPr>
              <a:t>细胞受体识别</a:t>
            </a:r>
            <a:endParaRPr lang="en-US" altLang="zh-CN" sz="2400" dirty="0">
              <a:solidFill>
                <a:prstClr val="black"/>
              </a:solidFill>
              <a:latin typeface="Georgia"/>
              <a:ea typeface="微软雅黑"/>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1115616" y="764706"/>
            <a:ext cx="7128792" cy="5896655"/>
          </a:xfrm>
          <a:prstGeom prst="rect">
            <a:avLst/>
          </a:prstGeom>
          <a:noFill/>
          <a:ln w="9525">
            <a:noFill/>
            <a:miter lim="800000"/>
            <a:headEnd/>
            <a:tailEnd/>
          </a:ln>
        </p:spPr>
      </p:pic>
      <p:sp>
        <p:nvSpPr>
          <p:cNvPr id="6" name="矩形 5"/>
          <p:cNvSpPr/>
          <p:nvPr/>
        </p:nvSpPr>
        <p:spPr>
          <a:xfrm>
            <a:off x="1331640" y="220578"/>
            <a:ext cx="6840760"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b="1" dirty="0">
                <a:solidFill>
                  <a:prstClr val="white"/>
                </a:solidFill>
                <a:latin typeface="Georgia"/>
                <a:ea typeface="微软雅黑"/>
              </a:rPr>
              <a:t>抗体识别脂质的特异性</a:t>
            </a:r>
            <a:endParaRPr lang="en-US" altLang="zh-CN" sz="24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1A89980E-98A0-4117-96D9-D5B4C94B3191}"/>
              </a:ext>
            </a:extLst>
          </p:cNvPr>
          <p:cNvSpPr/>
          <p:nvPr/>
        </p:nvSpPr>
        <p:spPr>
          <a:xfrm>
            <a:off x="730134" y="851647"/>
            <a:ext cx="1654478"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脂质</a:t>
            </a:r>
          </a:p>
        </p:txBody>
      </p:sp>
      <p:sp>
        <p:nvSpPr>
          <p:cNvPr id="7" name="矩形 6">
            <a:extLst>
              <a:ext uri="{FF2B5EF4-FFF2-40B4-BE49-F238E27FC236}">
                <a16:creationId xmlns:a16="http://schemas.microsoft.com/office/drawing/2014/main" id="{4D2E6EBC-A229-4677-9C0E-AE32E19ADEE9}"/>
              </a:ext>
            </a:extLst>
          </p:cNvPr>
          <p:cNvSpPr/>
          <p:nvPr/>
        </p:nvSpPr>
        <p:spPr>
          <a:xfrm>
            <a:off x="3744761" y="860611"/>
            <a:ext cx="1654478"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结构</a:t>
            </a:r>
          </a:p>
        </p:txBody>
      </p:sp>
      <p:sp>
        <p:nvSpPr>
          <p:cNvPr id="8" name="矩形 7">
            <a:extLst>
              <a:ext uri="{FF2B5EF4-FFF2-40B4-BE49-F238E27FC236}">
                <a16:creationId xmlns:a16="http://schemas.microsoft.com/office/drawing/2014/main" id="{1A89980E-98A0-4117-96D9-D5B4C94B3191}"/>
              </a:ext>
            </a:extLst>
          </p:cNvPr>
          <p:cNvSpPr/>
          <p:nvPr/>
        </p:nvSpPr>
        <p:spPr>
          <a:xfrm>
            <a:off x="6759388" y="851646"/>
            <a:ext cx="1654478"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000" b="1" dirty="0">
                <a:solidFill>
                  <a:schemeClr val="tx1"/>
                </a:solidFill>
              </a:rPr>
              <a:t>抗体反应性</a:t>
            </a:r>
          </a:p>
        </p:txBody>
      </p:sp>
      <p:sp>
        <p:nvSpPr>
          <p:cNvPr id="9" name="矩形 8">
            <a:extLst>
              <a:ext uri="{FF2B5EF4-FFF2-40B4-BE49-F238E27FC236}">
                <a16:creationId xmlns:a16="http://schemas.microsoft.com/office/drawing/2014/main" id="{1A89980E-98A0-4117-96D9-D5B4C94B3191}"/>
              </a:ext>
            </a:extLst>
          </p:cNvPr>
          <p:cNvSpPr/>
          <p:nvPr/>
        </p:nvSpPr>
        <p:spPr>
          <a:xfrm>
            <a:off x="899592" y="1931894"/>
            <a:ext cx="1654478"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白三烯</a:t>
            </a:r>
            <a:r>
              <a:rPr lang="en-US" altLang="zh-CN" sz="1600" b="1" dirty="0">
                <a:solidFill>
                  <a:schemeClr val="tx1"/>
                </a:solidFill>
              </a:rPr>
              <a:t>C4</a:t>
            </a:r>
            <a:endParaRPr lang="zh-CN" altLang="en-US" sz="1600" b="1" dirty="0">
              <a:solidFill>
                <a:schemeClr val="tx1"/>
              </a:solidFill>
            </a:endParaRPr>
          </a:p>
        </p:txBody>
      </p:sp>
      <p:sp>
        <p:nvSpPr>
          <p:cNvPr id="10" name="矩形 9">
            <a:extLst>
              <a:ext uri="{FF2B5EF4-FFF2-40B4-BE49-F238E27FC236}">
                <a16:creationId xmlns:a16="http://schemas.microsoft.com/office/drawing/2014/main" id="{A933A761-ECD1-4321-BF7B-EA1258450891}"/>
              </a:ext>
            </a:extLst>
          </p:cNvPr>
          <p:cNvSpPr/>
          <p:nvPr/>
        </p:nvSpPr>
        <p:spPr>
          <a:xfrm>
            <a:off x="946158" y="3548830"/>
            <a:ext cx="1654478"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白三烯</a:t>
            </a:r>
            <a:r>
              <a:rPr lang="en-US" altLang="zh-CN" sz="1600" b="1" dirty="0">
                <a:solidFill>
                  <a:schemeClr val="tx1"/>
                </a:solidFill>
              </a:rPr>
              <a:t>D4</a:t>
            </a:r>
            <a:endParaRPr lang="zh-CN" altLang="en-US" sz="1600" b="1" dirty="0">
              <a:solidFill>
                <a:schemeClr val="tx1"/>
              </a:solidFill>
            </a:endParaRPr>
          </a:p>
        </p:txBody>
      </p:sp>
      <p:sp>
        <p:nvSpPr>
          <p:cNvPr id="11" name="矩形 10">
            <a:extLst>
              <a:ext uri="{FF2B5EF4-FFF2-40B4-BE49-F238E27FC236}">
                <a16:creationId xmlns:a16="http://schemas.microsoft.com/office/drawing/2014/main" id="{41407CDB-10CF-48BF-A01A-B7D4FF65180C}"/>
              </a:ext>
            </a:extLst>
          </p:cNvPr>
          <p:cNvSpPr/>
          <p:nvPr/>
        </p:nvSpPr>
        <p:spPr>
          <a:xfrm>
            <a:off x="907686" y="4898018"/>
            <a:ext cx="1654478"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白三烯</a:t>
            </a:r>
            <a:r>
              <a:rPr lang="en-US" altLang="zh-CN" sz="1600" b="1" dirty="0">
                <a:solidFill>
                  <a:schemeClr val="tx1"/>
                </a:solidFill>
              </a:rPr>
              <a:t>E4</a:t>
            </a:r>
            <a:endParaRPr lang="zh-CN" altLang="en-US" sz="1600" b="1" dirty="0">
              <a:solidFill>
                <a:schemeClr val="tx1"/>
              </a:solidFill>
            </a:endParaRPr>
          </a:p>
        </p:txBody>
      </p:sp>
      <p:sp>
        <p:nvSpPr>
          <p:cNvPr id="12" name="矩形 11">
            <a:extLst>
              <a:ext uri="{FF2B5EF4-FFF2-40B4-BE49-F238E27FC236}">
                <a16:creationId xmlns:a16="http://schemas.microsoft.com/office/drawing/2014/main" id="{90C522C4-28FA-4643-8D35-78AFD2E7A10F}"/>
              </a:ext>
            </a:extLst>
          </p:cNvPr>
          <p:cNvSpPr/>
          <p:nvPr/>
        </p:nvSpPr>
        <p:spPr>
          <a:xfrm>
            <a:off x="899592" y="5958823"/>
            <a:ext cx="1654478"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前列腺素</a:t>
            </a:r>
            <a:r>
              <a:rPr lang="en-US" altLang="zh-CN" sz="1600" b="1" dirty="0">
                <a:solidFill>
                  <a:schemeClr val="tx1"/>
                </a:solidFill>
              </a:rPr>
              <a:t>D2</a:t>
            </a:r>
            <a:endParaRPr lang="zh-CN" altLang="en-US" sz="1600" b="1" dirty="0">
              <a:solidFill>
                <a:schemeClr val="tx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43608" y="260650"/>
            <a:ext cx="7056784" cy="52322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800" b="1" dirty="0">
                <a:solidFill>
                  <a:prstClr val="white"/>
                </a:solidFill>
                <a:latin typeface="Georgia"/>
                <a:ea typeface="微软雅黑"/>
              </a:rPr>
              <a:t>生物系统对免疫原性的影响</a:t>
            </a:r>
            <a:endParaRPr lang="en-US" altLang="zh-CN" sz="2800" b="1" dirty="0">
              <a:solidFill>
                <a:prstClr val="white"/>
              </a:solidFill>
              <a:latin typeface="Georgia"/>
              <a:ea typeface="微软雅黑"/>
            </a:endParaRPr>
          </a:p>
        </p:txBody>
      </p:sp>
      <p:sp>
        <p:nvSpPr>
          <p:cNvPr id="4" name="矩形 3"/>
          <p:cNvSpPr/>
          <p:nvPr/>
        </p:nvSpPr>
        <p:spPr>
          <a:xfrm>
            <a:off x="415788" y="1136359"/>
            <a:ext cx="2345341" cy="461665"/>
          </a:xfrm>
          <a:prstGeom prst="rect">
            <a:avLst/>
          </a:prstGeom>
          <a:solidFill>
            <a:schemeClr val="accent3">
              <a:lumMod val="50000"/>
            </a:schemeClr>
          </a:solidFill>
        </p:spPr>
        <p:txBody>
          <a:bodyPr wrap="square">
            <a:spAutoFit/>
          </a:bodyPr>
          <a:lstStyle/>
          <a:p>
            <a:pPr algn="ctr" defTabSz="914400">
              <a:defRPr/>
            </a:pPr>
            <a:r>
              <a:rPr lang="zh-CN" altLang="en-US" sz="2400" b="1" dirty="0">
                <a:solidFill>
                  <a:prstClr val="white"/>
                </a:solidFill>
                <a:latin typeface="Georgia"/>
                <a:ea typeface="微软雅黑"/>
              </a:rPr>
              <a:t>受体的基因型</a:t>
            </a:r>
            <a:endParaRPr lang="en-US" altLang="zh-CN" sz="2400" b="1" dirty="0">
              <a:solidFill>
                <a:prstClr val="white"/>
              </a:solidFill>
              <a:latin typeface="Georgia"/>
              <a:ea typeface="微软雅黑"/>
            </a:endParaRPr>
          </a:p>
        </p:txBody>
      </p:sp>
      <p:sp>
        <p:nvSpPr>
          <p:cNvPr id="5" name="矩形 4"/>
          <p:cNvSpPr/>
          <p:nvPr/>
        </p:nvSpPr>
        <p:spPr>
          <a:xfrm>
            <a:off x="971600" y="2204866"/>
            <a:ext cx="7344816" cy="707886"/>
          </a:xfrm>
          <a:prstGeom prst="rect">
            <a:avLst/>
          </a:prstGeom>
          <a:solidFill>
            <a:schemeClr val="bg1">
              <a:lumMod val="85000"/>
            </a:schemeClr>
          </a:solidFill>
        </p:spPr>
        <p:txBody>
          <a:bodyPr wrap="square">
            <a:spAutoFit/>
          </a:bodyPr>
          <a:lstStyle/>
          <a:p>
            <a:pPr defTabSz="914400">
              <a:defRPr/>
            </a:pPr>
            <a:r>
              <a:rPr lang="zh-CN" altLang="en-US" sz="2000" b="1" dirty="0">
                <a:solidFill>
                  <a:prstClr val="black"/>
                </a:solidFill>
                <a:latin typeface="Georgia"/>
                <a:ea typeface="微软雅黑"/>
              </a:rPr>
              <a:t>向</a:t>
            </a:r>
            <a:r>
              <a:rPr lang="en-US" altLang="zh-CN" sz="2000" b="1" dirty="0">
                <a:solidFill>
                  <a:prstClr val="black"/>
                </a:solidFill>
                <a:latin typeface="Georgia"/>
                <a:ea typeface="微软雅黑"/>
              </a:rPr>
              <a:t>T</a:t>
            </a:r>
            <a:r>
              <a:rPr lang="zh-CN" altLang="en-US" sz="2000" b="1" dirty="0">
                <a:solidFill>
                  <a:prstClr val="black"/>
                </a:solidFill>
                <a:latin typeface="Georgia"/>
                <a:ea typeface="微软雅黑"/>
              </a:rPr>
              <a:t>细胞提呈经加工抗原的</a:t>
            </a:r>
            <a:r>
              <a:rPr lang="en-US" altLang="zh-CN" sz="2000" b="1" dirty="0">
                <a:solidFill>
                  <a:prstClr val="black"/>
                </a:solidFill>
                <a:latin typeface="Georgia"/>
                <a:ea typeface="微软雅黑"/>
              </a:rPr>
              <a:t>MHC</a:t>
            </a:r>
            <a:r>
              <a:rPr lang="zh-CN" altLang="en-US" sz="2000" b="1" dirty="0">
                <a:solidFill>
                  <a:prstClr val="black"/>
                </a:solidFill>
                <a:latin typeface="Georgia"/>
                <a:ea typeface="微软雅黑"/>
              </a:rPr>
              <a:t>基因产物在决定免疫应答强度的过程中发挥着重要作用</a:t>
            </a:r>
            <a:endParaRPr lang="en-US" altLang="zh-CN" sz="2000" b="1" dirty="0">
              <a:solidFill>
                <a:prstClr val="black"/>
              </a:solidFill>
              <a:latin typeface="Georgia"/>
              <a:ea typeface="微软雅黑"/>
            </a:endParaRPr>
          </a:p>
        </p:txBody>
      </p:sp>
      <p:sp>
        <p:nvSpPr>
          <p:cNvPr id="6" name="矩形 5"/>
          <p:cNvSpPr/>
          <p:nvPr/>
        </p:nvSpPr>
        <p:spPr>
          <a:xfrm>
            <a:off x="971600" y="3573018"/>
            <a:ext cx="7344816" cy="707886"/>
          </a:xfrm>
          <a:prstGeom prst="rect">
            <a:avLst/>
          </a:prstGeom>
          <a:solidFill>
            <a:schemeClr val="bg1">
              <a:lumMod val="85000"/>
            </a:schemeClr>
          </a:solidFill>
        </p:spPr>
        <p:txBody>
          <a:bodyPr wrap="square">
            <a:spAutoFit/>
          </a:bodyPr>
          <a:lstStyle/>
          <a:p>
            <a:pPr defTabSz="914400">
              <a:defRPr/>
            </a:pPr>
            <a:r>
              <a:rPr lang="zh-CN" altLang="en-US" sz="2000" b="1" dirty="0">
                <a:solidFill>
                  <a:prstClr val="black"/>
                </a:solidFill>
                <a:latin typeface="Georgia"/>
                <a:ea typeface="微软雅黑"/>
              </a:rPr>
              <a:t>针对免疫原的应答也受到编码</a:t>
            </a:r>
            <a:r>
              <a:rPr lang="en-US" altLang="zh-CN" sz="2000" b="1" dirty="0">
                <a:solidFill>
                  <a:prstClr val="black"/>
                </a:solidFill>
                <a:latin typeface="Georgia"/>
                <a:ea typeface="微软雅黑"/>
              </a:rPr>
              <a:t>B</a:t>
            </a:r>
            <a:r>
              <a:rPr lang="zh-CN" altLang="en-US" sz="2000" b="1" dirty="0">
                <a:solidFill>
                  <a:prstClr val="black"/>
                </a:solidFill>
                <a:latin typeface="Georgia"/>
                <a:ea typeface="微软雅黑"/>
              </a:rPr>
              <a:t>细胞和</a:t>
            </a:r>
            <a:r>
              <a:rPr lang="en-US" altLang="zh-CN" sz="2000" b="1" dirty="0">
                <a:solidFill>
                  <a:prstClr val="black"/>
                </a:solidFill>
                <a:latin typeface="Georgia"/>
                <a:ea typeface="微软雅黑"/>
              </a:rPr>
              <a:t>T</a:t>
            </a:r>
            <a:r>
              <a:rPr lang="zh-CN" altLang="en-US" sz="2000" b="1" dirty="0">
                <a:solidFill>
                  <a:prstClr val="black"/>
                </a:solidFill>
                <a:latin typeface="Georgia"/>
                <a:ea typeface="微软雅黑"/>
              </a:rPr>
              <a:t>细胞受体的基因、以及参与免疫调节机制的多种蛋白质编码基因的影响</a:t>
            </a:r>
            <a:endParaRPr lang="en-US" altLang="zh-CN" sz="2000" b="1" dirty="0">
              <a:solidFill>
                <a:prstClr val="black"/>
              </a:solidFill>
              <a:latin typeface="Georgia"/>
              <a:ea typeface="微软雅黑"/>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1203920" y="692696"/>
            <a:ext cx="6248400" cy="5562600"/>
            <a:chOff x="672" y="768"/>
            <a:chExt cx="3936" cy="3504"/>
          </a:xfrm>
          <a:solidFill>
            <a:schemeClr val="bg1">
              <a:lumMod val="85000"/>
            </a:schemeClr>
          </a:solidFill>
        </p:grpSpPr>
        <p:sp>
          <p:nvSpPr>
            <p:cNvPr id="19459" name="Rectangle 3"/>
            <p:cNvSpPr>
              <a:spLocks noChangeArrowheads="1"/>
            </p:cNvSpPr>
            <p:nvPr/>
          </p:nvSpPr>
          <p:spPr bwMode="auto">
            <a:xfrm>
              <a:off x="720" y="768"/>
              <a:ext cx="1056" cy="432"/>
            </a:xfrm>
            <a:prstGeom prst="rect">
              <a:avLst/>
            </a:prstGeom>
            <a:grpFill/>
            <a:ln w="9525">
              <a:solidFill>
                <a:schemeClr val="tx1"/>
              </a:solidFill>
              <a:miter lim="800000"/>
              <a:headEnd/>
              <a:tailEnd/>
            </a:ln>
            <a:effectLst/>
          </p:spPr>
          <p:txBody>
            <a:bodyPr wrap="none" anchor="ctr"/>
            <a:lstStyle/>
            <a:p>
              <a:pPr algn="ctr" defTabSz="914400">
                <a:defRPr/>
              </a:pPr>
              <a:endParaRPr lang="zh-CN" altLang="zh-CN" sz="2000">
                <a:solidFill>
                  <a:prstClr val="black"/>
                </a:solidFill>
                <a:latin typeface="Arial Unicode MS" pitchFamily="34" charset="-122"/>
                <a:ea typeface="Arial Unicode MS" pitchFamily="34" charset="-122"/>
                <a:cs typeface="Arial Unicode MS" pitchFamily="34" charset="-122"/>
              </a:endParaRPr>
            </a:p>
          </p:txBody>
        </p:sp>
        <p:sp>
          <p:nvSpPr>
            <p:cNvPr id="19461" name="Text Box 5"/>
            <p:cNvSpPr txBox="1">
              <a:spLocks noChangeArrowheads="1"/>
            </p:cNvSpPr>
            <p:nvPr/>
          </p:nvSpPr>
          <p:spPr bwMode="auto">
            <a:xfrm>
              <a:off x="828" y="863"/>
              <a:ext cx="574" cy="252"/>
            </a:xfrm>
            <a:prstGeom prst="rect">
              <a:avLst/>
            </a:prstGeom>
            <a:grpFill/>
            <a:ln w="9525">
              <a:noFill/>
              <a:miter lim="800000"/>
              <a:headEnd/>
              <a:tailEnd/>
            </a:ln>
            <a:effectLst/>
          </p:spPr>
          <p:txBody>
            <a:bodyPr wrap="none">
              <a:spAutoFit/>
            </a:bodyPr>
            <a:lstStyle/>
            <a:p>
              <a:pPr defTabSz="914400">
                <a:defRPr/>
              </a:pPr>
              <a:r>
                <a:rPr lang="zh-CN" altLang="en-US" sz="2000" dirty="0">
                  <a:solidFill>
                    <a:prstClr val="black"/>
                  </a:solidFill>
                  <a:latin typeface="Arial Unicode MS" pitchFamily="34" charset="-122"/>
                  <a:ea typeface="Arial Unicode MS" pitchFamily="34" charset="-122"/>
                  <a:cs typeface="Arial Unicode MS" pitchFamily="34" charset="-122"/>
                </a:rPr>
                <a:t>小鼠</a:t>
              </a:r>
              <a:r>
                <a:rPr lang="en-GB" altLang="zh-CN" sz="2000" dirty="0">
                  <a:solidFill>
                    <a:prstClr val="black"/>
                  </a:solidFill>
                  <a:latin typeface="Arial Unicode MS" pitchFamily="34" charset="-122"/>
                  <a:ea typeface="Arial Unicode MS" pitchFamily="34" charset="-122"/>
                  <a:cs typeface="Arial Unicode MS" pitchFamily="34" charset="-122"/>
                </a:rPr>
                <a:t> 1</a:t>
              </a:r>
            </a:p>
          </p:txBody>
        </p:sp>
        <p:sp>
          <p:nvSpPr>
            <p:cNvPr id="19462" name="Rectangle 6"/>
            <p:cNvSpPr>
              <a:spLocks noChangeArrowheads="1"/>
            </p:cNvSpPr>
            <p:nvPr/>
          </p:nvSpPr>
          <p:spPr bwMode="auto">
            <a:xfrm>
              <a:off x="3312" y="768"/>
              <a:ext cx="1056" cy="432"/>
            </a:xfrm>
            <a:prstGeom prst="rect">
              <a:avLst/>
            </a:prstGeom>
            <a:grpFill/>
            <a:ln w="9525">
              <a:solidFill>
                <a:schemeClr val="tx1"/>
              </a:solidFill>
              <a:miter lim="800000"/>
              <a:headEnd/>
              <a:tailEnd/>
            </a:ln>
            <a:effectLst/>
          </p:spPr>
          <p:txBody>
            <a:bodyPr wrap="none" anchor="ctr"/>
            <a:lstStyle/>
            <a:p>
              <a:pPr algn="ctr" defTabSz="914400">
                <a:defRPr/>
              </a:pPr>
              <a:endParaRPr lang="zh-CN" altLang="zh-CN" sz="2000">
                <a:solidFill>
                  <a:prstClr val="black"/>
                </a:solidFill>
                <a:latin typeface="Arial Unicode MS" pitchFamily="34" charset="-122"/>
                <a:ea typeface="Arial Unicode MS" pitchFamily="34" charset="-122"/>
                <a:cs typeface="Arial Unicode MS" pitchFamily="34" charset="-122"/>
              </a:endParaRPr>
            </a:p>
          </p:txBody>
        </p:sp>
        <p:sp>
          <p:nvSpPr>
            <p:cNvPr id="19463" name="Text Box 7"/>
            <p:cNvSpPr txBox="1">
              <a:spLocks noChangeArrowheads="1"/>
            </p:cNvSpPr>
            <p:nvPr/>
          </p:nvSpPr>
          <p:spPr bwMode="auto">
            <a:xfrm>
              <a:off x="3456" y="863"/>
              <a:ext cx="574" cy="252"/>
            </a:xfrm>
            <a:prstGeom prst="rect">
              <a:avLst/>
            </a:prstGeom>
            <a:grpFill/>
            <a:ln w="9525">
              <a:noFill/>
              <a:miter lim="800000"/>
              <a:headEnd/>
              <a:tailEnd/>
            </a:ln>
            <a:effectLst/>
          </p:spPr>
          <p:txBody>
            <a:bodyPr wrap="none">
              <a:spAutoFit/>
            </a:bodyPr>
            <a:lstStyle/>
            <a:p>
              <a:pPr defTabSz="914400">
                <a:defRPr/>
              </a:pPr>
              <a:r>
                <a:rPr lang="zh-CN" altLang="en-US" sz="2000" dirty="0">
                  <a:solidFill>
                    <a:prstClr val="black"/>
                  </a:solidFill>
                  <a:latin typeface="Arial Unicode MS" pitchFamily="34" charset="-122"/>
                  <a:ea typeface="Arial Unicode MS" pitchFamily="34" charset="-122"/>
                  <a:cs typeface="Arial Unicode MS" pitchFamily="34" charset="-122"/>
                </a:rPr>
                <a:t>小鼠</a:t>
              </a:r>
              <a:r>
                <a:rPr lang="en-GB" altLang="zh-CN" sz="2000" dirty="0">
                  <a:solidFill>
                    <a:prstClr val="black"/>
                  </a:solidFill>
                  <a:latin typeface="Arial Unicode MS" pitchFamily="34" charset="-122"/>
                  <a:ea typeface="Arial Unicode MS" pitchFamily="34" charset="-122"/>
                  <a:cs typeface="Arial Unicode MS" pitchFamily="34" charset="-122"/>
                </a:rPr>
                <a:t> </a:t>
              </a:r>
              <a:r>
                <a:rPr lang="en-US" altLang="zh-CN" sz="2000" dirty="0">
                  <a:solidFill>
                    <a:prstClr val="black"/>
                  </a:solidFill>
                  <a:latin typeface="Arial Unicode MS" pitchFamily="34" charset="-122"/>
                  <a:ea typeface="Arial Unicode MS" pitchFamily="34" charset="-122"/>
                  <a:cs typeface="Arial Unicode MS" pitchFamily="34" charset="-122"/>
                </a:rPr>
                <a:t>2</a:t>
              </a:r>
              <a:endParaRPr lang="en-GB" altLang="zh-CN" sz="2000" dirty="0">
                <a:solidFill>
                  <a:prstClr val="black"/>
                </a:solidFill>
                <a:latin typeface="Arial Unicode MS" pitchFamily="34" charset="-122"/>
                <a:ea typeface="Arial Unicode MS" pitchFamily="34" charset="-122"/>
                <a:cs typeface="Arial Unicode MS" pitchFamily="34" charset="-122"/>
              </a:endParaRPr>
            </a:p>
          </p:txBody>
        </p:sp>
        <p:sp>
          <p:nvSpPr>
            <p:cNvPr id="19464" name="AutoShape 8"/>
            <p:cNvSpPr>
              <a:spLocks noChangeArrowheads="1"/>
            </p:cNvSpPr>
            <p:nvPr/>
          </p:nvSpPr>
          <p:spPr bwMode="auto">
            <a:xfrm>
              <a:off x="3792" y="1200"/>
              <a:ext cx="240" cy="480"/>
            </a:xfrm>
            <a:prstGeom prst="downArrow">
              <a:avLst>
                <a:gd name="adj1" fmla="val 50000"/>
                <a:gd name="adj2" fmla="val 50000"/>
              </a:avLst>
            </a:prstGeom>
            <a:grpFill/>
            <a:ln w="9525">
              <a:solidFill>
                <a:schemeClr val="tx1"/>
              </a:solidFill>
              <a:miter lim="800000"/>
              <a:headEnd/>
              <a:tailEnd/>
            </a:ln>
            <a:effectLst/>
          </p:spPr>
          <p:txBody>
            <a:bodyPr wrap="none" anchor="ctr"/>
            <a:lstStyle/>
            <a:p>
              <a:pPr defTabSz="914400">
                <a:defRPr/>
              </a:pPr>
              <a:endParaRPr lang="zh-CN" altLang="en-US" sz="2000">
                <a:solidFill>
                  <a:prstClr val="black"/>
                </a:solidFill>
                <a:latin typeface="Arial Unicode MS" pitchFamily="34" charset="-122"/>
                <a:ea typeface="Arial Unicode MS" pitchFamily="34" charset="-122"/>
                <a:cs typeface="Arial Unicode MS" pitchFamily="34" charset="-122"/>
              </a:endParaRPr>
            </a:p>
          </p:txBody>
        </p:sp>
        <p:sp>
          <p:nvSpPr>
            <p:cNvPr id="19466" name="Rectangle 10"/>
            <p:cNvSpPr>
              <a:spLocks noChangeArrowheads="1"/>
            </p:cNvSpPr>
            <p:nvPr/>
          </p:nvSpPr>
          <p:spPr bwMode="auto">
            <a:xfrm>
              <a:off x="672" y="1680"/>
              <a:ext cx="1344" cy="816"/>
            </a:xfrm>
            <a:prstGeom prst="rect">
              <a:avLst/>
            </a:prstGeom>
            <a:grpFill/>
            <a:ln w="9525">
              <a:solidFill>
                <a:schemeClr val="tx1"/>
              </a:solidFill>
              <a:miter lim="800000"/>
              <a:headEnd/>
              <a:tailEnd/>
            </a:ln>
            <a:effectLst/>
          </p:spPr>
          <p:txBody>
            <a:bodyPr wrap="none" anchor="ctr"/>
            <a:lstStyle/>
            <a:p>
              <a:pPr algn="ctr" defTabSz="914400">
                <a:defRPr/>
              </a:pPr>
              <a:endParaRPr lang="zh-CN" altLang="zh-CN" sz="2000">
                <a:solidFill>
                  <a:prstClr val="black"/>
                </a:solidFill>
                <a:latin typeface="Arial Unicode MS" pitchFamily="34" charset="-122"/>
                <a:ea typeface="Arial Unicode MS" pitchFamily="34" charset="-122"/>
                <a:cs typeface="Arial Unicode MS" pitchFamily="34" charset="-122"/>
              </a:endParaRPr>
            </a:p>
          </p:txBody>
        </p:sp>
        <p:sp>
          <p:nvSpPr>
            <p:cNvPr id="19467" name="AutoShape 11"/>
            <p:cNvSpPr>
              <a:spLocks noChangeArrowheads="1"/>
            </p:cNvSpPr>
            <p:nvPr/>
          </p:nvSpPr>
          <p:spPr bwMode="auto">
            <a:xfrm>
              <a:off x="1104" y="1200"/>
              <a:ext cx="240" cy="480"/>
            </a:xfrm>
            <a:prstGeom prst="downArrow">
              <a:avLst>
                <a:gd name="adj1" fmla="val 50000"/>
                <a:gd name="adj2" fmla="val 50000"/>
              </a:avLst>
            </a:prstGeom>
            <a:grpFill/>
            <a:ln w="9525">
              <a:solidFill>
                <a:schemeClr val="tx1"/>
              </a:solidFill>
              <a:miter lim="800000"/>
              <a:headEnd/>
              <a:tailEnd/>
            </a:ln>
            <a:effectLst/>
          </p:spPr>
          <p:txBody>
            <a:bodyPr wrap="none" anchor="ctr"/>
            <a:lstStyle/>
            <a:p>
              <a:pPr defTabSz="914400">
                <a:defRPr/>
              </a:pPr>
              <a:endParaRPr lang="zh-CN" altLang="en-US" sz="2000">
                <a:solidFill>
                  <a:prstClr val="black"/>
                </a:solidFill>
                <a:latin typeface="Arial Unicode MS" pitchFamily="34" charset="-122"/>
                <a:ea typeface="Arial Unicode MS" pitchFamily="34" charset="-122"/>
                <a:cs typeface="Arial Unicode MS" pitchFamily="34" charset="-122"/>
              </a:endParaRPr>
            </a:p>
          </p:txBody>
        </p:sp>
        <p:sp>
          <p:nvSpPr>
            <p:cNvPr id="19470" name="Text Box 14"/>
            <p:cNvSpPr txBox="1">
              <a:spLocks noChangeArrowheads="1"/>
            </p:cNvSpPr>
            <p:nvPr/>
          </p:nvSpPr>
          <p:spPr bwMode="auto">
            <a:xfrm>
              <a:off x="720" y="1920"/>
              <a:ext cx="904" cy="252"/>
            </a:xfrm>
            <a:prstGeom prst="rect">
              <a:avLst/>
            </a:prstGeom>
            <a:grpFill/>
            <a:ln w="9525">
              <a:noFill/>
              <a:miter lim="800000"/>
              <a:headEnd/>
              <a:tailEnd/>
            </a:ln>
            <a:effectLst/>
          </p:spPr>
          <p:txBody>
            <a:bodyPr wrap="none">
              <a:spAutoFit/>
            </a:bodyPr>
            <a:lstStyle/>
            <a:p>
              <a:pPr defTabSz="914400">
                <a:defRPr/>
              </a:pPr>
              <a:r>
                <a:rPr lang="en-GB" altLang="zh-CN" sz="2000" dirty="0">
                  <a:solidFill>
                    <a:prstClr val="black"/>
                  </a:solidFill>
                  <a:latin typeface="Arial Unicode MS" pitchFamily="34" charset="-122"/>
                  <a:ea typeface="Arial Unicode MS" pitchFamily="34" charset="-122"/>
                  <a:cs typeface="Arial Unicode MS" pitchFamily="34" charset="-122"/>
                  <a:sym typeface="Symbol" pitchFamily="18" charset="2"/>
                </a:rPr>
                <a:t> </a:t>
              </a:r>
              <a:r>
                <a:rPr lang="zh-CN" altLang="en-US" sz="2000" dirty="0">
                  <a:solidFill>
                    <a:prstClr val="black"/>
                  </a:solidFill>
                  <a:latin typeface="Arial Unicode MS" pitchFamily="34" charset="-122"/>
                  <a:ea typeface="Arial Unicode MS" pitchFamily="34" charset="-122"/>
                  <a:cs typeface="Arial Unicode MS" pitchFamily="34" charset="-122"/>
                  <a:sym typeface="Symbol" pitchFamily="18" charset="2"/>
                </a:rPr>
                <a:t>抗体水平</a:t>
              </a:r>
              <a:endParaRPr lang="en-GB" altLang="zh-CN" sz="2000" dirty="0">
                <a:solidFill>
                  <a:prstClr val="black"/>
                </a:solidFill>
                <a:latin typeface="Arial Unicode MS" pitchFamily="34" charset="-122"/>
                <a:ea typeface="Arial Unicode MS" pitchFamily="34" charset="-122"/>
                <a:cs typeface="Arial Unicode MS" pitchFamily="34" charset="-122"/>
              </a:endParaRPr>
            </a:p>
          </p:txBody>
        </p:sp>
        <p:sp>
          <p:nvSpPr>
            <p:cNvPr id="19471" name="Rectangle 15"/>
            <p:cNvSpPr>
              <a:spLocks noChangeArrowheads="1"/>
            </p:cNvSpPr>
            <p:nvPr/>
          </p:nvSpPr>
          <p:spPr bwMode="auto">
            <a:xfrm>
              <a:off x="3264" y="1680"/>
              <a:ext cx="1344" cy="816"/>
            </a:xfrm>
            <a:prstGeom prst="rect">
              <a:avLst/>
            </a:prstGeom>
            <a:grpFill/>
            <a:ln w="9525">
              <a:solidFill>
                <a:schemeClr val="tx1"/>
              </a:solidFill>
              <a:miter lim="800000"/>
              <a:headEnd/>
              <a:tailEnd/>
            </a:ln>
            <a:effectLst/>
          </p:spPr>
          <p:txBody>
            <a:bodyPr wrap="none" anchor="ctr"/>
            <a:lstStyle/>
            <a:p>
              <a:pPr algn="ctr" defTabSz="914400">
                <a:defRPr/>
              </a:pPr>
              <a:endParaRPr lang="zh-CN" altLang="zh-CN" sz="2000">
                <a:solidFill>
                  <a:prstClr val="black"/>
                </a:solidFill>
                <a:latin typeface="Arial Unicode MS" pitchFamily="34" charset="-122"/>
                <a:ea typeface="Arial Unicode MS" pitchFamily="34" charset="-122"/>
                <a:cs typeface="Arial Unicode MS" pitchFamily="34" charset="-122"/>
              </a:endParaRPr>
            </a:p>
          </p:txBody>
        </p:sp>
        <p:sp>
          <p:nvSpPr>
            <p:cNvPr id="19472" name="Text Box 16"/>
            <p:cNvSpPr txBox="1">
              <a:spLocks noChangeArrowheads="1"/>
            </p:cNvSpPr>
            <p:nvPr/>
          </p:nvSpPr>
          <p:spPr bwMode="auto">
            <a:xfrm>
              <a:off x="3319" y="1920"/>
              <a:ext cx="904" cy="252"/>
            </a:xfrm>
            <a:prstGeom prst="rect">
              <a:avLst/>
            </a:prstGeom>
            <a:grpFill/>
            <a:ln w="9525">
              <a:noFill/>
              <a:miter lim="800000"/>
              <a:headEnd/>
              <a:tailEnd/>
            </a:ln>
            <a:effectLst/>
          </p:spPr>
          <p:txBody>
            <a:bodyPr wrap="none">
              <a:spAutoFit/>
            </a:bodyPr>
            <a:lstStyle/>
            <a:p>
              <a:pPr defTabSz="914400">
                <a:defRPr/>
              </a:pPr>
              <a:r>
                <a:rPr lang="en-GB" altLang="zh-CN" sz="2000" dirty="0">
                  <a:solidFill>
                    <a:prstClr val="black"/>
                  </a:solidFill>
                  <a:latin typeface="Arial Unicode MS" pitchFamily="34" charset="-122"/>
                  <a:ea typeface="Arial Unicode MS" pitchFamily="34" charset="-122"/>
                  <a:cs typeface="Arial Unicode MS" pitchFamily="34" charset="-122"/>
                  <a:sym typeface="Symbol" pitchFamily="18" charset="2"/>
                </a:rPr>
                <a:t> </a:t>
              </a:r>
              <a:r>
                <a:rPr lang="zh-CN" altLang="en-US" sz="2000" dirty="0">
                  <a:solidFill>
                    <a:prstClr val="black"/>
                  </a:solidFill>
                  <a:latin typeface="Arial Unicode MS" pitchFamily="34" charset="-122"/>
                  <a:ea typeface="Arial Unicode MS" pitchFamily="34" charset="-122"/>
                  <a:cs typeface="Arial Unicode MS" pitchFamily="34" charset="-122"/>
                  <a:sym typeface="Symbol" pitchFamily="18" charset="2"/>
                </a:rPr>
                <a:t>抗体水平</a:t>
              </a:r>
              <a:endParaRPr lang="en-GB" altLang="zh-CN" sz="2000" dirty="0">
                <a:solidFill>
                  <a:prstClr val="black"/>
                </a:solidFill>
                <a:latin typeface="Arial Unicode MS" pitchFamily="34" charset="-122"/>
                <a:ea typeface="Arial Unicode MS" pitchFamily="34" charset="-122"/>
                <a:cs typeface="Arial Unicode MS" pitchFamily="34" charset="-122"/>
              </a:endParaRPr>
            </a:p>
          </p:txBody>
        </p:sp>
        <p:sp>
          <p:nvSpPr>
            <p:cNvPr id="19475" name="Text Box 19"/>
            <p:cNvSpPr txBox="1">
              <a:spLocks noChangeArrowheads="1"/>
            </p:cNvSpPr>
            <p:nvPr/>
          </p:nvSpPr>
          <p:spPr bwMode="auto">
            <a:xfrm>
              <a:off x="2431" y="2764"/>
              <a:ext cx="439" cy="252"/>
            </a:xfrm>
            <a:prstGeom prst="rect">
              <a:avLst/>
            </a:prstGeom>
            <a:grpFill/>
            <a:ln w="9525">
              <a:noFill/>
              <a:miter lim="800000"/>
              <a:headEnd/>
              <a:tailEnd/>
            </a:ln>
            <a:effectLst/>
          </p:spPr>
          <p:txBody>
            <a:bodyPr wrap="none">
              <a:spAutoFit/>
            </a:bodyPr>
            <a:lstStyle/>
            <a:p>
              <a:pPr defTabSz="914400">
                <a:defRPr/>
              </a:pPr>
              <a:r>
                <a:rPr lang="zh-CN" altLang="en-US" sz="2000" dirty="0">
                  <a:solidFill>
                    <a:prstClr val="black"/>
                  </a:solidFill>
                  <a:latin typeface="Arial Unicode MS" pitchFamily="34" charset="-122"/>
                  <a:ea typeface="Arial Unicode MS" pitchFamily="34" charset="-122"/>
                  <a:cs typeface="Arial Unicode MS" pitchFamily="34" charset="-122"/>
                </a:rPr>
                <a:t>杂交</a:t>
              </a:r>
              <a:endParaRPr lang="en-GB" altLang="zh-CN" sz="2000" dirty="0">
                <a:solidFill>
                  <a:prstClr val="black"/>
                </a:solidFill>
                <a:latin typeface="Arial Unicode MS" pitchFamily="34" charset="-122"/>
                <a:ea typeface="Arial Unicode MS" pitchFamily="34" charset="-122"/>
                <a:cs typeface="Arial Unicode MS" pitchFamily="34" charset="-122"/>
              </a:endParaRPr>
            </a:p>
          </p:txBody>
        </p:sp>
        <p:sp>
          <p:nvSpPr>
            <p:cNvPr id="19476" name="Rectangle 20"/>
            <p:cNvSpPr>
              <a:spLocks noChangeArrowheads="1"/>
            </p:cNvSpPr>
            <p:nvPr/>
          </p:nvSpPr>
          <p:spPr bwMode="auto">
            <a:xfrm>
              <a:off x="1824" y="3120"/>
              <a:ext cx="1920" cy="480"/>
            </a:xfrm>
            <a:prstGeom prst="rect">
              <a:avLst/>
            </a:prstGeom>
            <a:grpFill/>
            <a:ln w="9525">
              <a:solidFill>
                <a:schemeClr val="tx1"/>
              </a:solidFill>
              <a:miter lim="800000"/>
              <a:headEnd/>
              <a:tailEnd/>
            </a:ln>
            <a:effectLst/>
          </p:spPr>
          <p:txBody>
            <a:bodyPr wrap="none" anchor="ctr"/>
            <a:lstStyle/>
            <a:p>
              <a:pPr algn="ctr" defTabSz="914400">
                <a:defRPr/>
              </a:pPr>
              <a:endParaRPr lang="zh-CN" altLang="zh-CN" sz="2000">
                <a:solidFill>
                  <a:prstClr val="black"/>
                </a:solidFill>
                <a:latin typeface="Arial Unicode MS" pitchFamily="34" charset="-122"/>
                <a:ea typeface="Arial Unicode MS" pitchFamily="34" charset="-122"/>
                <a:cs typeface="Arial Unicode MS" pitchFamily="34" charset="-122"/>
              </a:endParaRPr>
            </a:p>
          </p:txBody>
        </p:sp>
        <p:sp>
          <p:nvSpPr>
            <p:cNvPr id="19477" name="Text Box 21"/>
            <p:cNvSpPr txBox="1">
              <a:spLocks noChangeArrowheads="1"/>
            </p:cNvSpPr>
            <p:nvPr/>
          </p:nvSpPr>
          <p:spPr bwMode="auto">
            <a:xfrm>
              <a:off x="2471" y="3208"/>
              <a:ext cx="529" cy="252"/>
            </a:xfrm>
            <a:prstGeom prst="rect">
              <a:avLst/>
            </a:prstGeom>
            <a:grpFill/>
            <a:ln w="9525">
              <a:noFill/>
              <a:miter lim="800000"/>
              <a:headEnd/>
              <a:tailEnd/>
            </a:ln>
            <a:effectLst/>
          </p:spPr>
          <p:txBody>
            <a:bodyPr wrap="none">
              <a:spAutoFit/>
            </a:bodyPr>
            <a:lstStyle/>
            <a:p>
              <a:pPr defTabSz="914400">
                <a:defRPr/>
              </a:pPr>
              <a:r>
                <a:rPr lang="zh-CN" altLang="en-US" sz="2000" dirty="0">
                  <a:solidFill>
                    <a:prstClr val="black"/>
                  </a:solidFill>
                  <a:latin typeface="Arial Unicode MS" pitchFamily="34" charset="-122"/>
                  <a:ea typeface="Arial Unicode MS" pitchFamily="34" charset="-122"/>
                  <a:cs typeface="Arial Unicode MS" pitchFamily="34" charset="-122"/>
                  <a:sym typeface="Symbol" pitchFamily="18" charset="2"/>
                </a:rPr>
                <a:t>子</a:t>
              </a:r>
              <a:r>
                <a:rPr lang="en-US" altLang="zh-CN" sz="2000" dirty="0">
                  <a:solidFill>
                    <a:prstClr val="black"/>
                  </a:solidFill>
                  <a:latin typeface="Arial Unicode MS" pitchFamily="34" charset="-122"/>
                  <a:ea typeface="Arial Unicode MS" pitchFamily="34" charset="-122"/>
                  <a:cs typeface="Arial Unicode MS" pitchFamily="34" charset="-122"/>
                  <a:sym typeface="Symbol" pitchFamily="18" charset="2"/>
                </a:rPr>
                <a:t>1</a:t>
              </a:r>
              <a:r>
                <a:rPr lang="zh-CN" altLang="en-US" sz="2000" dirty="0">
                  <a:solidFill>
                    <a:prstClr val="black"/>
                  </a:solidFill>
                  <a:latin typeface="Arial Unicode MS" pitchFamily="34" charset="-122"/>
                  <a:ea typeface="Arial Unicode MS" pitchFamily="34" charset="-122"/>
                  <a:cs typeface="Arial Unicode MS" pitchFamily="34" charset="-122"/>
                  <a:sym typeface="Symbol" pitchFamily="18" charset="2"/>
                </a:rPr>
                <a:t>代</a:t>
              </a:r>
              <a:endParaRPr lang="en-GB" altLang="zh-CN" sz="2000" dirty="0">
                <a:solidFill>
                  <a:prstClr val="black"/>
                </a:solidFill>
                <a:latin typeface="Arial Unicode MS" pitchFamily="34" charset="-122"/>
                <a:ea typeface="Arial Unicode MS" pitchFamily="34" charset="-122"/>
                <a:cs typeface="Arial Unicode MS" pitchFamily="34" charset="-122"/>
              </a:endParaRPr>
            </a:p>
          </p:txBody>
        </p:sp>
        <p:sp>
          <p:nvSpPr>
            <p:cNvPr id="19478" name="Text Box 22"/>
            <p:cNvSpPr txBox="1">
              <a:spLocks noChangeArrowheads="1"/>
            </p:cNvSpPr>
            <p:nvPr/>
          </p:nvSpPr>
          <p:spPr bwMode="auto">
            <a:xfrm>
              <a:off x="1424" y="1248"/>
              <a:ext cx="467" cy="252"/>
            </a:xfrm>
            <a:prstGeom prst="rect">
              <a:avLst/>
            </a:prstGeom>
            <a:grpFill/>
            <a:ln w="9525">
              <a:noFill/>
              <a:miter lim="800000"/>
              <a:headEnd/>
              <a:tailEnd/>
            </a:ln>
            <a:effectLst/>
          </p:spPr>
          <p:txBody>
            <a:bodyPr wrap="none">
              <a:spAutoFit/>
            </a:bodyPr>
            <a:lstStyle/>
            <a:p>
              <a:pPr defTabSz="914400">
                <a:defRPr/>
              </a:pPr>
              <a:r>
                <a:rPr lang="en-GB" altLang="zh-CN" sz="2000" dirty="0">
                  <a:solidFill>
                    <a:prstClr val="black"/>
                  </a:solidFill>
                  <a:latin typeface="Arial Unicode MS" pitchFamily="34" charset="-122"/>
                  <a:ea typeface="Arial Unicode MS" pitchFamily="34" charset="-122"/>
                  <a:cs typeface="Arial Unicode MS" pitchFamily="34" charset="-122"/>
                </a:rPr>
                <a:t>Ag X</a:t>
              </a:r>
            </a:p>
          </p:txBody>
        </p:sp>
        <p:sp>
          <p:nvSpPr>
            <p:cNvPr id="19479" name="Text Box 23"/>
            <p:cNvSpPr txBox="1">
              <a:spLocks noChangeArrowheads="1"/>
            </p:cNvSpPr>
            <p:nvPr/>
          </p:nvSpPr>
          <p:spPr bwMode="auto">
            <a:xfrm>
              <a:off x="4055" y="1248"/>
              <a:ext cx="467" cy="252"/>
            </a:xfrm>
            <a:prstGeom prst="rect">
              <a:avLst/>
            </a:prstGeom>
            <a:grpFill/>
            <a:ln w="9525">
              <a:noFill/>
              <a:miter lim="800000"/>
              <a:headEnd/>
              <a:tailEnd/>
            </a:ln>
            <a:effectLst/>
          </p:spPr>
          <p:txBody>
            <a:bodyPr wrap="none">
              <a:spAutoFit/>
            </a:bodyPr>
            <a:lstStyle/>
            <a:p>
              <a:pPr defTabSz="914400">
                <a:defRPr/>
              </a:pPr>
              <a:r>
                <a:rPr lang="en-GB" altLang="zh-CN" sz="2000" dirty="0">
                  <a:solidFill>
                    <a:prstClr val="black"/>
                  </a:solidFill>
                  <a:latin typeface="Arial Unicode MS" pitchFamily="34" charset="-122"/>
                  <a:ea typeface="Arial Unicode MS" pitchFamily="34" charset="-122"/>
                  <a:cs typeface="Arial Unicode MS" pitchFamily="34" charset="-122"/>
                </a:rPr>
                <a:t>Ag X</a:t>
              </a:r>
            </a:p>
          </p:txBody>
        </p:sp>
        <p:sp>
          <p:nvSpPr>
            <p:cNvPr id="19480" name="AutoShape 24"/>
            <p:cNvSpPr>
              <a:spLocks noChangeArrowheads="1"/>
            </p:cNvSpPr>
            <p:nvPr/>
          </p:nvSpPr>
          <p:spPr bwMode="auto">
            <a:xfrm>
              <a:off x="2640" y="3600"/>
              <a:ext cx="192" cy="192"/>
            </a:xfrm>
            <a:prstGeom prst="downArrow">
              <a:avLst>
                <a:gd name="adj1" fmla="val 50000"/>
                <a:gd name="adj2" fmla="val 25000"/>
              </a:avLst>
            </a:prstGeom>
            <a:grpFill/>
            <a:ln w="9525">
              <a:solidFill>
                <a:schemeClr val="tx1"/>
              </a:solidFill>
              <a:miter lim="800000"/>
              <a:headEnd/>
              <a:tailEnd/>
            </a:ln>
            <a:effectLst/>
          </p:spPr>
          <p:txBody>
            <a:bodyPr wrap="none" anchor="ctr"/>
            <a:lstStyle/>
            <a:p>
              <a:pPr defTabSz="914400">
                <a:defRPr/>
              </a:pPr>
              <a:endParaRPr lang="zh-CN" altLang="en-US" sz="2000">
                <a:solidFill>
                  <a:prstClr val="black"/>
                </a:solidFill>
                <a:latin typeface="Arial Unicode MS" pitchFamily="34" charset="-122"/>
                <a:ea typeface="Arial Unicode MS" pitchFamily="34" charset="-122"/>
                <a:cs typeface="Arial Unicode MS" pitchFamily="34" charset="-122"/>
              </a:endParaRPr>
            </a:p>
          </p:txBody>
        </p:sp>
        <p:sp>
          <p:nvSpPr>
            <p:cNvPr id="19482" name="Line 26"/>
            <p:cNvSpPr>
              <a:spLocks noChangeShapeType="1"/>
            </p:cNvSpPr>
            <p:nvPr/>
          </p:nvSpPr>
          <p:spPr bwMode="auto">
            <a:xfrm flipH="1">
              <a:off x="3456" y="2496"/>
              <a:ext cx="432" cy="432"/>
            </a:xfrm>
            <a:prstGeom prst="line">
              <a:avLst/>
            </a:prstGeom>
            <a:grpFill/>
            <a:ln w="9525">
              <a:solidFill>
                <a:schemeClr val="tx1"/>
              </a:solidFill>
              <a:round/>
              <a:headEnd/>
              <a:tailEnd/>
            </a:ln>
            <a:effectLst/>
          </p:spPr>
          <p:txBody>
            <a:bodyPr/>
            <a:lstStyle/>
            <a:p>
              <a:pPr defTabSz="914400">
                <a:defRPr/>
              </a:pPr>
              <a:endParaRPr lang="zh-CN" altLang="en-US" sz="2000">
                <a:solidFill>
                  <a:prstClr val="black"/>
                </a:solidFill>
                <a:latin typeface="Arial Unicode MS" pitchFamily="34" charset="-122"/>
                <a:ea typeface="Arial Unicode MS" pitchFamily="34" charset="-122"/>
                <a:cs typeface="Arial Unicode MS" pitchFamily="34" charset="-122"/>
              </a:endParaRPr>
            </a:p>
          </p:txBody>
        </p:sp>
        <p:sp>
          <p:nvSpPr>
            <p:cNvPr id="19483" name="Line 27"/>
            <p:cNvSpPr>
              <a:spLocks noChangeShapeType="1"/>
            </p:cNvSpPr>
            <p:nvPr/>
          </p:nvSpPr>
          <p:spPr bwMode="auto">
            <a:xfrm>
              <a:off x="1296" y="2496"/>
              <a:ext cx="720" cy="432"/>
            </a:xfrm>
            <a:prstGeom prst="line">
              <a:avLst/>
            </a:prstGeom>
            <a:grpFill/>
            <a:ln w="9525">
              <a:solidFill>
                <a:schemeClr val="tx1"/>
              </a:solidFill>
              <a:round/>
              <a:headEnd/>
              <a:tailEnd/>
            </a:ln>
            <a:effectLst/>
          </p:spPr>
          <p:txBody>
            <a:bodyPr/>
            <a:lstStyle/>
            <a:p>
              <a:pPr defTabSz="914400">
                <a:defRPr/>
              </a:pPr>
              <a:endParaRPr lang="zh-CN" altLang="en-US" sz="2000">
                <a:solidFill>
                  <a:prstClr val="black"/>
                </a:solidFill>
                <a:latin typeface="Arial Unicode MS" pitchFamily="34" charset="-122"/>
                <a:ea typeface="Arial Unicode MS" pitchFamily="34" charset="-122"/>
                <a:cs typeface="Arial Unicode MS" pitchFamily="34" charset="-122"/>
              </a:endParaRPr>
            </a:p>
          </p:txBody>
        </p:sp>
        <p:sp>
          <p:nvSpPr>
            <p:cNvPr id="19484" name="Rectangle 28"/>
            <p:cNvSpPr>
              <a:spLocks noChangeArrowheads="1"/>
            </p:cNvSpPr>
            <p:nvPr/>
          </p:nvSpPr>
          <p:spPr bwMode="auto">
            <a:xfrm>
              <a:off x="1632" y="3792"/>
              <a:ext cx="2400" cy="480"/>
            </a:xfrm>
            <a:prstGeom prst="rect">
              <a:avLst/>
            </a:prstGeom>
            <a:grpFill/>
            <a:ln w="9525">
              <a:solidFill>
                <a:schemeClr val="tx1"/>
              </a:solidFill>
              <a:miter lim="800000"/>
              <a:headEnd/>
              <a:tailEnd/>
            </a:ln>
            <a:effectLst/>
          </p:spPr>
          <p:txBody>
            <a:bodyPr wrap="none" anchor="ctr"/>
            <a:lstStyle/>
            <a:p>
              <a:pPr algn="ctr" defTabSz="914400">
                <a:defRPr/>
              </a:pPr>
              <a:endParaRPr lang="zh-CN" altLang="zh-CN" sz="2000">
                <a:solidFill>
                  <a:prstClr val="black"/>
                </a:solidFill>
                <a:latin typeface="Arial Unicode MS" pitchFamily="34" charset="-122"/>
                <a:ea typeface="Arial Unicode MS" pitchFamily="34" charset="-122"/>
                <a:cs typeface="Arial Unicode MS" pitchFamily="34" charset="-122"/>
              </a:endParaRPr>
            </a:p>
          </p:txBody>
        </p:sp>
        <p:sp>
          <p:nvSpPr>
            <p:cNvPr id="19485" name="Text Box 29"/>
            <p:cNvSpPr txBox="1">
              <a:spLocks noChangeArrowheads="1"/>
            </p:cNvSpPr>
            <p:nvPr/>
          </p:nvSpPr>
          <p:spPr bwMode="auto">
            <a:xfrm>
              <a:off x="2193" y="3906"/>
              <a:ext cx="1086" cy="252"/>
            </a:xfrm>
            <a:prstGeom prst="rect">
              <a:avLst/>
            </a:prstGeom>
            <a:grpFill/>
            <a:ln w="9525">
              <a:noFill/>
              <a:miter lim="800000"/>
              <a:headEnd/>
              <a:tailEnd/>
            </a:ln>
            <a:effectLst/>
          </p:spPr>
          <p:txBody>
            <a:bodyPr wrap="none">
              <a:spAutoFit/>
            </a:bodyPr>
            <a:lstStyle/>
            <a:p>
              <a:pPr defTabSz="914400">
                <a:defRPr/>
              </a:pPr>
              <a:r>
                <a:rPr lang="zh-CN" altLang="en-US" sz="2000" dirty="0">
                  <a:solidFill>
                    <a:prstClr val="black"/>
                  </a:solidFill>
                  <a:latin typeface="Arial Unicode MS" pitchFamily="34" charset="-122"/>
                  <a:ea typeface="Arial Unicode MS" pitchFamily="34" charset="-122"/>
                  <a:cs typeface="Arial Unicode MS" pitchFamily="34" charset="-122"/>
                  <a:sym typeface="Symbol" pitchFamily="18" charset="2"/>
                </a:rPr>
                <a:t>中度抗体水平</a:t>
              </a:r>
              <a:endParaRPr lang="en-GB" altLang="zh-CN" sz="2000" dirty="0">
                <a:solidFill>
                  <a:prstClr val="black"/>
                </a:solidFill>
                <a:latin typeface="Arial Unicode MS" pitchFamily="34" charset="-122"/>
                <a:ea typeface="Arial Unicode MS" pitchFamily="34" charset="-122"/>
                <a:cs typeface="Arial Unicode MS" pitchFamily="34" charset="-122"/>
              </a:endParaRPr>
            </a:p>
          </p:txBody>
        </p:sp>
      </p:gr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13251"/>
            <a:ext cx="7344816" cy="461665"/>
          </a:xfrm>
          <a:prstGeom prst="rect">
            <a:avLst/>
          </a:prstGeom>
          <a:solidFill>
            <a:schemeClr val="accent3">
              <a:lumMod val="50000"/>
            </a:schemeClr>
          </a:solidFill>
        </p:spPr>
        <p:txBody>
          <a:bodyPr wrap="square">
            <a:spAutoFit/>
          </a:bodyPr>
          <a:lstStyle/>
          <a:p>
            <a:pPr defTabSz="914400">
              <a:defRPr/>
            </a:pPr>
            <a:r>
              <a:rPr lang="zh-CN" altLang="en-US" sz="2400" b="1" dirty="0">
                <a:solidFill>
                  <a:prstClr val="white"/>
                </a:solidFill>
                <a:latin typeface="Georgia"/>
                <a:ea typeface="微软雅黑"/>
              </a:rPr>
              <a:t>免疫原剂量和给药途径对免疫原性的影响</a:t>
            </a:r>
            <a:endParaRPr lang="en-US" altLang="zh-CN" sz="2400" b="1" dirty="0">
              <a:solidFill>
                <a:prstClr val="white"/>
              </a:solidFill>
              <a:latin typeface="Georgia"/>
              <a:ea typeface="微软雅黑"/>
            </a:endParaRPr>
          </a:p>
        </p:txBody>
      </p:sp>
      <p:sp>
        <p:nvSpPr>
          <p:cNvPr id="3" name="矩形 2"/>
          <p:cNvSpPr/>
          <p:nvPr/>
        </p:nvSpPr>
        <p:spPr>
          <a:xfrm>
            <a:off x="210343" y="3870398"/>
            <a:ext cx="8712968" cy="2015936"/>
          </a:xfrm>
          <a:prstGeom prst="rect">
            <a:avLst/>
          </a:prstGeom>
          <a:solidFill>
            <a:schemeClr val="bg1">
              <a:lumMod val="85000"/>
            </a:schemeClr>
          </a:solidFill>
        </p:spPr>
        <p:txBody>
          <a:bodyPr wrap="square">
            <a:spAutoFit/>
          </a:bodyPr>
          <a:lstStyle/>
          <a:p>
            <a:pPr defTabSz="914400">
              <a:lnSpc>
                <a:spcPct val="125000"/>
              </a:lnSpc>
              <a:buFont typeface="Arial" pitchFamily="34" charset="0"/>
              <a:buChar char="•"/>
              <a:defRPr/>
            </a:pPr>
            <a:r>
              <a:rPr lang="en-US" altLang="zh-CN" sz="2000" dirty="0">
                <a:solidFill>
                  <a:prstClr val="black"/>
                </a:solidFill>
                <a:latin typeface="Georgia"/>
                <a:ea typeface="微软雅黑"/>
              </a:rPr>
              <a:t> </a:t>
            </a:r>
            <a:r>
              <a:rPr lang="zh-CN" altLang="en-US" sz="2000" dirty="0">
                <a:solidFill>
                  <a:prstClr val="black"/>
                </a:solidFill>
                <a:latin typeface="Georgia"/>
                <a:ea typeface="微软雅黑"/>
              </a:rPr>
              <a:t>静脉内给药</a:t>
            </a:r>
            <a:r>
              <a:rPr lang="en-US" altLang="zh-CN" sz="2000" dirty="0">
                <a:solidFill>
                  <a:prstClr val="black"/>
                </a:solidFill>
                <a:latin typeface="Georgia"/>
                <a:ea typeface="微软雅黑"/>
              </a:rPr>
              <a:t> (iv): </a:t>
            </a:r>
            <a:r>
              <a:rPr lang="zh-CN" altLang="en-US" sz="2000" dirty="0">
                <a:solidFill>
                  <a:prstClr val="black"/>
                </a:solidFill>
                <a:latin typeface="Georgia"/>
                <a:ea typeface="微软雅黑"/>
              </a:rPr>
              <a:t>注入静脉</a:t>
            </a:r>
            <a:endParaRPr lang="en-US" altLang="zh-CN" sz="2000" dirty="0">
              <a:solidFill>
                <a:prstClr val="black"/>
              </a:solidFill>
              <a:latin typeface="Georgia"/>
              <a:ea typeface="微软雅黑"/>
            </a:endParaRPr>
          </a:p>
          <a:p>
            <a:pPr defTabSz="914400">
              <a:lnSpc>
                <a:spcPct val="125000"/>
              </a:lnSpc>
              <a:buFont typeface="Arial" pitchFamily="34" charset="0"/>
              <a:buChar char="•"/>
              <a:defRPr/>
            </a:pPr>
            <a:r>
              <a:rPr lang="en-US" altLang="zh-CN" sz="2000" dirty="0">
                <a:solidFill>
                  <a:prstClr val="black"/>
                </a:solidFill>
                <a:latin typeface="Georgia"/>
                <a:ea typeface="微软雅黑"/>
              </a:rPr>
              <a:t> </a:t>
            </a:r>
            <a:r>
              <a:rPr lang="zh-CN" altLang="en-US" sz="2000" dirty="0">
                <a:solidFill>
                  <a:prstClr val="black"/>
                </a:solidFill>
                <a:latin typeface="Georgia"/>
                <a:ea typeface="微软雅黑"/>
              </a:rPr>
              <a:t>皮内给药</a:t>
            </a:r>
            <a:r>
              <a:rPr lang="en-US" altLang="zh-CN" sz="2000" dirty="0">
                <a:solidFill>
                  <a:prstClr val="black"/>
                </a:solidFill>
                <a:latin typeface="Georgia"/>
                <a:ea typeface="微软雅黑"/>
              </a:rPr>
              <a:t> (id): </a:t>
            </a:r>
            <a:r>
              <a:rPr lang="zh-CN" altLang="en-US" sz="2000" dirty="0">
                <a:solidFill>
                  <a:prstClr val="black"/>
                </a:solidFill>
                <a:latin typeface="Georgia"/>
                <a:ea typeface="微软雅黑"/>
              </a:rPr>
              <a:t>注入皮肤</a:t>
            </a:r>
            <a:endParaRPr lang="en-US" altLang="zh-CN" sz="2000" dirty="0">
              <a:solidFill>
                <a:prstClr val="black"/>
              </a:solidFill>
              <a:latin typeface="Georgia"/>
              <a:ea typeface="微软雅黑"/>
            </a:endParaRPr>
          </a:p>
          <a:p>
            <a:pPr defTabSz="914400">
              <a:lnSpc>
                <a:spcPct val="125000"/>
              </a:lnSpc>
              <a:buFont typeface="Arial" pitchFamily="34" charset="0"/>
              <a:buChar char="•"/>
              <a:defRPr/>
            </a:pPr>
            <a:r>
              <a:rPr lang="en-US" altLang="zh-CN" sz="2000" dirty="0">
                <a:solidFill>
                  <a:prstClr val="black"/>
                </a:solidFill>
                <a:latin typeface="Georgia"/>
                <a:ea typeface="微软雅黑"/>
              </a:rPr>
              <a:t> </a:t>
            </a:r>
            <a:r>
              <a:rPr lang="zh-CN" altLang="en-US" sz="2000" dirty="0">
                <a:solidFill>
                  <a:prstClr val="black"/>
                </a:solidFill>
                <a:latin typeface="Georgia"/>
                <a:ea typeface="微软雅黑"/>
              </a:rPr>
              <a:t>皮下给药</a:t>
            </a:r>
            <a:r>
              <a:rPr lang="en-US" altLang="zh-CN" sz="2000" dirty="0">
                <a:solidFill>
                  <a:prstClr val="black"/>
                </a:solidFill>
                <a:latin typeface="Georgia"/>
                <a:ea typeface="微软雅黑"/>
              </a:rPr>
              <a:t> (sc): </a:t>
            </a:r>
            <a:r>
              <a:rPr lang="zh-CN" altLang="en-US" sz="2000" dirty="0">
                <a:solidFill>
                  <a:prstClr val="black"/>
                </a:solidFill>
                <a:latin typeface="Georgia"/>
                <a:ea typeface="微软雅黑"/>
              </a:rPr>
              <a:t>注入皮下</a:t>
            </a:r>
            <a:endParaRPr lang="en-US" altLang="zh-CN" sz="2000" dirty="0">
              <a:solidFill>
                <a:prstClr val="black"/>
              </a:solidFill>
              <a:latin typeface="Georgia"/>
              <a:ea typeface="微软雅黑"/>
            </a:endParaRPr>
          </a:p>
          <a:p>
            <a:pPr defTabSz="914400">
              <a:lnSpc>
                <a:spcPct val="125000"/>
              </a:lnSpc>
              <a:buFont typeface="Arial" pitchFamily="34" charset="0"/>
              <a:buChar char="•"/>
              <a:defRPr/>
            </a:pPr>
            <a:r>
              <a:rPr lang="en-US" altLang="zh-CN" sz="2000" dirty="0">
                <a:solidFill>
                  <a:prstClr val="black"/>
                </a:solidFill>
                <a:latin typeface="Georgia"/>
                <a:ea typeface="微软雅黑"/>
              </a:rPr>
              <a:t> </a:t>
            </a:r>
            <a:r>
              <a:rPr lang="zh-CN" altLang="en-US" sz="2000" dirty="0">
                <a:solidFill>
                  <a:prstClr val="black"/>
                </a:solidFill>
                <a:latin typeface="Georgia"/>
                <a:ea typeface="微软雅黑"/>
              </a:rPr>
              <a:t>肌内给药 </a:t>
            </a:r>
            <a:r>
              <a:rPr lang="en-US" altLang="zh-CN" sz="2000" dirty="0">
                <a:solidFill>
                  <a:prstClr val="black"/>
                </a:solidFill>
                <a:latin typeface="Georgia"/>
                <a:ea typeface="微软雅黑"/>
              </a:rPr>
              <a:t>(</a:t>
            </a:r>
            <a:r>
              <a:rPr lang="en-US" altLang="zh-CN" sz="2000" dirty="0" err="1">
                <a:solidFill>
                  <a:prstClr val="black"/>
                </a:solidFill>
                <a:latin typeface="Georgia"/>
                <a:ea typeface="微软雅黑"/>
              </a:rPr>
              <a:t>im</a:t>
            </a:r>
            <a:r>
              <a:rPr lang="en-US" altLang="zh-CN" sz="2000" dirty="0">
                <a:solidFill>
                  <a:prstClr val="black"/>
                </a:solidFill>
                <a:latin typeface="Georgia"/>
                <a:ea typeface="微软雅黑"/>
              </a:rPr>
              <a:t>): </a:t>
            </a:r>
            <a:r>
              <a:rPr lang="zh-CN" altLang="en-US" sz="2000" dirty="0">
                <a:solidFill>
                  <a:prstClr val="black"/>
                </a:solidFill>
                <a:latin typeface="Georgia"/>
                <a:ea typeface="微软雅黑"/>
              </a:rPr>
              <a:t>注入肌肉组织</a:t>
            </a:r>
            <a:endParaRPr lang="en-US" altLang="zh-CN" sz="2000" dirty="0">
              <a:solidFill>
                <a:prstClr val="black"/>
              </a:solidFill>
              <a:latin typeface="Georgia"/>
              <a:ea typeface="微软雅黑"/>
            </a:endParaRPr>
          </a:p>
          <a:p>
            <a:pPr defTabSz="914400">
              <a:lnSpc>
                <a:spcPct val="125000"/>
              </a:lnSpc>
              <a:buFont typeface="Arial" pitchFamily="34" charset="0"/>
              <a:buChar char="•"/>
              <a:defRPr/>
            </a:pPr>
            <a:r>
              <a:rPr lang="en-US" altLang="zh-CN" sz="2000" dirty="0">
                <a:solidFill>
                  <a:prstClr val="black"/>
                </a:solidFill>
                <a:latin typeface="Georgia"/>
                <a:ea typeface="微软雅黑"/>
              </a:rPr>
              <a:t> </a:t>
            </a:r>
            <a:r>
              <a:rPr lang="zh-CN" altLang="en-US" sz="2000" dirty="0">
                <a:solidFill>
                  <a:prstClr val="black"/>
                </a:solidFill>
                <a:latin typeface="Georgia"/>
                <a:ea typeface="微软雅黑"/>
              </a:rPr>
              <a:t>腹腔内给药</a:t>
            </a:r>
            <a:r>
              <a:rPr lang="en-US" altLang="zh-CN" sz="2000" dirty="0">
                <a:solidFill>
                  <a:prstClr val="black"/>
                </a:solidFill>
                <a:latin typeface="Georgia"/>
                <a:ea typeface="微软雅黑"/>
              </a:rPr>
              <a:t> (</a:t>
            </a:r>
            <a:r>
              <a:rPr lang="en-US" altLang="zh-CN" sz="2000" dirty="0" err="1">
                <a:solidFill>
                  <a:prstClr val="black"/>
                </a:solidFill>
                <a:latin typeface="Georgia"/>
                <a:ea typeface="微软雅黑"/>
              </a:rPr>
              <a:t>ip</a:t>
            </a:r>
            <a:r>
              <a:rPr lang="en-US" altLang="zh-CN" sz="2000" dirty="0">
                <a:solidFill>
                  <a:prstClr val="black"/>
                </a:solidFill>
                <a:latin typeface="Georgia"/>
                <a:ea typeface="微软雅黑"/>
              </a:rPr>
              <a:t>): </a:t>
            </a:r>
            <a:r>
              <a:rPr lang="zh-CN" altLang="en-US" sz="2000" dirty="0">
                <a:solidFill>
                  <a:prstClr val="black"/>
                </a:solidFill>
                <a:latin typeface="Georgia"/>
                <a:ea typeface="微软雅黑"/>
              </a:rPr>
              <a:t>注入腹膜腔</a:t>
            </a:r>
            <a:endParaRPr lang="en-US" altLang="zh-CN" sz="2000" dirty="0">
              <a:solidFill>
                <a:prstClr val="black"/>
              </a:solidFill>
              <a:latin typeface="Georgia"/>
              <a:ea typeface="微软雅黑"/>
            </a:endParaRPr>
          </a:p>
        </p:txBody>
      </p:sp>
      <p:sp>
        <p:nvSpPr>
          <p:cNvPr id="8" name="Text Box 3"/>
          <p:cNvSpPr txBox="1">
            <a:spLocks noChangeArrowheads="1"/>
          </p:cNvSpPr>
          <p:nvPr/>
        </p:nvSpPr>
        <p:spPr bwMode="auto">
          <a:xfrm>
            <a:off x="210343" y="991807"/>
            <a:ext cx="8723313" cy="2461700"/>
          </a:xfrm>
          <a:prstGeom prst="rect">
            <a:avLst/>
          </a:prstGeom>
          <a:solidFill>
            <a:schemeClr val="bg1">
              <a:lumMod val="85000"/>
            </a:schemeClr>
          </a:solidFill>
          <a:ln w="9525">
            <a:noFill/>
            <a:miter lim="800000"/>
            <a:headEnd/>
            <a:tailEnd/>
          </a:ln>
          <a:effectLst/>
        </p:spPr>
        <p:txBody>
          <a:bodyPr wrap="square">
            <a:spAutoFit/>
          </a:bodyPr>
          <a:lstStyle/>
          <a:p>
            <a:pPr defTabSz="914400">
              <a:lnSpc>
                <a:spcPct val="200000"/>
              </a:lnSpc>
              <a:buFont typeface="Arial" pitchFamily="34" charset="0"/>
              <a:buChar char="•"/>
              <a:defRPr/>
            </a:pPr>
            <a:r>
              <a:rPr lang="zh-CN" altLang="en-US" sz="2000" dirty="0">
                <a:solidFill>
                  <a:prstClr val="black"/>
                </a:solidFill>
                <a:latin typeface="+mn-ea"/>
              </a:rPr>
              <a:t>低剂量</a:t>
            </a:r>
            <a:r>
              <a:rPr lang="en-GB" altLang="zh-CN" sz="2000" dirty="0">
                <a:solidFill>
                  <a:prstClr val="black"/>
                </a:solidFill>
                <a:latin typeface="+mn-ea"/>
              </a:rPr>
              <a:t> </a:t>
            </a:r>
            <a:r>
              <a:rPr lang="en-GB" altLang="zh-CN" sz="2000" dirty="0">
                <a:solidFill>
                  <a:prstClr val="black"/>
                </a:solidFill>
                <a:latin typeface="+mn-ea"/>
                <a:sym typeface="Symbol" pitchFamily="18" charset="2"/>
              </a:rPr>
              <a:t> </a:t>
            </a:r>
            <a:r>
              <a:rPr lang="zh-CN" altLang="en-US" sz="2000" dirty="0">
                <a:solidFill>
                  <a:prstClr val="black"/>
                </a:solidFill>
                <a:latin typeface="+mn-ea"/>
                <a:sym typeface="Symbol" pitchFamily="18" charset="2"/>
              </a:rPr>
              <a:t>无法激活足够数量的淋巴细胞或诱导无反应性</a:t>
            </a:r>
            <a:r>
              <a:rPr lang="en-GB" altLang="zh-CN" sz="2000" dirty="0">
                <a:solidFill>
                  <a:prstClr val="black"/>
                </a:solidFill>
                <a:latin typeface="+mn-ea"/>
              </a:rPr>
              <a:t> </a:t>
            </a:r>
          </a:p>
          <a:p>
            <a:pPr defTabSz="914400">
              <a:lnSpc>
                <a:spcPct val="200000"/>
              </a:lnSpc>
              <a:buFont typeface="Arial" pitchFamily="34" charset="0"/>
              <a:buChar char="•"/>
              <a:defRPr/>
            </a:pPr>
            <a:r>
              <a:rPr lang="zh-CN" altLang="en-US" sz="2000" dirty="0">
                <a:solidFill>
                  <a:prstClr val="black"/>
                </a:solidFill>
                <a:latin typeface="+mn-ea"/>
              </a:rPr>
              <a:t>过高剂量</a:t>
            </a:r>
            <a:r>
              <a:rPr lang="en-GB" altLang="zh-CN" sz="2000" dirty="0">
                <a:solidFill>
                  <a:prstClr val="black"/>
                </a:solidFill>
                <a:latin typeface="+mn-ea"/>
              </a:rPr>
              <a:t> </a:t>
            </a:r>
            <a:r>
              <a:rPr lang="en-GB" altLang="zh-CN" sz="2000" dirty="0">
                <a:solidFill>
                  <a:prstClr val="black"/>
                </a:solidFill>
                <a:latin typeface="+mn-ea"/>
                <a:sym typeface="Symbol" pitchFamily="18" charset="2"/>
              </a:rPr>
              <a:t> </a:t>
            </a:r>
            <a:r>
              <a:rPr lang="zh-CN" altLang="en-US" sz="2000" dirty="0">
                <a:solidFill>
                  <a:prstClr val="black"/>
                </a:solidFill>
                <a:latin typeface="+mn-ea"/>
                <a:sym typeface="Symbol" pitchFamily="18" charset="2"/>
              </a:rPr>
              <a:t>淋巴细胞进入无反应性状态</a:t>
            </a:r>
            <a:endParaRPr lang="en-GB" altLang="zh-CN" sz="2000" dirty="0">
              <a:solidFill>
                <a:prstClr val="black"/>
              </a:solidFill>
              <a:latin typeface="+mn-ea"/>
              <a:sym typeface="Symbol" pitchFamily="18" charset="2"/>
            </a:endParaRPr>
          </a:p>
          <a:p>
            <a:pPr defTabSz="914400">
              <a:lnSpc>
                <a:spcPct val="200000"/>
              </a:lnSpc>
              <a:buFont typeface="Arial" pitchFamily="34" charset="0"/>
              <a:buChar char="•"/>
              <a:defRPr/>
            </a:pPr>
            <a:r>
              <a:rPr lang="zh-CN" altLang="en-US" sz="2000" dirty="0">
                <a:solidFill>
                  <a:prstClr val="black"/>
                </a:solidFill>
                <a:latin typeface="+mn-ea"/>
              </a:rPr>
              <a:t>单一剂量通常不足以诱导足够强度的免疫应答</a:t>
            </a:r>
            <a:endParaRPr lang="en-GB" altLang="zh-CN" sz="2000" dirty="0">
              <a:solidFill>
                <a:prstClr val="black"/>
              </a:solidFill>
              <a:latin typeface="+mn-ea"/>
              <a:sym typeface="Symbol" pitchFamily="18" charset="2"/>
            </a:endParaRPr>
          </a:p>
          <a:p>
            <a:pPr defTabSz="914400">
              <a:lnSpc>
                <a:spcPct val="200000"/>
              </a:lnSpc>
              <a:buFont typeface="Arial" pitchFamily="34" charset="0"/>
              <a:buChar char="•"/>
              <a:defRPr/>
            </a:pPr>
            <a:r>
              <a:rPr lang="zh-CN" altLang="en-US" sz="2000" dirty="0">
                <a:solidFill>
                  <a:prstClr val="black"/>
                </a:solidFill>
                <a:latin typeface="+mn-ea"/>
              </a:rPr>
              <a:t>在几周的时间段内给予重复剂量以诱导出高强度的免疫应答反应</a:t>
            </a:r>
            <a:endParaRPr lang="en-GB" altLang="zh-CN" sz="2000" dirty="0">
              <a:solidFill>
                <a:prstClr val="black"/>
              </a:solidFill>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008112"/>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4000" dirty="0">
                <a:solidFill>
                  <a:prstClr val="white"/>
                </a:solidFill>
                <a:latin typeface="Georgia" pitchFamily="18" charset="0"/>
                <a:ea typeface="微软雅黑"/>
              </a:rPr>
              <a:t>免疫系统概览</a:t>
            </a:r>
          </a:p>
        </p:txBody>
      </p:sp>
      <p:sp>
        <p:nvSpPr>
          <p:cNvPr id="3" name="矩形 2"/>
          <p:cNvSpPr/>
          <p:nvPr/>
        </p:nvSpPr>
        <p:spPr>
          <a:xfrm>
            <a:off x="467544" y="1412776"/>
            <a:ext cx="6984776" cy="72008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pitchFamily="18" charset="0"/>
                <a:ea typeface="微软雅黑"/>
              </a:rPr>
              <a:t>免疫学简史</a:t>
            </a:r>
          </a:p>
        </p:txBody>
      </p:sp>
      <p:sp>
        <p:nvSpPr>
          <p:cNvPr id="4" name="矩形 3"/>
          <p:cNvSpPr/>
          <p:nvPr/>
        </p:nvSpPr>
        <p:spPr>
          <a:xfrm>
            <a:off x="467544" y="2564904"/>
            <a:ext cx="6984776" cy="72008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pitchFamily="18" charset="0"/>
                <a:ea typeface="微软雅黑"/>
              </a:rPr>
              <a:t>固有免疫</a:t>
            </a:r>
          </a:p>
        </p:txBody>
      </p:sp>
      <p:sp>
        <p:nvSpPr>
          <p:cNvPr id="5" name="矩形 4"/>
          <p:cNvSpPr/>
          <p:nvPr/>
        </p:nvSpPr>
        <p:spPr>
          <a:xfrm>
            <a:off x="467544" y="3789040"/>
            <a:ext cx="6984776" cy="72008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pitchFamily="18" charset="0"/>
                <a:ea typeface="微软雅黑"/>
              </a:rPr>
              <a:t>适应性免疫</a:t>
            </a:r>
          </a:p>
        </p:txBody>
      </p:sp>
      <p:sp>
        <p:nvSpPr>
          <p:cNvPr id="7" name="矩形 6"/>
          <p:cNvSpPr/>
          <p:nvPr/>
        </p:nvSpPr>
        <p:spPr>
          <a:xfrm>
            <a:off x="467544" y="5085184"/>
            <a:ext cx="6984776" cy="72008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pitchFamily="18" charset="0"/>
                <a:ea typeface="微软雅黑"/>
              </a:rPr>
              <a:t>免疫病理</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1559" y="249447"/>
            <a:ext cx="7661583" cy="4549560"/>
            <a:chOff x="683567" y="2625711"/>
            <a:chExt cx="7661583" cy="4549560"/>
          </a:xfrm>
        </p:grpSpPr>
        <p:sp>
          <p:nvSpPr>
            <p:cNvPr id="3" name="矩形 2"/>
            <p:cNvSpPr/>
            <p:nvPr/>
          </p:nvSpPr>
          <p:spPr>
            <a:xfrm>
              <a:off x="683568" y="2625711"/>
              <a:ext cx="902811" cy="662104"/>
            </a:xfrm>
            <a:prstGeom prst="rect">
              <a:avLst/>
            </a:prstGeom>
            <a:solidFill>
              <a:schemeClr val="accent3">
                <a:lumMod val="50000"/>
              </a:schemeClr>
            </a:solidFill>
          </p:spPr>
          <p:txBody>
            <a:bodyPr wrap="none">
              <a:spAutoFit/>
            </a:bodyPr>
            <a:lstStyle/>
            <a:p>
              <a:pPr defTabSz="914400">
                <a:lnSpc>
                  <a:spcPct val="150000"/>
                </a:lnSpc>
                <a:defRPr/>
              </a:pPr>
              <a:r>
                <a:rPr lang="zh-CN" altLang="en-US" sz="2800" b="1" dirty="0">
                  <a:solidFill>
                    <a:prstClr val="white"/>
                  </a:solidFill>
                  <a:latin typeface="Georgia"/>
                  <a:ea typeface="微软雅黑"/>
                </a:rPr>
                <a:t>佐剂</a:t>
              </a:r>
              <a:endParaRPr lang="en-US" altLang="zh-CN" sz="2800" b="1" dirty="0">
                <a:solidFill>
                  <a:prstClr val="white"/>
                </a:solidFill>
                <a:latin typeface="Georgia"/>
                <a:ea typeface="微软雅黑"/>
              </a:endParaRPr>
            </a:p>
          </p:txBody>
        </p:sp>
        <p:sp>
          <p:nvSpPr>
            <p:cNvPr id="4" name="矩形 3"/>
            <p:cNvSpPr/>
            <p:nvPr/>
          </p:nvSpPr>
          <p:spPr>
            <a:xfrm>
              <a:off x="683567" y="3717032"/>
              <a:ext cx="7661583" cy="580672"/>
            </a:xfrm>
            <a:prstGeom prst="rect">
              <a:avLst/>
            </a:prstGeom>
            <a:solidFill>
              <a:schemeClr val="bg1">
                <a:lumMod val="85000"/>
              </a:schemeClr>
            </a:solidFill>
          </p:spPr>
          <p:txBody>
            <a:bodyPr wrap="square">
              <a:spAutoFit/>
            </a:bodyPr>
            <a:lstStyle/>
            <a:p>
              <a:pPr defTabSz="914400">
                <a:lnSpc>
                  <a:spcPct val="150000"/>
                </a:lnSpc>
                <a:defRPr/>
              </a:pPr>
              <a:r>
                <a:rPr lang="zh-CN" altLang="en-US" sz="2400" b="1" dirty="0">
                  <a:solidFill>
                    <a:prstClr val="black"/>
                  </a:solidFill>
                  <a:latin typeface="Georgia"/>
                  <a:ea typeface="微软雅黑"/>
                </a:rPr>
                <a:t>与免疫原混合并共同注射后，能够增强免疫原性的物质</a:t>
              </a:r>
              <a:endParaRPr lang="en-US" altLang="zh-CN" sz="2400" b="1" dirty="0">
                <a:solidFill>
                  <a:prstClr val="black"/>
                </a:solidFill>
                <a:latin typeface="Georgia"/>
                <a:ea typeface="微软雅黑"/>
              </a:endParaRPr>
            </a:p>
          </p:txBody>
        </p:sp>
        <p:sp>
          <p:nvSpPr>
            <p:cNvPr id="5" name="矩形 4"/>
            <p:cNvSpPr/>
            <p:nvPr/>
          </p:nvSpPr>
          <p:spPr>
            <a:xfrm>
              <a:off x="683568" y="5290973"/>
              <a:ext cx="7272808" cy="1884298"/>
            </a:xfrm>
            <a:prstGeom prst="rect">
              <a:avLst/>
            </a:prstGeom>
            <a:solidFill>
              <a:schemeClr val="bg1">
                <a:lumMod val="85000"/>
              </a:schemeClr>
            </a:solidFill>
          </p:spPr>
          <p:txBody>
            <a:bodyPr wrap="square">
              <a:spAutoFit/>
            </a:bodyPr>
            <a:lstStyle/>
            <a:p>
              <a:pPr marL="342900" indent="-342900" defTabSz="914400">
                <a:lnSpc>
                  <a:spcPct val="150000"/>
                </a:lnSpc>
                <a:buFont typeface="Arial" panose="020B0604020202020204" pitchFamily="34" charset="0"/>
                <a:buChar char="•"/>
                <a:defRPr/>
              </a:pPr>
              <a:r>
                <a:rPr lang="zh-CN" altLang="en-US" sz="2000" b="1" dirty="0">
                  <a:solidFill>
                    <a:prstClr val="black"/>
                  </a:solidFill>
                  <a:latin typeface="Georgia"/>
                  <a:ea typeface="微软雅黑"/>
                </a:rPr>
                <a:t>能够延长抗原存留时间</a:t>
              </a:r>
              <a:endParaRPr lang="en-US" altLang="zh-CN" sz="2000" b="1" dirty="0">
                <a:solidFill>
                  <a:prstClr val="black"/>
                </a:solidFill>
                <a:latin typeface="Georgia"/>
                <a:ea typeface="微软雅黑"/>
              </a:endParaRPr>
            </a:p>
            <a:p>
              <a:pPr marL="342900" indent="-342900" defTabSz="914400">
                <a:lnSpc>
                  <a:spcPct val="150000"/>
                </a:lnSpc>
                <a:buFont typeface="Arial" panose="020B0604020202020204" pitchFamily="34" charset="0"/>
                <a:buChar char="•"/>
                <a:defRPr/>
              </a:pPr>
              <a:r>
                <a:rPr lang="zh-CN" altLang="en-US" sz="2000" b="1" dirty="0">
                  <a:solidFill>
                    <a:prstClr val="black"/>
                  </a:solidFill>
                  <a:latin typeface="Georgia"/>
                  <a:ea typeface="微软雅黑"/>
                </a:rPr>
                <a:t>能够增强共刺激信号</a:t>
              </a:r>
              <a:endParaRPr lang="en-US" altLang="zh-CN" sz="2000" b="1" dirty="0">
                <a:solidFill>
                  <a:prstClr val="black"/>
                </a:solidFill>
                <a:latin typeface="Georgia"/>
                <a:ea typeface="微软雅黑"/>
              </a:endParaRPr>
            </a:p>
            <a:p>
              <a:pPr marL="342900" indent="-342900" defTabSz="914400">
                <a:lnSpc>
                  <a:spcPct val="150000"/>
                </a:lnSpc>
                <a:buFont typeface="Arial" panose="020B0604020202020204" pitchFamily="34" charset="0"/>
                <a:buChar char="•"/>
                <a:defRPr/>
              </a:pPr>
              <a:r>
                <a:rPr lang="zh-CN" altLang="en-US" sz="2000" b="1" dirty="0">
                  <a:solidFill>
                    <a:prstClr val="black"/>
                  </a:solidFill>
                  <a:latin typeface="Georgia"/>
                  <a:ea typeface="微软雅黑"/>
                </a:rPr>
                <a:t>能够提高局部炎症反应</a:t>
              </a:r>
              <a:endParaRPr lang="en-US" altLang="zh-CN" sz="2000" b="1" dirty="0">
                <a:solidFill>
                  <a:prstClr val="black"/>
                </a:solidFill>
                <a:latin typeface="Georgia"/>
                <a:ea typeface="微软雅黑"/>
              </a:endParaRPr>
            </a:p>
            <a:p>
              <a:pPr marL="342900" indent="-342900" defTabSz="914400">
                <a:lnSpc>
                  <a:spcPct val="150000"/>
                </a:lnSpc>
                <a:buFont typeface="Arial" panose="020B0604020202020204" pitchFamily="34" charset="0"/>
                <a:buChar char="•"/>
                <a:defRPr/>
              </a:pPr>
              <a:r>
                <a:rPr lang="zh-CN" altLang="en-US" sz="2000" b="1" dirty="0">
                  <a:solidFill>
                    <a:prstClr val="black"/>
                  </a:solidFill>
                  <a:latin typeface="Georgia"/>
                  <a:ea typeface="微软雅黑"/>
                </a:rPr>
                <a:t>能够刺激淋巴细胞非特异性增殖</a:t>
              </a:r>
              <a:endParaRPr lang="en-US" altLang="zh-CN" sz="2000" b="1" dirty="0">
                <a:solidFill>
                  <a:prstClr val="black"/>
                </a:solidFill>
                <a:latin typeface="Georgia"/>
                <a:ea typeface="微软雅黑"/>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email"/>
          <a:srcRect/>
          <a:stretch>
            <a:fillRect/>
          </a:stretch>
        </p:blipFill>
        <p:spPr bwMode="auto">
          <a:xfrm>
            <a:off x="161764" y="1563508"/>
            <a:ext cx="8820472" cy="3011070"/>
          </a:xfrm>
          <a:prstGeom prst="rect">
            <a:avLst/>
          </a:prstGeom>
          <a:noFill/>
          <a:ln w="9525">
            <a:solidFill>
              <a:schemeClr val="tx1"/>
            </a:solidFill>
            <a:miter lim="800000"/>
            <a:headEnd/>
            <a:tailEnd/>
          </a:ln>
          <a:effectLst>
            <a:outerShdw blurRad="63500" sx="102000" sy="102000" algn="ctr" rotWithShape="0">
              <a:prstClr val="black">
                <a:alpha val="40000"/>
              </a:prstClr>
            </a:outerShdw>
          </a:effectLst>
        </p:spPr>
      </p:pic>
      <p:sp>
        <p:nvSpPr>
          <p:cNvPr id="3" name="矩形 2"/>
          <p:cNvSpPr/>
          <p:nvPr/>
        </p:nvSpPr>
        <p:spPr>
          <a:xfrm>
            <a:off x="251520" y="692698"/>
            <a:ext cx="8640960" cy="461665"/>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b="1" dirty="0">
                <a:solidFill>
                  <a:prstClr val="white"/>
                </a:solidFill>
                <a:latin typeface="Georgia"/>
                <a:ea typeface="微软雅黑"/>
              </a:rPr>
              <a:t>一些常用佐剂的可能作用方式</a:t>
            </a:r>
            <a:endParaRPr lang="en-US" altLang="zh-CN" sz="24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4918CDA0-F7FE-440C-B6FC-CABD6E3EF5FF}"/>
              </a:ext>
            </a:extLst>
          </p:cNvPr>
          <p:cNvSpPr/>
          <p:nvPr/>
        </p:nvSpPr>
        <p:spPr>
          <a:xfrm>
            <a:off x="251520" y="2252696"/>
            <a:ext cx="1226054" cy="278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佐剂</a:t>
            </a:r>
          </a:p>
        </p:txBody>
      </p:sp>
      <p:sp>
        <p:nvSpPr>
          <p:cNvPr id="5" name="矩形 4">
            <a:extLst>
              <a:ext uri="{FF2B5EF4-FFF2-40B4-BE49-F238E27FC236}">
                <a16:creationId xmlns:a16="http://schemas.microsoft.com/office/drawing/2014/main" id="{06EB904F-8E22-440C-8DDB-75D9BBF1ACE2}"/>
              </a:ext>
            </a:extLst>
          </p:cNvPr>
          <p:cNvSpPr/>
          <p:nvPr/>
        </p:nvSpPr>
        <p:spPr>
          <a:xfrm>
            <a:off x="3462013" y="1980194"/>
            <a:ext cx="1109987" cy="557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延长抗原留存</a:t>
            </a:r>
          </a:p>
        </p:txBody>
      </p:sp>
      <p:sp>
        <p:nvSpPr>
          <p:cNvPr id="6" name="矩形 5">
            <a:extLst>
              <a:ext uri="{FF2B5EF4-FFF2-40B4-BE49-F238E27FC236}">
                <a16:creationId xmlns:a16="http://schemas.microsoft.com/office/drawing/2014/main" id="{69A6D800-860E-442A-9AB0-9E5CE792DCF9}"/>
              </a:ext>
            </a:extLst>
          </p:cNvPr>
          <p:cNvSpPr/>
          <p:nvPr/>
        </p:nvSpPr>
        <p:spPr>
          <a:xfrm>
            <a:off x="4802046" y="1986250"/>
            <a:ext cx="1109987" cy="557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增强共刺激信号</a:t>
            </a:r>
          </a:p>
        </p:txBody>
      </p:sp>
      <p:sp>
        <p:nvSpPr>
          <p:cNvPr id="7" name="矩形 6">
            <a:extLst>
              <a:ext uri="{FF2B5EF4-FFF2-40B4-BE49-F238E27FC236}">
                <a16:creationId xmlns:a16="http://schemas.microsoft.com/office/drawing/2014/main" id="{2BD4FB38-28EB-47F4-87D4-2C88593E447C}"/>
              </a:ext>
            </a:extLst>
          </p:cNvPr>
          <p:cNvSpPr/>
          <p:nvPr/>
        </p:nvSpPr>
        <p:spPr>
          <a:xfrm>
            <a:off x="6292746" y="1999368"/>
            <a:ext cx="1109987" cy="557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诱导形成肉芽肿</a:t>
            </a:r>
          </a:p>
        </p:txBody>
      </p:sp>
      <p:sp>
        <p:nvSpPr>
          <p:cNvPr id="8" name="矩形 7">
            <a:extLst>
              <a:ext uri="{FF2B5EF4-FFF2-40B4-BE49-F238E27FC236}">
                <a16:creationId xmlns:a16="http://schemas.microsoft.com/office/drawing/2014/main" id="{A9C40EF3-2392-46F3-AFAB-29D8F9E674DB}"/>
              </a:ext>
            </a:extLst>
          </p:cNvPr>
          <p:cNvSpPr/>
          <p:nvPr/>
        </p:nvSpPr>
        <p:spPr>
          <a:xfrm>
            <a:off x="7776362" y="1987256"/>
            <a:ext cx="1109987" cy="557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非特异性刺激淋巴细胞</a:t>
            </a:r>
          </a:p>
        </p:txBody>
      </p:sp>
      <p:sp>
        <p:nvSpPr>
          <p:cNvPr id="9" name="矩形 8">
            <a:extLst>
              <a:ext uri="{FF2B5EF4-FFF2-40B4-BE49-F238E27FC236}">
                <a16:creationId xmlns:a16="http://schemas.microsoft.com/office/drawing/2014/main" id="{1181221E-37BB-4E77-A67C-CD47933CF272}"/>
              </a:ext>
            </a:extLst>
          </p:cNvPr>
          <p:cNvSpPr/>
          <p:nvPr/>
        </p:nvSpPr>
        <p:spPr>
          <a:xfrm>
            <a:off x="5066691" y="1590223"/>
            <a:ext cx="2527067" cy="265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可能的作用模式</a:t>
            </a:r>
          </a:p>
        </p:txBody>
      </p:sp>
      <p:sp>
        <p:nvSpPr>
          <p:cNvPr id="10" name="矩形 9">
            <a:extLst>
              <a:ext uri="{FF2B5EF4-FFF2-40B4-BE49-F238E27FC236}">
                <a16:creationId xmlns:a16="http://schemas.microsoft.com/office/drawing/2014/main" id="{0D02E6F2-A259-431F-8FB3-4E6011613496}"/>
              </a:ext>
            </a:extLst>
          </p:cNvPr>
          <p:cNvSpPr/>
          <p:nvPr/>
        </p:nvSpPr>
        <p:spPr>
          <a:xfrm>
            <a:off x="339106" y="2661841"/>
            <a:ext cx="1833847" cy="278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不完全弗氏佐剂</a:t>
            </a:r>
          </a:p>
        </p:txBody>
      </p:sp>
      <p:sp>
        <p:nvSpPr>
          <p:cNvPr id="11" name="矩形 10">
            <a:extLst>
              <a:ext uri="{FF2B5EF4-FFF2-40B4-BE49-F238E27FC236}">
                <a16:creationId xmlns:a16="http://schemas.microsoft.com/office/drawing/2014/main" id="{A3AF9248-907C-40AE-B50D-6BC0260BF7E1}"/>
              </a:ext>
            </a:extLst>
          </p:cNvPr>
          <p:cNvSpPr/>
          <p:nvPr/>
        </p:nvSpPr>
        <p:spPr>
          <a:xfrm>
            <a:off x="346175" y="2947468"/>
            <a:ext cx="1833847" cy="278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完全弗氏佐剂</a:t>
            </a:r>
          </a:p>
        </p:txBody>
      </p:sp>
      <p:sp>
        <p:nvSpPr>
          <p:cNvPr id="12" name="矩形 11">
            <a:extLst>
              <a:ext uri="{FF2B5EF4-FFF2-40B4-BE49-F238E27FC236}">
                <a16:creationId xmlns:a16="http://schemas.microsoft.com/office/drawing/2014/main" id="{DD5324B6-7853-4607-A987-AAF27E0C7BB6}"/>
              </a:ext>
            </a:extLst>
          </p:cNvPr>
          <p:cNvSpPr/>
          <p:nvPr/>
        </p:nvSpPr>
        <p:spPr>
          <a:xfrm>
            <a:off x="339105" y="3233095"/>
            <a:ext cx="2410151" cy="255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明矾</a:t>
            </a:r>
          </a:p>
        </p:txBody>
      </p:sp>
      <p:sp>
        <p:nvSpPr>
          <p:cNvPr id="13" name="矩形 12">
            <a:extLst>
              <a:ext uri="{FF2B5EF4-FFF2-40B4-BE49-F238E27FC236}">
                <a16:creationId xmlns:a16="http://schemas.microsoft.com/office/drawing/2014/main" id="{F49E58B3-B1F1-46E2-94E1-F96D5E2F3B08}"/>
              </a:ext>
            </a:extLst>
          </p:cNvPr>
          <p:cNvSpPr/>
          <p:nvPr/>
        </p:nvSpPr>
        <p:spPr>
          <a:xfrm>
            <a:off x="357274" y="3473299"/>
            <a:ext cx="2410151" cy="308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结核分枝杆菌细胞壁组分</a:t>
            </a:r>
          </a:p>
        </p:txBody>
      </p:sp>
      <p:sp>
        <p:nvSpPr>
          <p:cNvPr id="14" name="矩形 13">
            <a:extLst>
              <a:ext uri="{FF2B5EF4-FFF2-40B4-BE49-F238E27FC236}">
                <a16:creationId xmlns:a16="http://schemas.microsoft.com/office/drawing/2014/main" id="{4F384FE1-0AB3-47AA-AA77-E2DE84F59B73}"/>
              </a:ext>
            </a:extLst>
          </p:cNvPr>
          <p:cNvSpPr/>
          <p:nvPr/>
        </p:nvSpPr>
        <p:spPr>
          <a:xfrm>
            <a:off x="339106" y="3746074"/>
            <a:ext cx="1833847" cy="278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百日咳鲍特菌组分</a:t>
            </a:r>
          </a:p>
        </p:txBody>
      </p:sp>
      <p:sp>
        <p:nvSpPr>
          <p:cNvPr id="15" name="矩形 14">
            <a:extLst>
              <a:ext uri="{FF2B5EF4-FFF2-40B4-BE49-F238E27FC236}">
                <a16:creationId xmlns:a16="http://schemas.microsoft.com/office/drawing/2014/main" id="{F78B0F16-D380-47B4-A413-4045EA809989}"/>
              </a:ext>
            </a:extLst>
          </p:cNvPr>
          <p:cNvSpPr/>
          <p:nvPr/>
        </p:nvSpPr>
        <p:spPr>
          <a:xfrm>
            <a:off x="339106" y="4021722"/>
            <a:ext cx="2252703" cy="281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细菌脂多糖</a:t>
            </a:r>
          </a:p>
        </p:txBody>
      </p:sp>
      <p:sp>
        <p:nvSpPr>
          <p:cNvPr id="16" name="矩形 15">
            <a:extLst>
              <a:ext uri="{FF2B5EF4-FFF2-40B4-BE49-F238E27FC236}">
                <a16:creationId xmlns:a16="http://schemas.microsoft.com/office/drawing/2014/main" id="{7C2598DD-62C7-4B25-9463-0F5392BD33E8}"/>
              </a:ext>
            </a:extLst>
          </p:cNvPr>
          <p:cNvSpPr/>
          <p:nvPr/>
        </p:nvSpPr>
        <p:spPr>
          <a:xfrm>
            <a:off x="346175" y="4324359"/>
            <a:ext cx="2778530" cy="234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人工合成多核苷酸</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67544" y="304802"/>
            <a:ext cx="1826141" cy="584775"/>
          </a:xfrm>
          <a:prstGeom prst="rect">
            <a:avLst/>
          </a:prstGeom>
          <a:solidFill>
            <a:schemeClr val="accent3">
              <a:lumMod val="50000"/>
            </a:schemeClr>
          </a:solidFill>
          <a:ln w="28575">
            <a:noFill/>
            <a:miter lim="800000"/>
            <a:headEnd/>
            <a:tailEnd/>
          </a:ln>
          <a:effectLst/>
        </p:spPr>
        <p:txBody>
          <a:bodyPr wrap="none">
            <a:spAutoFit/>
          </a:bodyPr>
          <a:lstStyle/>
          <a:p>
            <a:pPr defTabSz="914400">
              <a:defRPr/>
            </a:pPr>
            <a:r>
              <a:rPr lang="zh-CN" altLang="en-US" sz="3200" b="1" dirty="0">
                <a:solidFill>
                  <a:prstClr val="white"/>
                </a:solidFill>
                <a:latin typeface="+mn-ea"/>
              </a:rPr>
              <a:t>抗原表位</a:t>
            </a:r>
            <a:endParaRPr lang="en-GB" altLang="zh-CN" sz="3200" b="1" dirty="0">
              <a:solidFill>
                <a:prstClr val="white"/>
              </a:solidFill>
              <a:latin typeface="+mn-ea"/>
            </a:endParaRPr>
          </a:p>
        </p:txBody>
      </p:sp>
      <p:sp>
        <p:nvSpPr>
          <p:cNvPr id="28675" name="Text Box 3"/>
          <p:cNvSpPr txBox="1">
            <a:spLocks noChangeArrowheads="1"/>
          </p:cNvSpPr>
          <p:nvPr/>
        </p:nvSpPr>
        <p:spPr bwMode="auto">
          <a:xfrm>
            <a:off x="323528" y="1335090"/>
            <a:ext cx="8640960" cy="430374"/>
          </a:xfrm>
          <a:prstGeom prst="rect">
            <a:avLst/>
          </a:prstGeom>
          <a:solidFill>
            <a:schemeClr val="bg1">
              <a:lumMod val="85000"/>
            </a:schemeClr>
          </a:solidFill>
          <a:ln w="9525">
            <a:noFill/>
            <a:miter lim="800000"/>
            <a:headEnd/>
            <a:tailEnd/>
          </a:ln>
          <a:effectLst/>
        </p:spPr>
        <p:txBody>
          <a:bodyPr wrap="square">
            <a:spAutoFit/>
          </a:bodyPr>
          <a:lstStyle/>
          <a:p>
            <a:pPr algn="just" defTabSz="914400">
              <a:lnSpc>
                <a:spcPct val="120000"/>
              </a:lnSpc>
              <a:defRPr/>
            </a:pPr>
            <a:r>
              <a:rPr lang="zh-CN" altLang="en-US" sz="2000" b="1" dirty="0">
                <a:solidFill>
                  <a:prstClr val="black"/>
                </a:solidFill>
                <a:latin typeface="+mn-ea"/>
              </a:rPr>
              <a:t>淋巴细胞识别抗原上的不连续位点</a:t>
            </a:r>
            <a:endParaRPr lang="en-GB" altLang="zh-CN" sz="2000" b="1" dirty="0">
              <a:solidFill>
                <a:prstClr val="black"/>
              </a:solidFill>
              <a:latin typeface="+mn-ea"/>
            </a:endParaRPr>
          </a:p>
        </p:txBody>
      </p:sp>
      <p:sp>
        <p:nvSpPr>
          <p:cNvPr id="28678" name="Text Box 6"/>
          <p:cNvSpPr txBox="1">
            <a:spLocks noChangeArrowheads="1"/>
          </p:cNvSpPr>
          <p:nvPr/>
        </p:nvSpPr>
        <p:spPr bwMode="auto">
          <a:xfrm>
            <a:off x="337817" y="1916834"/>
            <a:ext cx="8650441" cy="430374"/>
          </a:xfrm>
          <a:prstGeom prst="rect">
            <a:avLst/>
          </a:prstGeom>
          <a:solidFill>
            <a:schemeClr val="bg1">
              <a:lumMod val="85000"/>
            </a:schemeClr>
          </a:solidFill>
          <a:ln w="9525">
            <a:noFill/>
            <a:miter lim="800000"/>
            <a:headEnd/>
            <a:tailEnd/>
          </a:ln>
          <a:effectLst/>
        </p:spPr>
        <p:txBody>
          <a:bodyPr wrap="square">
            <a:spAutoFit/>
          </a:bodyPr>
          <a:lstStyle/>
          <a:p>
            <a:pPr algn="just" defTabSz="914400">
              <a:lnSpc>
                <a:spcPct val="120000"/>
              </a:lnSpc>
              <a:defRPr/>
            </a:pPr>
            <a:r>
              <a:rPr lang="zh-CN" altLang="en-US" sz="2000" b="1" dirty="0">
                <a:solidFill>
                  <a:prstClr val="black"/>
                </a:solidFill>
                <a:latin typeface="+mn-ea"/>
              </a:rPr>
              <a:t>表位</a:t>
            </a:r>
            <a:r>
              <a:rPr lang="en-GB" altLang="zh-CN" sz="2000" dirty="0">
                <a:solidFill>
                  <a:prstClr val="black"/>
                </a:solidFill>
                <a:latin typeface="+mn-ea"/>
              </a:rPr>
              <a:t>	</a:t>
            </a:r>
            <a:r>
              <a:rPr lang="en-GB" altLang="zh-CN" sz="2000" b="1" dirty="0">
                <a:solidFill>
                  <a:prstClr val="black"/>
                </a:solidFill>
                <a:latin typeface="+mn-ea"/>
              </a:rPr>
              <a:t>“</a:t>
            </a:r>
            <a:r>
              <a:rPr lang="zh-CN" altLang="en-US" sz="2000" b="1" dirty="0">
                <a:solidFill>
                  <a:prstClr val="black"/>
                </a:solidFill>
                <a:latin typeface="+mn-ea"/>
              </a:rPr>
              <a:t>抗原上能够与特异性膜受体或分泌的抗体结合的免疫活性区域</a:t>
            </a:r>
            <a:r>
              <a:rPr lang="en-GB" altLang="zh-CN" sz="2000" b="1" dirty="0">
                <a:solidFill>
                  <a:prstClr val="black"/>
                </a:solidFill>
                <a:latin typeface="+mn-ea"/>
              </a:rPr>
              <a:t>”   </a:t>
            </a:r>
          </a:p>
        </p:txBody>
      </p:sp>
      <p:sp>
        <p:nvSpPr>
          <p:cNvPr id="28679" name="Text Box 7"/>
          <p:cNvSpPr txBox="1">
            <a:spLocks noChangeArrowheads="1"/>
          </p:cNvSpPr>
          <p:nvPr/>
        </p:nvSpPr>
        <p:spPr bwMode="auto">
          <a:xfrm>
            <a:off x="395536" y="3356994"/>
            <a:ext cx="8568952" cy="430374"/>
          </a:xfrm>
          <a:prstGeom prst="rect">
            <a:avLst/>
          </a:prstGeom>
          <a:solidFill>
            <a:schemeClr val="bg1">
              <a:lumMod val="85000"/>
            </a:schemeClr>
          </a:solidFill>
          <a:ln w="9525">
            <a:noFill/>
            <a:miter lim="800000"/>
            <a:headEnd/>
            <a:tailEnd/>
          </a:ln>
          <a:effectLst/>
        </p:spPr>
        <p:txBody>
          <a:bodyPr wrap="square">
            <a:spAutoFit/>
          </a:bodyPr>
          <a:lstStyle/>
          <a:p>
            <a:pPr algn="just" defTabSz="914400">
              <a:lnSpc>
                <a:spcPct val="120000"/>
              </a:lnSpc>
              <a:defRPr/>
            </a:pPr>
            <a:r>
              <a:rPr lang="zh-CN" altLang="en-US" sz="2000" b="1" dirty="0">
                <a:solidFill>
                  <a:prstClr val="black"/>
                </a:solidFill>
                <a:latin typeface="+mn-ea"/>
              </a:rPr>
              <a:t>蛋白质的一级、二级、三级或四级结构都可以形成表位</a:t>
            </a:r>
            <a:endParaRPr lang="en-GB" altLang="zh-CN" sz="2000" b="1" dirty="0">
              <a:solidFill>
                <a:prstClr val="black"/>
              </a:solidFill>
              <a:latin typeface="+mn-ea"/>
            </a:endParaRPr>
          </a:p>
        </p:txBody>
      </p:sp>
      <p:sp>
        <p:nvSpPr>
          <p:cNvPr id="28680" name="Text Box 8"/>
          <p:cNvSpPr txBox="1">
            <a:spLocks noChangeArrowheads="1"/>
          </p:cNvSpPr>
          <p:nvPr/>
        </p:nvSpPr>
        <p:spPr bwMode="auto">
          <a:xfrm>
            <a:off x="417899" y="4509122"/>
            <a:ext cx="8546591" cy="430374"/>
          </a:xfrm>
          <a:prstGeom prst="rect">
            <a:avLst/>
          </a:prstGeom>
          <a:solidFill>
            <a:schemeClr val="bg1">
              <a:lumMod val="85000"/>
            </a:schemeClr>
          </a:solidFill>
          <a:ln w="9525">
            <a:noFill/>
            <a:miter lim="800000"/>
            <a:headEnd/>
            <a:tailEnd/>
          </a:ln>
          <a:effectLst/>
        </p:spPr>
        <p:txBody>
          <a:bodyPr wrap="square">
            <a:spAutoFit/>
          </a:bodyPr>
          <a:lstStyle/>
          <a:p>
            <a:pPr algn="just" defTabSz="914400">
              <a:lnSpc>
                <a:spcPct val="120000"/>
              </a:lnSpc>
              <a:defRPr/>
            </a:pPr>
            <a:r>
              <a:rPr lang="zh-CN" altLang="en-US" sz="2000" b="1" dirty="0">
                <a:solidFill>
                  <a:prstClr val="black"/>
                </a:solidFill>
                <a:latin typeface="+mn-ea"/>
              </a:rPr>
              <a:t>在糖类中</a:t>
            </a:r>
            <a:r>
              <a:rPr lang="en-GB" altLang="zh-CN" sz="2000" b="1" dirty="0">
                <a:solidFill>
                  <a:prstClr val="black"/>
                </a:solidFill>
                <a:latin typeface="+mn-ea"/>
              </a:rPr>
              <a:t>, </a:t>
            </a:r>
            <a:r>
              <a:rPr lang="zh-CN" altLang="en-US" sz="2000" b="1" dirty="0">
                <a:solidFill>
                  <a:prstClr val="black"/>
                </a:solidFill>
                <a:latin typeface="+mn-ea"/>
              </a:rPr>
              <a:t>通过糖苷键形成的大量侧链分支会影响表位的三维构象</a:t>
            </a:r>
            <a:endParaRPr lang="en-GB" altLang="zh-CN" sz="2000" b="1" dirty="0">
              <a:solidFill>
                <a:prstClr val="black"/>
              </a:solidFill>
              <a:latin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91680" y="6197242"/>
            <a:ext cx="5976664" cy="400110"/>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b="1" dirty="0">
                <a:solidFill>
                  <a:prstClr val="white"/>
                </a:solidFill>
                <a:latin typeface="Georgia"/>
                <a:ea typeface="微软雅黑"/>
              </a:rPr>
              <a:t>蛋白质结构的四级结构</a:t>
            </a:r>
            <a:endParaRPr lang="en-US" altLang="zh-CN" sz="2000" b="1" dirty="0">
              <a:solidFill>
                <a:prstClr val="white"/>
              </a:solidFill>
              <a:latin typeface="Georgia"/>
              <a:ea typeface="微软雅黑"/>
            </a:endParaRPr>
          </a:p>
        </p:txBody>
      </p:sp>
      <p:pic>
        <p:nvPicPr>
          <p:cNvPr id="4" name="Picture 2" descr="figure 4-02"/>
          <p:cNvPicPr>
            <a:picLocks noChangeAspect="1" noChangeArrowheads="1"/>
          </p:cNvPicPr>
          <p:nvPr/>
        </p:nvPicPr>
        <p:blipFill>
          <a:blip r:embed="rId2" cstate="print"/>
          <a:srcRect b="8141"/>
          <a:stretch>
            <a:fillRect/>
          </a:stretch>
        </p:blipFill>
        <p:spPr bwMode="auto">
          <a:xfrm>
            <a:off x="900246" y="288032"/>
            <a:ext cx="7416170" cy="5445224"/>
          </a:xfrm>
          <a:prstGeom prst="rect">
            <a:avLst/>
          </a:prstGeom>
          <a:noFill/>
          <a:ln w="9525">
            <a:noFill/>
            <a:miter lim="800000"/>
            <a:headEnd/>
            <a:tailEnd/>
          </a:ln>
        </p:spPr>
      </p:pic>
      <p:sp>
        <p:nvSpPr>
          <p:cNvPr id="5" name="矩形 4">
            <a:extLst>
              <a:ext uri="{FF2B5EF4-FFF2-40B4-BE49-F238E27FC236}">
                <a16:creationId xmlns:a16="http://schemas.microsoft.com/office/drawing/2014/main" id="{CD8E10FF-6E79-42F8-8589-57FCB9CF5986}"/>
              </a:ext>
            </a:extLst>
          </p:cNvPr>
          <p:cNvSpPr/>
          <p:nvPr/>
        </p:nvSpPr>
        <p:spPr>
          <a:xfrm>
            <a:off x="1590529" y="1017166"/>
            <a:ext cx="2085001" cy="730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zh-CN" altLang="en-US" sz="1600" b="1" dirty="0">
                <a:solidFill>
                  <a:schemeClr val="tx1"/>
                </a:solidFill>
              </a:rPr>
              <a:t>多肽链的氨基酸序列</a:t>
            </a:r>
            <a:endParaRPr lang="en-US" altLang="zh-CN" sz="1600" b="1" dirty="0">
              <a:solidFill>
                <a:schemeClr val="tx1"/>
              </a:solidFill>
            </a:endParaRPr>
          </a:p>
          <a:p>
            <a:pPr algn="ctr">
              <a:lnSpc>
                <a:spcPct val="150000"/>
              </a:lnSpc>
            </a:pPr>
            <a:r>
              <a:rPr lang="zh-CN" altLang="en-US" sz="1600" b="1" dirty="0">
                <a:solidFill>
                  <a:schemeClr val="tx1"/>
                </a:solidFill>
              </a:rPr>
              <a:t>一级结构</a:t>
            </a:r>
          </a:p>
        </p:txBody>
      </p:sp>
      <p:sp>
        <p:nvSpPr>
          <p:cNvPr id="6" name="矩形 5">
            <a:extLst>
              <a:ext uri="{FF2B5EF4-FFF2-40B4-BE49-F238E27FC236}">
                <a16:creationId xmlns:a16="http://schemas.microsoft.com/office/drawing/2014/main" id="{4594A43E-F4D8-4D3B-B242-5093DF6140A4}"/>
              </a:ext>
            </a:extLst>
          </p:cNvPr>
          <p:cNvSpPr/>
          <p:nvPr/>
        </p:nvSpPr>
        <p:spPr>
          <a:xfrm>
            <a:off x="5750152" y="1373677"/>
            <a:ext cx="2085001" cy="365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zh-CN" altLang="en-US" sz="1600" b="1" dirty="0">
                <a:solidFill>
                  <a:schemeClr val="tx1"/>
                </a:solidFill>
              </a:rPr>
              <a:t>二级结构</a:t>
            </a:r>
          </a:p>
        </p:txBody>
      </p:sp>
      <p:sp>
        <p:nvSpPr>
          <p:cNvPr id="7" name="矩形 6">
            <a:extLst>
              <a:ext uri="{FF2B5EF4-FFF2-40B4-BE49-F238E27FC236}">
                <a16:creationId xmlns:a16="http://schemas.microsoft.com/office/drawing/2014/main" id="{D9363850-22E7-48FC-8D5A-8A722F02A7C1}"/>
              </a:ext>
            </a:extLst>
          </p:cNvPr>
          <p:cNvSpPr/>
          <p:nvPr/>
        </p:nvSpPr>
        <p:spPr>
          <a:xfrm>
            <a:off x="1312623" y="5515884"/>
            <a:ext cx="2667706"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zh-CN" altLang="en-US" sz="1600" b="1" dirty="0">
                <a:solidFill>
                  <a:schemeClr val="tx1"/>
                </a:solidFill>
              </a:rPr>
              <a:t>三级结构</a:t>
            </a:r>
          </a:p>
        </p:txBody>
      </p:sp>
      <p:sp>
        <p:nvSpPr>
          <p:cNvPr id="8" name="矩形 7">
            <a:extLst>
              <a:ext uri="{FF2B5EF4-FFF2-40B4-BE49-F238E27FC236}">
                <a16:creationId xmlns:a16="http://schemas.microsoft.com/office/drawing/2014/main" id="{5F5A06B0-4B2C-45B8-B376-EA046DB6BA4C}"/>
              </a:ext>
            </a:extLst>
          </p:cNvPr>
          <p:cNvSpPr/>
          <p:nvPr/>
        </p:nvSpPr>
        <p:spPr>
          <a:xfrm>
            <a:off x="5604793" y="5516736"/>
            <a:ext cx="2427583" cy="365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zh-CN" altLang="en-US" sz="1600" b="1" dirty="0">
                <a:solidFill>
                  <a:schemeClr val="tx1"/>
                </a:solidFill>
              </a:rPr>
              <a:t>四级结构</a:t>
            </a:r>
          </a:p>
        </p:txBody>
      </p:sp>
      <p:sp>
        <p:nvSpPr>
          <p:cNvPr id="9" name="矩形 8">
            <a:extLst>
              <a:ext uri="{FF2B5EF4-FFF2-40B4-BE49-F238E27FC236}">
                <a16:creationId xmlns:a16="http://schemas.microsoft.com/office/drawing/2014/main" id="{C0860F02-05F4-4F96-8744-8BB9661CEC32}"/>
              </a:ext>
            </a:extLst>
          </p:cNvPr>
          <p:cNvSpPr/>
          <p:nvPr/>
        </p:nvSpPr>
        <p:spPr>
          <a:xfrm>
            <a:off x="998858" y="4527177"/>
            <a:ext cx="1183341"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zh-CN" altLang="en-US" sz="1600" b="1" dirty="0">
                <a:solidFill>
                  <a:schemeClr val="tx1"/>
                </a:solidFill>
              </a:rPr>
              <a:t>结构域</a:t>
            </a:r>
          </a:p>
        </p:txBody>
      </p:sp>
      <p:sp>
        <p:nvSpPr>
          <p:cNvPr id="10" name="矩形 9">
            <a:extLst>
              <a:ext uri="{FF2B5EF4-FFF2-40B4-BE49-F238E27FC236}">
                <a16:creationId xmlns:a16="http://schemas.microsoft.com/office/drawing/2014/main" id="{27312E64-6E9A-4CF2-BC4C-623180ABEF78}"/>
              </a:ext>
            </a:extLst>
          </p:cNvPr>
          <p:cNvSpPr/>
          <p:nvPr/>
        </p:nvSpPr>
        <p:spPr>
          <a:xfrm>
            <a:off x="5746376" y="5179479"/>
            <a:ext cx="2286000" cy="365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zh-CN" altLang="en-US" sz="1600" b="1" dirty="0">
                <a:solidFill>
                  <a:schemeClr val="tx1"/>
                </a:solidFill>
              </a:rPr>
              <a:t>二聚体蛋白质分子</a:t>
            </a:r>
          </a:p>
        </p:txBody>
      </p:sp>
      <p:sp>
        <p:nvSpPr>
          <p:cNvPr id="11" name="矩形 10">
            <a:extLst>
              <a:ext uri="{FF2B5EF4-FFF2-40B4-BE49-F238E27FC236}">
                <a16:creationId xmlns:a16="http://schemas.microsoft.com/office/drawing/2014/main" id="{B9260763-80EC-4E47-9399-C9F0BFDA4FB7}"/>
              </a:ext>
            </a:extLst>
          </p:cNvPr>
          <p:cNvSpPr/>
          <p:nvPr/>
        </p:nvSpPr>
        <p:spPr>
          <a:xfrm>
            <a:off x="2281518" y="5235742"/>
            <a:ext cx="2788024" cy="25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zh-CN" altLang="en-US" sz="1600" b="1" dirty="0">
                <a:solidFill>
                  <a:schemeClr val="tx1"/>
                </a:solidFill>
              </a:rPr>
              <a:t>单体多肽分子</a:t>
            </a:r>
          </a:p>
        </p:txBody>
      </p:sp>
    </p:spTree>
    <p:extLst>
      <p:ext uri="{BB962C8B-B14F-4D97-AF65-F5344CB8AC3E}">
        <p14:creationId xmlns:p14="http://schemas.microsoft.com/office/powerpoint/2010/main" val="23546318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332658"/>
            <a:ext cx="8712968" cy="830997"/>
          </a:xfrm>
          <a:prstGeom prst="rect">
            <a:avLst/>
          </a:prstGeom>
          <a:solidFill>
            <a:schemeClr val="accent3">
              <a:lumMod val="50000"/>
            </a:schemeClr>
          </a:solidFill>
        </p:spPr>
        <p:txBody>
          <a:bodyPr wrap="square">
            <a:spAutoFit/>
          </a:bodyPr>
          <a:lstStyle/>
          <a:p>
            <a:pPr defTabSz="914400">
              <a:defRPr/>
            </a:pPr>
            <a:r>
              <a:rPr lang="zh-CN" altLang="en-US" sz="2400" b="1" dirty="0">
                <a:solidFill>
                  <a:prstClr val="white"/>
                </a:solidFill>
                <a:latin typeface="Georgia"/>
                <a:ea typeface="微软雅黑"/>
              </a:rPr>
              <a:t>作为</a:t>
            </a:r>
            <a:r>
              <a:rPr lang="en-US" altLang="zh-CN" sz="2400" b="1" dirty="0">
                <a:solidFill>
                  <a:prstClr val="white"/>
                </a:solidFill>
                <a:latin typeface="Georgia"/>
                <a:ea typeface="微软雅黑"/>
              </a:rPr>
              <a:t>B</a:t>
            </a:r>
            <a:r>
              <a:rPr lang="zh-CN" altLang="en-US" sz="2400" b="1" dirty="0">
                <a:solidFill>
                  <a:prstClr val="white"/>
                </a:solidFill>
                <a:latin typeface="Georgia"/>
                <a:ea typeface="微软雅黑"/>
              </a:rPr>
              <a:t>细胞表位的能力是由</a:t>
            </a:r>
            <a:r>
              <a:rPr lang="en-US" altLang="zh-CN" sz="2400" b="1" dirty="0">
                <a:solidFill>
                  <a:prstClr val="white"/>
                </a:solidFill>
                <a:latin typeface="Georgia"/>
                <a:ea typeface="微软雅黑"/>
              </a:rPr>
              <a:t>B</a:t>
            </a:r>
            <a:r>
              <a:rPr lang="zh-CN" altLang="en-US" sz="2400" b="1" dirty="0">
                <a:solidFill>
                  <a:prstClr val="white"/>
                </a:solidFill>
                <a:latin typeface="Georgia"/>
                <a:ea typeface="微软雅黑"/>
              </a:rPr>
              <a:t>细胞所展示的免疫球蛋白分子上的抗原结合位点的特征决定的</a:t>
            </a:r>
            <a:endParaRPr lang="en-US" altLang="zh-CN" sz="2400" b="1" dirty="0">
              <a:solidFill>
                <a:prstClr val="white"/>
              </a:solidFill>
              <a:latin typeface="Georgia"/>
              <a:ea typeface="微软雅黑"/>
            </a:endParaRPr>
          </a:p>
        </p:txBody>
      </p:sp>
      <p:sp>
        <p:nvSpPr>
          <p:cNvPr id="3" name="矩形 2"/>
          <p:cNvSpPr/>
          <p:nvPr/>
        </p:nvSpPr>
        <p:spPr>
          <a:xfrm>
            <a:off x="251520" y="3532946"/>
            <a:ext cx="8568952" cy="400110"/>
          </a:xfrm>
          <a:prstGeom prst="rect">
            <a:avLst/>
          </a:prstGeom>
          <a:solidFill>
            <a:schemeClr val="bg1">
              <a:lumMod val="85000"/>
            </a:schemeClr>
          </a:solidFill>
        </p:spPr>
        <p:txBody>
          <a:bodyPr wrap="square">
            <a:spAutoFit/>
          </a:bodyPr>
          <a:lstStyle/>
          <a:p>
            <a:pPr defTabSz="914400">
              <a:defRPr/>
            </a:pPr>
            <a:r>
              <a:rPr lang="zh-CN" altLang="en-US" sz="2000" b="1" dirty="0">
                <a:solidFill>
                  <a:prstClr val="black"/>
                </a:solidFill>
                <a:latin typeface="Georgia"/>
                <a:ea typeface="微软雅黑"/>
              </a:rPr>
              <a:t>较小的配体通常结合在抗体的深沟中</a:t>
            </a:r>
            <a:endParaRPr lang="en-US" altLang="zh-CN" sz="2000" b="1" dirty="0">
              <a:solidFill>
                <a:prstClr val="black"/>
              </a:solidFill>
              <a:latin typeface="Georgia"/>
              <a:ea typeface="微软雅黑"/>
            </a:endParaRPr>
          </a:p>
        </p:txBody>
      </p:sp>
      <p:sp>
        <p:nvSpPr>
          <p:cNvPr id="4" name="矩形 3"/>
          <p:cNvSpPr/>
          <p:nvPr/>
        </p:nvSpPr>
        <p:spPr>
          <a:xfrm>
            <a:off x="251520" y="4829090"/>
            <a:ext cx="8568952" cy="400110"/>
          </a:xfrm>
          <a:prstGeom prst="rect">
            <a:avLst/>
          </a:prstGeom>
          <a:solidFill>
            <a:schemeClr val="bg1">
              <a:lumMod val="85000"/>
            </a:schemeClr>
          </a:solidFill>
        </p:spPr>
        <p:txBody>
          <a:bodyPr wrap="square">
            <a:spAutoFit/>
          </a:bodyPr>
          <a:lstStyle/>
          <a:p>
            <a:pPr defTabSz="914400">
              <a:defRPr/>
            </a:pPr>
            <a:r>
              <a:rPr lang="zh-CN" altLang="en-US" sz="2000" b="1" dirty="0">
                <a:solidFill>
                  <a:prstClr val="black"/>
                </a:solidFill>
                <a:latin typeface="Georgia"/>
                <a:ea typeface="微软雅黑"/>
              </a:rPr>
              <a:t>较大的抗体通过较大的平面与抗原接触</a:t>
            </a:r>
            <a:endParaRPr lang="en-US" altLang="zh-CN" sz="2000" b="1" dirty="0">
              <a:solidFill>
                <a:prstClr val="black"/>
              </a:solidFill>
              <a:latin typeface="Georgia"/>
              <a:ea typeface="微软雅黑"/>
            </a:endParaRPr>
          </a:p>
        </p:txBody>
      </p:sp>
      <p:sp>
        <p:nvSpPr>
          <p:cNvPr id="5" name="矩形 4"/>
          <p:cNvSpPr/>
          <p:nvPr/>
        </p:nvSpPr>
        <p:spPr>
          <a:xfrm>
            <a:off x="179512" y="2060848"/>
            <a:ext cx="8640960" cy="707886"/>
          </a:xfrm>
          <a:prstGeom prst="rect">
            <a:avLst/>
          </a:prstGeom>
          <a:solidFill>
            <a:schemeClr val="bg1">
              <a:lumMod val="85000"/>
            </a:schemeClr>
          </a:solidFill>
        </p:spPr>
        <p:txBody>
          <a:bodyPr wrap="square">
            <a:spAutoFit/>
          </a:bodyPr>
          <a:lstStyle/>
          <a:p>
            <a:pPr defTabSz="914400">
              <a:defRPr/>
            </a:pPr>
            <a:r>
              <a:rPr lang="zh-CN" altLang="en-US" sz="2000" b="1" dirty="0">
                <a:solidFill>
                  <a:prstClr val="black"/>
                </a:solidFill>
                <a:latin typeface="Georgia"/>
                <a:ea typeface="微软雅黑"/>
              </a:rPr>
              <a:t>抗体的结合位点和表位必须具有空间互补性，才能使相互作用的基团得以靠近</a:t>
            </a:r>
            <a:endParaRPr lang="en-US" altLang="zh-CN" sz="2000" b="1" dirty="0">
              <a:solidFill>
                <a:prstClr val="black"/>
              </a:solidFill>
              <a:latin typeface="Georgia"/>
              <a:ea typeface="微软雅黑"/>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4_09"/>
          <p:cNvPicPr>
            <a:picLocks noChangeAspect="1" noChangeArrowheads="1"/>
          </p:cNvPicPr>
          <p:nvPr/>
        </p:nvPicPr>
        <p:blipFill>
          <a:blip r:embed="rId2" cstate="print"/>
          <a:srcRect/>
          <a:stretch>
            <a:fillRect/>
          </a:stretch>
        </p:blipFill>
        <p:spPr bwMode="auto">
          <a:xfrm>
            <a:off x="179512" y="188640"/>
            <a:ext cx="8775800" cy="6048672"/>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070D65D7-E274-4E8D-B467-E4FB3B46003E}"/>
              </a:ext>
            </a:extLst>
          </p:cNvPr>
          <p:cNvSpPr/>
          <p:nvPr/>
        </p:nvSpPr>
        <p:spPr>
          <a:xfrm>
            <a:off x="484094" y="376518"/>
            <a:ext cx="2196353" cy="358588"/>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非共价作用力</a:t>
            </a:r>
          </a:p>
        </p:txBody>
      </p:sp>
      <p:sp>
        <p:nvSpPr>
          <p:cNvPr id="4" name="矩形 3">
            <a:extLst>
              <a:ext uri="{FF2B5EF4-FFF2-40B4-BE49-F238E27FC236}">
                <a16:creationId xmlns:a16="http://schemas.microsoft.com/office/drawing/2014/main" id="{98619648-185A-43E4-A606-ABD9B1627BBA}"/>
              </a:ext>
            </a:extLst>
          </p:cNvPr>
          <p:cNvSpPr/>
          <p:nvPr/>
        </p:nvSpPr>
        <p:spPr>
          <a:xfrm>
            <a:off x="3200400" y="376518"/>
            <a:ext cx="2196353" cy="358588"/>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来源</a:t>
            </a:r>
          </a:p>
        </p:txBody>
      </p:sp>
      <p:sp>
        <p:nvSpPr>
          <p:cNvPr id="5" name="矩形 4">
            <a:extLst>
              <a:ext uri="{FF2B5EF4-FFF2-40B4-BE49-F238E27FC236}">
                <a16:creationId xmlns:a16="http://schemas.microsoft.com/office/drawing/2014/main" id="{1A91CCAC-3AB0-4449-BC8B-79B1A4231D3A}"/>
              </a:ext>
            </a:extLst>
          </p:cNvPr>
          <p:cNvSpPr/>
          <p:nvPr/>
        </p:nvSpPr>
        <p:spPr>
          <a:xfrm>
            <a:off x="484093" y="1102660"/>
            <a:ext cx="2196353" cy="358588"/>
          </a:xfrm>
          <a:prstGeom prst="rect">
            <a:avLst/>
          </a:prstGeom>
          <a:solidFill>
            <a:srgbClr val="FFF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静电力</a:t>
            </a:r>
          </a:p>
        </p:txBody>
      </p:sp>
      <p:sp>
        <p:nvSpPr>
          <p:cNvPr id="7" name="矩形 6">
            <a:extLst>
              <a:ext uri="{FF2B5EF4-FFF2-40B4-BE49-F238E27FC236}">
                <a16:creationId xmlns:a16="http://schemas.microsoft.com/office/drawing/2014/main" id="{A9E1EE4A-9943-4637-AFDD-BDD803E9137D}"/>
              </a:ext>
            </a:extLst>
          </p:cNvPr>
          <p:cNvSpPr/>
          <p:nvPr/>
        </p:nvSpPr>
        <p:spPr>
          <a:xfrm>
            <a:off x="484093" y="1980822"/>
            <a:ext cx="2196353" cy="358588"/>
          </a:xfrm>
          <a:prstGeom prst="rect">
            <a:avLst/>
          </a:prstGeom>
          <a:solidFill>
            <a:srgbClr val="FFF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氢键</a:t>
            </a:r>
          </a:p>
        </p:txBody>
      </p:sp>
      <p:sp>
        <p:nvSpPr>
          <p:cNvPr id="8" name="矩形 7">
            <a:extLst>
              <a:ext uri="{FF2B5EF4-FFF2-40B4-BE49-F238E27FC236}">
                <a16:creationId xmlns:a16="http://schemas.microsoft.com/office/drawing/2014/main" id="{A9796173-DA9B-4D02-B356-6A94E75E9E3F}"/>
              </a:ext>
            </a:extLst>
          </p:cNvPr>
          <p:cNvSpPr/>
          <p:nvPr/>
        </p:nvSpPr>
        <p:spPr>
          <a:xfrm>
            <a:off x="484093" y="3127621"/>
            <a:ext cx="2196353" cy="358588"/>
          </a:xfrm>
          <a:prstGeom prst="rect">
            <a:avLst/>
          </a:prstGeom>
          <a:solidFill>
            <a:srgbClr val="FFF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范德华力</a:t>
            </a:r>
          </a:p>
        </p:txBody>
      </p:sp>
      <p:sp>
        <p:nvSpPr>
          <p:cNvPr id="9" name="矩形 8">
            <a:extLst>
              <a:ext uri="{FF2B5EF4-FFF2-40B4-BE49-F238E27FC236}">
                <a16:creationId xmlns:a16="http://schemas.microsoft.com/office/drawing/2014/main" id="{D714C1B9-2364-4DCB-A417-F841BFCAB5EB}"/>
              </a:ext>
            </a:extLst>
          </p:cNvPr>
          <p:cNvSpPr/>
          <p:nvPr/>
        </p:nvSpPr>
        <p:spPr>
          <a:xfrm>
            <a:off x="484093" y="4840943"/>
            <a:ext cx="2196353" cy="358588"/>
          </a:xfrm>
          <a:prstGeom prst="rect">
            <a:avLst/>
          </a:prstGeom>
          <a:solidFill>
            <a:srgbClr val="FFF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疏水作用</a:t>
            </a:r>
          </a:p>
        </p:txBody>
      </p:sp>
      <p:sp>
        <p:nvSpPr>
          <p:cNvPr id="10" name="矩形 9">
            <a:extLst>
              <a:ext uri="{FF2B5EF4-FFF2-40B4-BE49-F238E27FC236}">
                <a16:creationId xmlns:a16="http://schemas.microsoft.com/office/drawing/2014/main" id="{A7619297-1280-42A8-AA71-1532CAC02286}"/>
              </a:ext>
            </a:extLst>
          </p:cNvPr>
          <p:cNvSpPr/>
          <p:nvPr/>
        </p:nvSpPr>
        <p:spPr>
          <a:xfrm>
            <a:off x="3200399" y="995084"/>
            <a:ext cx="2196353" cy="5737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相反电荷间吸引力</a:t>
            </a:r>
          </a:p>
        </p:txBody>
      </p:sp>
      <p:sp>
        <p:nvSpPr>
          <p:cNvPr id="11" name="矩形 10">
            <a:extLst>
              <a:ext uri="{FF2B5EF4-FFF2-40B4-BE49-F238E27FC236}">
                <a16:creationId xmlns:a16="http://schemas.microsoft.com/office/drawing/2014/main" id="{FD428456-4F7F-4963-9BCC-34DAA99CEA8D}"/>
              </a:ext>
            </a:extLst>
          </p:cNvPr>
          <p:cNvSpPr/>
          <p:nvPr/>
        </p:nvSpPr>
        <p:spPr>
          <a:xfrm>
            <a:off x="3281081" y="1765669"/>
            <a:ext cx="2519084" cy="76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电负性原子（</a:t>
            </a:r>
            <a:r>
              <a:rPr lang="en-US" altLang="zh-CN" b="1" dirty="0">
                <a:solidFill>
                  <a:schemeClr val="tx1"/>
                </a:solidFill>
              </a:rPr>
              <a:t>N</a:t>
            </a:r>
            <a:r>
              <a:rPr lang="zh-CN" altLang="en-US" b="1" dirty="0">
                <a:solidFill>
                  <a:schemeClr val="tx1"/>
                </a:solidFill>
              </a:rPr>
              <a:t>，</a:t>
            </a:r>
            <a:r>
              <a:rPr lang="en-US" altLang="zh-CN" b="1" dirty="0">
                <a:solidFill>
                  <a:schemeClr val="tx1"/>
                </a:solidFill>
              </a:rPr>
              <a:t>O</a:t>
            </a:r>
            <a:r>
              <a:rPr lang="zh-CN" altLang="en-US" b="1" dirty="0">
                <a:solidFill>
                  <a:schemeClr val="tx1"/>
                </a:solidFill>
              </a:rPr>
              <a:t>）之间共享氢原子</a:t>
            </a:r>
          </a:p>
        </p:txBody>
      </p:sp>
      <p:sp>
        <p:nvSpPr>
          <p:cNvPr id="12" name="矩形 11">
            <a:extLst>
              <a:ext uri="{FF2B5EF4-FFF2-40B4-BE49-F238E27FC236}">
                <a16:creationId xmlns:a16="http://schemas.microsoft.com/office/drawing/2014/main" id="{0F3AF0DD-97AE-4CFD-95DA-51BBB12EA5C7}"/>
              </a:ext>
            </a:extLst>
          </p:cNvPr>
          <p:cNvSpPr/>
          <p:nvPr/>
        </p:nvSpPr>
        <p:spPr>
          <a:xfrm>
            <a:off x="3200398" y="2925726"/>
            <a:ext cx="2716307" cy="10456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0" dirty="0">
                <a:solidFill>
                  <a:schemeClr val="tx1"/>
                </a:solidFill>
                <a:effectLst/>
                <a:latin typeface="arial" panose="020B0604020202020204" pitchFamily="34" charset="0"/>
              </a:rPr>
              <a:t>存在于中性分子或原子之间的一种</a:t>
            </a:r>
            <a:r>
              <a:rPr lang="zh-CN" altLang="en-US" b="1" i="0" u="none" strike="noStrike" dirty="0">
                <a:solidFill>
                  <a:schemeClr val="tx1"/>
                </a:solidFill>
                <a:effectLst/>
                <a:latin typeface="arial" panose="020B0604020202020204" pitchFamily="34" charset="0"/>
              </a:rPr>
              <a:t>弱碱性</a:t>
            </a:r>
            <a:r>
              <a:rPr lang="zh-CN" altLang="en-US" b="1" i="0" dirty="0">
                <a:solidFill>
                  <a:schemeClr val="tx1"/>
                </a:solidFill>
                <a:effectLst/>
                <a:latin typeface="arial" panose="020B0604020202020204" pitchFamily="34" charset="0"/>
              </a:rPr>
              <a:t>的电性吸引力</a:t>
            </a:r>
            <a:endParaRPr lang="zh-CN" altLang="en-US" b="1" dirty="0">
              <a:solidFill>
                <a:schemeClr val="tx1"/>
              </a:solidFill>
            </a:endParaRPr>
          </a:p>
        </p:txBody>
      </p:sp>
      <p:sp>
        <p:nvSpPr>
          <p:cNvPr id="15" name="矩形 14">
            <a:extLst>
              <a:ext uri="{FF2B5EF4-FFF2-40B4-BE49-F238E27FC236}">
                <a16:creationId xmlns:a16="http://schemas.microsoft.com/office/drawing/2014/main" id="{7E8449EA-0BF2-4122-A904-0000D4DC8376}"/>
              </a:ext>
            </a:extLst>
          </p:cNvPr>
          <p:cNvSpPr/>
          <p:nvPr/>
        </p:nvSpPr>
        <p:spPr>
          <a:xfrm>
            <a:off x="3200398" y="4281566"/>
            <a:ext cx="2788026" cy="1581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0" dirty="0">
                <a:solidFill>
                  <a:schemeClr val="tx1"/>
                </a:solidFill>
                <a:effectLst/>
                <a:latin typeface="arial" panose="020B0604020202020204" pitchFamily="34" charset="0"/>
              </a:rPr>
              <a:t>水介质中球状蛋白质的折叠总是倾向于把疏水残基埋藏在分子内部</a:t>
            </a:r>
            <a:endParaRPr lang="zh-CN" altLang="en-US" b="1" dirty="0">
              <a:solidFill>
                <a:schemeClr val="tx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email"/>
          <a:srcRect/>
          <a:stretch>
            <a:fillRect/>
          </a:stretch>
        </p:blipFill>
        <p:spPr bwMode="auto">
          <a:xfrm>
            <a:off x="323530" y="260650"/>
            <a:ext cx="3800475" cy="5229225"/>
          </a:xfrm>
          <a:prstGeom prst="rect">
            <a:avLst/>
          </a:prstGeom>
          <a:noFill/>
          <a:ln w="9525">
            <a:noFill/>
            <a:miter lim="800000"/>
            <a:headEnd/>
            <a:tailEnd/>
          </a:ln>
        </p:spPr>
      </p:pic>
      <p:sp>
        <p:nvSpPr>
          <p:cNvPr id="3" name="矩形 2"/>
          <p:cNvSpPr/>
          <p:nvPr/>
        </p:nvSpPr>
        <p:spPr>
          <a:xfrm>
            <a:off x="4444752" y="2521319"/>
            <a:ext cx="4295836" cy="707886"/>
          </a:xfrm>
          <a:prstGeom prst="rect">
            <a:avLst/>
          </a:prstGeom>
          <a:solidFill>
            <a:schemeClr val="accent1"/>
          </a:solidFill>
          <a:ln>
            <a:noFill/>
          </a:ln>
        </p:spPr>
        <p:txBody>
          <a:bodyPr wrap="square">
            <a:spAutoFit/>
          </a:bodyPr>
          <a:lstStyle/>
          <a:p>
            <a:pPr defTabSz="914400">
              <a:defRPr/>
            </a:pPr>
            <a:r>
              <a:rPr lang="zh-CN" altLang="en-US" sz="2000" b="1" dirty="0">
                <a:solidFill>
                  <a:prstClr val="white"/>
                </a:solidFill>
                <a:latin typeface="Georgia"/>
                <a:ea typeface="微软雅黑"/>
              </a:rPr>
              <a:t>八肽激素（血管紧张素</a:t>
            </a:r>
            <a:r>
              <a:rPr lang="en-US" altLang="zh-CN" sz="2000" b="1" dirty="0">
                <a:solidFill>
                  <a:prstClr val="white"/>
                </a:solidFill>
                <a:latin typeface="Georgia"/>
                <a:ea typeface="微软雅黑"/>
              </a:rPr>
              <a:t>II</a:t>
            </a:r>
            <a:r>
              <a:rPr lang="zh-CN" altLang="en-US" sz="2000" b="1" dirty="0">
                <a:solidFill>
                  <a:prstClr val="white"/>
                </a:solidFill>
                <a:latin typeface="Georgia"/>
                <a:ea typeface="微软雅黑"/>
              </a:rPr>
              <a:t>）与其单克隆抗体</a:t>
            </a:r>
            <a:r>
              <a:rPr lang="en-US" altLang="zh-CN" sz="2000" b="1" dirty="0">
                <a:solidFill>
                  <a:prstClr val="white"/>
                </a:solidFill>
                <a:latin typeface="Georgia"/>
                <a:ea typeface="微软雅黑"/>
              </a:rPr>
              <a:t>Fab</a:t>
            </a:r>
            <a:r>
              <a:rPr lang="zh-CN" altLang="en-US" sz="2000" b="1" dirty="0">
                <a:solidFill>
                  <a:prstClr val="white"/>
                </a:solidFill>
                <a:latin typeface="Georgia"/>
                <a:ea typeface="微软雅黑"/>
              </a:rPr>
              <a:t>片段复合物的三维结构</a:t>
            </a:r>
            <a:endParaRPr lang="en-US" altLang="zh-CN" sz="2000" b="1" dirty="0">
              <a:solidFill>
                <a:prstClr val="white"/>
              </a:solidFill>
              <a:latin typeface="Georgia"/>
              <a:ea typeface="微软雅黑"/>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email"/>
          <a:srcRect/>
          <a:stretch>
            <a:fillRect/>
          </a:stretch>
        </p:blipFill>
        <p:spPr bwMode="auto">
          <a:xfrm>
            <a:off x="251520" y="260648"/>
            <a:ext cx="3810000" cy="2133600"/>
          </a:xfrm>
          <a:prstGeom prst="rect">
            <a:avLst/>
          </a:prstGeom>
          <a:noFill/>
          <a:ln w="9525">
            <a:noFill/>
            <a:miter lim="800000"/>
            <a:headEnd/>
            <a:tailEnd/>
          </a:ln>
        </p:spPr>
      </p:pic>
      <p:pic>
        <p:nvPicPr>
          <p:cNvPr id="11267" name="Picture 3"/>
          <p:cNvPicPr>
            <a:picLocks noChangeAspect="1" noChangeArrowheads="1"/>
          </p:cNvPicPr>
          <p:nvPr/>
        </p:nvPicPr>
        <p:blipFill>
          <a:blip r:embed="rId3" cstate="email"/>
          <a:srcRect/>
          <a:stretch>
            <a:fillRect/>
          </a:stretch>
        </p:blipFill>
        <p:spPr bwMode="auto">
          <a:xfrm>
            <a:off x="251520" y="2492896"/>
            <a:ext cx="3810000" cy="2133600"/>
          </a:xfrm>
          <a:prstGeom prst="rect">
            <a:avLst/>
          </a:prstGeom>
          <a:noFill/>
          <a:ln w="9525">
            <a:noFill/>
            <a:miter lim="800000"/>
            <a:headEnd/>
            <a:tailEnd/>
          </a:ln>
        </p:spPr>
      </p:pic>
      <p:pic>
        <p:nvPicPr>
          <p:cNvPr id="11268" name="Picture 4"/>
          <p:cNvPicPr>
            <a:picLocks noChangeAspect="1" noChangeArrowheads="1"/>
          </p:cNvPicPr>
          <p:nvPr/>
        </p:nvPicPr>
        <p:blipFill>
          <a:blip r:embed="rId4" cstate="email"/>
          <a:srcRect/>
          <a:stretch>
            <a:fillRect/>
          </a:stretch>
        </p:blipFill>
        <p:spPr bwMode="auto">
          <a:xfrm>
            <a:off x="251522" y="4697687"/>
            <a:ext cx="3800475" cy="1971675"/>
          </a:xfrm>
          <a:prstGeom prst="rect">
            <a:avLst/>
          </a:prstGeom>
          <a:noFill/>
          <a:ln w="9525">
            <a:noFill/>
            <a:miter lim="800000"/>
            <a:headEnd/>
            <a:tailEnd/>
          </a:ln>
        </p:spPr>
      </p:pic>
      <p:sp>
        <p:nvSpPr>
          <p:cNvPr id="5" name="矩形 4"/>
          <p:cNvSpPr/>
          <p:nvPr/>
        </p:nvSpPr>
        <p:spPr>
          <a:xfrm>
            <a:off x="4427475" y="4422593"/>
            <a:ext cx="4572000" cy="2246769"/>
          </a:xfrm>
          <a:prstGeom prst="rect">
            <a:avLst/>
          </a:prstGeom>
          <a:solidFill>
            <a:schemeClr val="accent1"/>
          </a:solidFill>
        </p:spPr>
        <p:txBody>
          <a:bodyPr>
            <a:spAutoFit/>
          </a:bodyPr>
          <a:lstStyle/>
          <a:p>
            <a:pPr defTabSz="914400">
              <a:defRPr/>
            </a:pPr>
            <a:r>
              <a:rPr lang="en-US" altLang="zh-CN" sz="2000" dirty="0">
                <a:solidFill>
                  <a:prstClr val="white"/>
                </a:solidFill>
                <a:latin typeface="Georgia"/>
                <a:ea typeface="微软雅黑"/>
              </a:rPr>
              <a:t>(a)</a:t>
            </a:r>
            <a:r>
              <a:rPr lang="zh-CN" altLang="en-US" sz="2000" dirty="0">
                <a:solidFill>
                  <a:prstClr val="white"/>
                </a:solidFill>
                <a:latin typeface="Georgia"/>
                <a:ea typeface="微软雅黑"/>
              </a:rPr>
              <a:t>采用</a:t>
            </a:r>
            <a:r>
              <a:rPr lang="en-US" altLang="zh-CN" sz="2000" dirty="0">
                <a:solidFill>
                  <a:prstClr val="white"/>
                </a:solidFill>
                <a:latin typeface="Georgia"/>
                <a:ea typeface="微软雅黑"/>
              </a:rPr>
              <a:t>X</a:t>
            </a:r>
            <a:r>
              <a:rPr lang="zh-CN" altLang="en-US" sz="2000" dirty="0">
                <a:solidFill>
                  <a:prstClr val="white"/>
                </a:solidFill>
                <a:latin typeface="Georgia"/>
                <a:ea typeface="微软雅黑"/>
              </a:rPr>
              <a:t>光衍射的方法获得的鸡卵清溶菌酶（</a:t>
            </a:r>
            <a:r>
              <a:rPr lang="en-US" altLang="zh-CN" sz="2000" dirty="0">
                <a:solidFill>
                  <a:prstClr val="white"/>
                </a:solidFill>
                <a:latin typeface="Georgia"/>
                <a:ea typeface="微软雅黑"/>
              </a:rPr>
              <a:t>HEL</a:t>
            </a:r>
            <a:r>
              <a:rPr lang="zh-CN" altLang="en-US" sz="2000" dirty="0">
                <a:solidFill>
                  <a:prstClr val="white"/>
                </a:solidFill>
                <a:latin typeface="Georgia"/>
                <a:ea typeface="微软雅黑"/>
              </a:rPr>
              <a:t>）和抗</a:t>
            </a:r>
            <a:r>
              <a:rPr lang="en-US" altLang="zh-CN" sz="2000" dirty="0">
                <a:solidFill>
                  <a:prstClr val="white"/>
                </a:solidFill>
                <a:latin typeface="Georgia"/>
                <a:ea typeface="微软雅黑"/>
              </a:rPr>
              <a:t>HEL</a:t>
            </a:r>
            <a:r>
              <a:rPr lang="zh-CN" altLang="en-US" sz="2000" dirty="0">
                <a:solidFill>
                  <a:prstClr val="white"/>
                </a:solidFill>
                <a:latin typeface="Georgia"/>
                <a:ea typeface="微软雅黑"/>
              </a:rPr>
              <a:t>抗体</a:t>
            </a:r>
            <a:r>
              <a:rPr lang="en-US" altLang="zh-CN" sz="2000" dirty="0">
                <a:solidFill>
                  <a:prstClr val="white"/>
                </a:solidFill>
                <a:latin typeface="Georgia"/>
                <a:ea typeface="微软雅黑"/>
              </a:rPr>
              <a:t>Fab</a:t>
            </a:r>
            <a:r>
              <a:rPr lang="zh-CN" altLang="en-US" sz="2000" dirty="0">
                <a:solidFill>
                  <a:prstClr val="white"/>
                </a:solidFill>
                <a:latin typeface="Georgia"/>
                <a:ea typeface="微软雅黑"/>
              </a:rPr>
              <a:t>片段之间相互作用的模型。溶菌酶的谷氨酰胺残基插入</a:t>
            </a:r>
            <a:r>
              <a:rPr lang="en-US" altLang="zh-CN" sz="2000" dirty="0">
                <a:solidFill>
                  <a:prstClr val="white"/>
                </a:solidFill>
                <a:latin typeface="Georgia"/>
                <a:ea typeface="微软雅黑"/>
              </a:rPr>
              <a:t>Fab</a:t>
            </a:r>
            <a:r>
              <a:rPr lang="zh-CN" altLang="en-US" sz="2000" dirty="0">
                <a:solidFill>
                  <a:prstClr val="white"/>
                </a:solidFill>
                <a:latin typeface="Georgia"/>
                <a:ea typeface="微软雅黑"/>
              </a:rPr>
              <a:t>片段的口袋中。</a:t>
            </a:r>
            <a:r>
              <a:rPr lang="en-US" altLang="zh-CN" sz="2000" dirty="0">
                <a:solidFill>
                  <a:prstClr val="white"/>
                </a:solidFill>
                <a:latin typeface="Georgia"/>
                <a:ea typeface="微软雅黑"/>
              </a:rPr>
              <a:t>(b) </a:t>
            </a:r>
            <a:r>
              <a:rPr lang="zh-CN" altLang="en-US" sz="2000" dirty="0">
                <a:solidFill>
                  <a:prstClr val="white"/>
                </a:solidFill>
                <a:latin typeface="Georgia"/>
                <a:ea typeface="微软雅黑"/>
              </a:rPr>
              <a:t>将</a:t>
            </a:r>
            <a:r>
              <a:rPr lang="en-US" altLang="zh-CN" sz="2000" dirty="0">
                <a:solidFill>
                  <a:prstClr val="white"/>
                </a:solidFill>
                <a:latin typeface="Georgia"/>
                <a:ea typeface="微软雅黑"/>
              </a:rPr>
              <a:t>HEL</a:t>
            </a:r>
            <a:r>
              <a:rPr lang="zh-CN" altLang="en-US" sz="2000" dirty="0">
                <a:solidFill>
                  <a:prstClr val="white"/>
                </a:solidFill>
                <a:latin typeface="Georgia"/>
                <a:ea typeface="微软雅黑"/>
              </a:rPr>
              <a:t>和</a:t>
            </a:r>
            <a:r>
              <a:rPr lang="en-US" altLang="zh-CN" sz="2000" dirty="0">
                <a:solidFill>
                  <a:prstClr val="white"/>
                </a:solidFill>
                <a:latin typeface="Georgia"/>
                <a:ea typeface="微软雅黑"/>
              </a:rPr>
              <a:t>Fab</a:t>
            </a:r>
            <a:r>
              <a:rPr lang="zh-CN" altLang="en-US" sz="2000" dirty="0">
                <a:solidFill>
                  <a:prstClr val="white"/>
                </a:solidFill>
                <a:latin typeface="Georgia"/>
                <a:ea typeface="微软雅黑"/>
              </a:rPr>
              <a:t>片段拉开后显示出互补的表面特征。</a:t>
            </a:r>
            <a:r>
              <a:rPr lang="en-US" altLang="zh-CN" sz="2000" dirty="0">
                <a:solidFill>
                  <a:prstClr val="white"/>
                </a:solidFill>
                <a:latin typeface="Georgia"/>
                <a:ea typeface="微软雅黑"/>
              </a:rPr>
              <a:t>(c) </a:t>
            </a:r>
            <a:r>
              <a:rPr lang="zh-CN" altLang="en-US" sz="2000" dirty="0">
                <a:solidFill>
                  <a:prstClr val="white"/>
                </a:solidFill>
                <a:latin typeface="Georgia"/>
                <a:ea typeface="微软雅黑"/>
              </a:rPr>
              <a:t>将每个分子旋转后获得的</a:t>
            </a:r>
            <a:r>
              <a:rPr lang="en-US" altLang="zh-CN" sz="2000" dirty="0">
                <a:solidFill>
                  <a:prstClr val="white"/>
                </a:solidFill>
                <a:latin typeface="Georgia"/>
                <a:ea typeface="微软雅黑"/>
              </a:rPr>
              <a:t>Fab</a:t>
            </a:r>
            <a:r>
              <a:rPr lang="zh-CN" altLang="en-US" sz="2000" dirty="0">
                <a:solidFill>
                  <a:prstClr val="white"/>
                </a:solidFill>
                <a:latin typeface="Georgia"/>
                <a:ea typeface="微软雅黑"/>
              </a:rPr>
              <a:t>片段和</a:t>
            </a:r>
            <a:r>
              <a:rPr lang="en-US" altLang="zh-CN" sz="2000" dirty="0">
                <a:solidFill>
                  <a:prstClr val="white"/>
                </a:solidFill>
                <a:latin typeface="Georgia"/>
                <a:ea typeface="微软雅黑"/>
              </a:rPr>
              <a:t>HEL</a:t>
            </a:r>
            <a:r>
              <a:rPr lang="zh-CN" altLang="en-US" sz="2000" dirty="0">
                <a:solidFill>
                  <a:prstClr val="white"/>
                </a:solidFill>
                <a:latin typeface="Georgia"/>
                <a:ea typeface="微软雅黑"/>
              </a:rPr>
              <a:t>的相互作用表面。</a:t>
            </a:r>
            <a:endParaRPr lang="en-US" altLang="zh-CN" sz="2000" dirty="0">
              <a:solidFill>
                <a:prstClr val="white"/>
              </a:solidFill>
              <a:latin typeface="Georgia"/>
              <a:ea typeface="微软雅黑"/>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email"/>
          <a:srcRect/>
          <a:stretch>
            <a:fillRect/>
          </a:stretch>
        </p:blipFill>
        <p:spPr bwMode="auto">
          <a:xfrm>
            <a:off x="704274" y="260647"/>
            <a:ext cx="7735452" cy="5263297"/>
          </a:xfrm>
          <a:prstGeom prst="rect">
            <a:avLst/>
          </a:prstGeom>
          <a:noFill/>
          <a:ln w="9525">
            <a:noFill/>
            <a:miter lim="800000"/>
            <a:headEnd/>
            <a:tailEnd/>
          </a:ln>
        </p:spPr>
      </p:pic>
      <p:sp>
        <p:nvSpPr>
          <p:cNvPr id="3" name="矩形 2"/>
          <p:cNvSpPr/>
          <p:nvPr/>
        </p:nvSpPr>
        <p:spPr>
          <a:xfrm>
            <a:off x="197768" y="5785266"/>
            <a:ext cx="8748464" cy="707886"/>
          </a:xfrm>
          <a:prstGeom prst="rect">
            <a:avLst/>
          </a:prstGeom>
          <a:solidFill>
            <a:schemeClr val="accent1"/>
          </a:solidFill>
        </p:spPr>
        <p:txBody>
          <a:bodyPr wrap="square">
            <a:spAutoFit/>
          </a:bodyPr>
          <a:lstStyle/>
          <a:p>
            <a:pPr defTabSz="914400">
              <a:defRPr/>
            </a:pPr>
            <a:r>
              <a:rPr lang="en-US" altLang="zh-CN" sz="2000" b="1" dirty="0">
                <a:solidFill>
                  <a:prstClr val="white"/>
                </a:solidFill>
                <a:latin typeface="Georgia"/>
                <a:ea typeface="微软雅黑"/>
              </a:rPr>
              <a:t>6</a:t>
            </a:r>
            <a:r>
              <a:rPr lang="zh-CN" altLang="en-US" sz="2000" b="1" dirty="0">
                <a:solidFill>
                  <a:prstClr val="white"/>
                </a:solidFill>
                <a:latin typeface="Georgia"/>
                <a:ea typeface="微软雅黑"/>
              </a:rPr>
              <a:t>种</a:t>
            </a:r>
            <a:r>
              <a:rPr lang="en-US" altLang="zh-CN" sz="2000" b="1" dirty="0">
                <a:solidFill>
                  <a:prstClr val="white"/>
                </a:solidFill>
                <a:latin typeface="Georgia"/>
                <a:ea typeface="微软雅黑"/>
              </a:rPr>
              <a:t>Fab</a:t>
            </a:r>
            <a:r>
              <a:rPr lang="zh-CN" altLang="en-US" sz="2000" b="1" dirty="0">
                <a:solidFill>
                  <a:prstClr val="white"/>
                </a:solidFill>
                <a:latin typeface="Georgia"/>
                <a:ea typeface="微软雅黑"/>
              </a:rPr>
              <a:t>片段的可变区结构与模型，其抗原结合区用紫色表示。通常，小分子的结合位点是口袋状的，而大分子的结合位点形成较为平坦的结合表面。</a:t>
            </a:r>
            <a:endParaRPr lang="en-US" altLang="zh-CN" sz="2000" b="1" dirty="0">
              <a:solidFill>
                <a:prstClr val="white"/>
              </a:solidFill>
              <a:latin typeface="Georgia"/>
              <a:ea typeface="微软雅黑"/>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60648"/>
            <a:ext cx="8568952" cy="830997"/>
          </a:xfrm>
          <a:prstGeom prst="rect">
            <a:avLst/>
          </a:prstGeom>
          <a:solidFill>
            <a:schemeClr val="accent3">
              <a:lumMod val="50000"/>
            </a:schemeClr>
          </a:solidFill>
        </p:spPr>
        <p:txBody>
          <a:bodyPr wrap="square">
            <a:spAutoFit/>
          </a:bodyPr>
          <a:lstStyle/>
          <a:p>
            <a:pPr algn="ctr" defTabSz="914400">
              <a:defRPr/>
            </a:pPr>
            <a:r>
              <a:rPr lang="zh-CN" altLang="en-US" sz="2400" b="1" dirty="0">
                <a:solidFill>
                  <a:prstClr val="white"/>
                </a:solidFill>
                <a:latin typeface="Georgia"/>
                <a:ea typeface="微软雅黑"/>
              </a:rPr>
              <a:t>天然蛋白质的</a:t>
            </a:r>
            <a:r>
              <a:rPr lang="en-US" altLang="zh-CN" sz="2400" b="1" dirty="0">
                <a:solidFill>
                  <a:prstClr val="white"/>
                </a:solidFill>
                <a:latin typeface="Georgia"/>
                <a:ea typeface="微软雅黑"/>
              </a:rPr>
              <a:t>B</a:t>
            </a:r>
            <a:r>
              <a:rPr lang="zh-CN" altLang="en-US" sz="2400" b="1" dirty="0">
                <a:solidFill>
                  <a:prstClr val="white"/>
                </a:solidFill>
                <a:latin typeface="Georgia"/>
                <a:ea typeface="微软雅黑"/>
              </a:rPr>
              <a:t>细胞表位通常由蛋白质表面的亲水性氨基酸构成，结构上易接近膜结合或游离的抗体</a:t>
            </a:r>
            <a:endParaRPr lang="en-US" altLang="zh-CN" sz="2400" b="1" dirty="0">
              <a:solidFill>
                <a:prstClr val="white"/>
              </a:solidFill>
              <a:latin typeface="Georgia"/>
              <a:ea typeface="微软雅黑"/>
            </a:endParaRPr>
          </a:p>
        </p:txBody>
      </p:sp>
      <p:pic>
        <p:nvPicPr>
          <p:cNvPr id="4" name="Picture 2"/>
          <p:cNvPicPr>
            <a:picLocks noChangeAspect="1" noChangeArrowheads="1"/>
          </p:cNvPicPr>
          <p:nvPr/>
        </p:nvPicPr>
        <p:blipFill>
          <a:blip r:embed="rId2" cstate="email"/>
          <a:srcRect/>
          <a:stretch>
            <a:fillRect/>
          </a:stretch>
        </p:blipFill>
        <p:spPr bwMode="auto">
          <a:xfrm>
            <a:off x="199743" y="1261930"/>
            <a:ext cx="8850208" cy="3139741"/>
          </a:xfrm>
          <a:prstGeom prst="rect">
            <a:avLst/>
          </a:prstGeom>
          <a:noFill/>
          <a:ln w="9525">
            <a:noFill/>
            <a:miter lim="800000"/>
            <a:headEnd/>
            <a:tailEnd/>
          </a:ln>
        </p:spPr>
      </p:pic>
      <p:sp>
        <p:nvSpPr>
          <p:cNvPr id="5" name="矩形 4"/>
          <p:cNvSpPr/>
          <p:nvPr/>
        </p:nvSpPr>
        <p:spPr>
          <a:xfrm>
            <a:off x="467544" y="5010924"/>
            <a:ext cx="8208912" cy="461665"/>
          </a:xfrm>
          <a:prstGeom prst="rect">
            <a:avLst/>
          </a:prstGeom>
          <a:solidFill>
            <a:schemeClr val="accent1"/>
          </a:solidFill>
        </p:spPr>
        <p:txBody>
          <a:bodyPr wrap="square">
            <a:spAutoFit/>
          </a:bodyPr>
          <a:lstStyle/>
          <a:p>
            <a:pPr algn="ctr" defTabSz="914400">
              <a:defRPr/>
            </a:pPr>
            <a:r>
              <a:rPr lang="zh-CN" altLang="en-US" sz="2400" b="1" dirty="0">
                <a:solidFill>
                  <a:prstClr val="white"/>
                </a:solidFill>
                <a:latin typeface="Georgia"/>
                <a:ea typeface="微软雅黑"/>
              </a:rPr>
              <a:t>抗体和流感病毒抗原之间相互作用的计算机模拟</a:t>
            </a:r>
            <a:endParaRPr lang="en-US" altLang="zh-CN" sz="2400" b="1" dirty="0">
              <a:solidFill>
                <a:prstClr val="white"/>
              </a:solidFill>
              <a:latin typeface="Georgia"/>
              <a:ea typeface="微软雅黑"/>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booksshouldbefree.com/image/detail/History-of-the-Peloponnesian-.jpg"/>
          <p:cNvPicPr>
            <a:picLocks noChangeAspect="1" noChangeArrowheads="1"/>
          </p:cNvPicPr>
          <p:nvPr/>
        </p:nvPicPr>
        <p:blipFill>
          <a:blip r:embed="rId2" cstate="email"/>
          <a:srcRect/>
          <a:stretch>
            <a:fillRect/>
          </a:stretch>
        </p:blipFill>
        <p:spPr bwMode="auto">
          <a:xfrm>
            <a:off x="251520" y="1152982"/>
            <a:ext cx="2376264" cy="3572162"/>
          </a:xfrm>
          <a:prstGeom prst="rect">
            <a:avLst/>
          </a:prstGeom>
          <a:noFill/>
          <a:effectLst>
            <a:outerShdw blurRad="63500" sx="102000" sy="102000" algn="ctr" rotWithShape="0">
              <a:prstClr val="black">
                <a:alpha val="40000"/>
              </a:prstClr>
            </a:outerShdw>
          </a:effectLst>
        </p:spPr>
      </p:pic>
      <p:sp>
        <p:nvSpPr>
          <p:cNvPr id="9" name="矩形 8"/>
          <p:cNvSpPr/>
          <p:nvPr/>
        </p:nvSpPr>
        <p:spPr>
          <a:xfrm>
            <a:off x="179512" y="5373216"/>
            <a:ext cx="2448272" cy="72008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dirty="0">
                <a:solidFill>
                  <a:prstClr val="white"/>
                </a:solidFill>
                <a:latin typeface="Georgia" pitchFamily="18" charset="0"/>
                <a:ea typeface="微软雅黑"/>
              </a:rPr>
              <a:t>最早的文字记录</a:t>
            </a:r>
          </a:p>
        </p:txBody>
      </p:sp>
      <p:sp>
        <p:nvSpPr>
          <p:cNvPr id="11" name="矩形 10"/>
          <p:cNvSpPr/>
          <p:nvPr/>
        </p:nvSpPr>
        <p:spPr>
          <a:xfrm>
            <a:off x="2915816" y="3717032"/>
            <a:ext cx="108012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pic>
        <p:nvPicPr>
          <p:cNvPr id="28678" name="Picture 6" descr="http://www.upmc-biosecurity.org/sebin/v/h/smallpox_day9sm.jpg"/>
          <p:cNvPicPr>
            <a:picLocks noChangeAspect="1" noChangeArrowheads="1"/>
          </p:cNvPicPr>
          <p:nvPr/>
        </p:nvPicPr>
        <p:blipFill>
          <a:blip r:embed="rId3" cstate="email"/>
          <a:srcRect/>
          <a:stretch>
            <a:fillRect/>
          </a:stretch>
        </p:blipFill>
        <p:spPr bwMode="auto">
          <a:xfrm>
            <a:off x="3347864" y="1196752"/>
            <a:ext cx="2376264" cy="3548554"/>
          </a:xfrm>
          <a:prstGeom prst="rect">
            <a:avLst/>
          </a:prstGeom>
          <a:noFill/>
          <a:effectLst>
            <a:outerShdw blurRad="63500" sx="102000" sy="102000" algn="ctr" rotWithShape="0">
              <a:prstClr val="black">
                <a:alpha val="40000"/>
              </a:prstClr>
            </a:outerShdw>
          </a:effectLst>
        </p:spPr>
      </p:pic>
      <p:sp>
        <p:nvSpPr>
          <p:cNvPr id="13" name="矩形 12"/>
          <p:cNvSpPr/>
          <p:nvPr/>
        </p:nvSpPr>
        <p:spPr>
          <a:xfrm>
            <a:off x="3275856" y="5373216"/>
            <a:ext cx="2448272" cy="72008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dirty="0">
                <a:solidFill>
                  <a:prstClr val="white"/>
                </a:solidFill>
                <a:latin typeface="Georgia" pitchFamily="18" charset="0"/>
                <a:ea typeface="微软雅黑"/>
              </a:rPr>
              <a:t>天花</a:t>
            </a:r>
          </a:p>
        </p:txBody>
      </p:sp>
      <p:pic>
        <p:nvPicPr>
          <p:cNvPr id="28682" name="Picture 10" descr="水苗法"/>
          <p:cNvPicPr>
            <a:picLocks noChangeAspect="1" noChangeArrowheads="1"/>
          </p:cNvPicPr>
          <p:nvPr/>
        </p:nvPicPr>
        <p:blipFill>
          <a:blip r:embed="rId4" cstate="email"/>
          <a:srcRect/>
          <a:stretch>
            <a:fillRect/>
          </a:stretch>
        </p:blipFill>
        <p:spPr bwMode="auto">
          <a:xfrm>
            <a:off x="6374927" y="1196752"/>
            <a:ext cx="2229523" cy="3528392"/>
          </a:xfrm>
          <a:prstGeom prst="rect">
            <a:avLst/>
          </a:prstGeom>
          <a:noFill/>
          <a:effectLst>
            <a:outerShdw blurRad="63500" sx="102000" sy="102000" algn="ctr" rotWithShape="0">
              <a:prstClr val="black">
                <a:alpha val="40000"/>
              </a:prstClr>
            </a:outerShdw>
          </a:effectLst>
        </p:spPr>
      </p:pic>
      <p:sp>
        <p:nvSpPr>
          <p:cNvPr id="16" name="矩形 15"/>
          <p:cNvSpPr/>
          <p:nvPr/>
        </p:nvSpPr>
        <p:spPr>
          <a:xfrm>
            <a:off x="6372200" y="5373216"/>
            <a:ext cx="2448272" cy="72008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dirty="0">
                <a:solidFill>
                  <a:prstClr val="white"/>
                </a:solidFill>
                <a:latin typeface="Georgia" pitchFamily="18" charset="0"/>
                <a:ea typeface="微软雅黑"/>
              </a:rPr>
              <a:t>中国古代种人痘</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404666"/>
            <a:ext cx="8496944" cy="461665"/>
          </a:xfrm>
          <a:prstGeom prst="rect">
            <a:avLst/>
          </a:prstGeom>
          <a:solidFill>
            <a:schemeClr val="accent3">
              <a:lumMod val="50000"/>
            </a:schemeClr>
          </a:solidFill>
        </p:spPr>
        <p:txBody>
          <a:bodyPr wrap="square">
            <a:spAutoFit/>
          </a:bodyPr>
          <a:lstStyle/>
          <a:p>
            <a:pPr algn="ctr" defTabSz="914400">
              <a:defRPr/>
            </a:pPr>
            <a:r>
              <a:rPr lang="en-US" altLang="zh-CN" sz="2400" b="1" dirty="0">
                <a:solidFill>
                  <a:prstClr val="white"/>
                </a:solidFill>
                <a:latin typeface="Georgia"/>
                <a:ea typeface="微软雅黑"/>
              </a:rPr>
              <a:t>B</a:t>
            </a:r>
            <a:r>
              <a:rPr lang="zh-CN" altLang="en-US" sz="2400" b="1" dirty="0">
                <a:solidFill>
                  <a:prstClr val="white"/>
                </a:solidFill>
                <a:latin typeface="Georgia"/>
                <a:ea typeface="微软雅黑"/>
              </a:rPr>
              <a:t>细胞表位可能包含连续的或不连续的氨基酸</a:t>
            </a:r>
            <a:endParaRPr lang="en-US" altLang="zh-CN" sz="2400" b="1" dirty="0">
              <a:solidFill>
                <a:prstClr val="white"/>
              </a:solidFill>
              <a:latin typeface="Georgia"/>
              <a:ea typeface="微软雅黑"/>
            </a:endParaRPr>
          </a:p>
        </p:txBody>
      </p:sp>
      <p:pic>
        <p:nvPicPr>
          <p:cNvPr id="5" name="Picture 2" descr="figure 4-03"/>
          <p:cNvPicPr>
            <a:picLocks noChangeAspect="1" noChangeArrowheads="1"/>
          </p:cNvPicPr>
          <p:nvPr/>
        </p:nvPicPr>
        <p:blipFill>
          <a:blip r:embed="rId2" cstate="print"/>
          <a:srcRect b="10625"/>
          <a:stretch>
            <a:fillRect/>
          </a:stretch>
        </p:blipFill>
        <p:spPr bwMode="auto">
          <a:xfrm>
            <a:off x="323530" y="1844826"/>
            <a:ext cx="8531225" cy="3725863"/>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email"/>
          <a:srcRect/>
          <a:stretch>
            <a:fillRect/>
          </a:stretch>
        </p:blipFill>
        <p:spPr bwMode="auto">
          <a:xfrm>
            <a:off x="107504" y="103554"/>
            <a:ext cx="3783310" cy="3037414"/>
          </a:xfrm>
          <a:prstGeom prst="rect">
            <a:avLst/>
          </a:prstGeom>
          <a:noFill/>
          <a:ln w="9525">
            <a:noFill/>
            <a:miter lim="800000"/>
            <a:headEnd/>
            <a:tailEnd/>
          </a:ln>
        </p:spPr>
      </p:pic>
      <p:pic>
        <p:nvPicPr>
          <p:cNvPr id="15363" name="Picture 3"/>
          <p:cNvPicPr>
            <a:picLocks noChangeAspect="1" noChangeArrowheads="1"/>
          </p:cNvPicPr>
          <p:nvPr/>
        </p:nvPicPr>
        <p:blipFill>
          <a:blip r:embed="rId3" cstate="email"/>
          <a:srcRect/>
          <a:stretch>
            <a:fillRect/>
          </a:stretch>
        </p:blipFill>
        <p:spPr bwMode="auto">
          <a:xfrm>
            <a:off x="3851920" y="187854"/>
            <a:ext cx="5184576" cy="2809098"/>
          </a:xfrm>
          <a:prstGeom prst="rect">
            <a:avLst/>
          </a:prstGeom>
          <a:noFill/>
          <a:ln w="9525">
            <a:noFill/>
            <a:miter lim="800000"/>
            <a:headEnd/>
            <a:tailEnd/>
          </a:ln>
        </p:spPr>
      </p:pic>
      <p:pic>
        <p:nvPicPr>
          <p:cNvPr id="15364" name="Picture 4"/>
          <p:cNvPicPr>
            <a:picLocks noChangeAspect="1" noChangeArrowheads="1"/>
          </p:cNvPicPr>
          <p:nvPr/>
        </p:nvPicPr>
        <p:blipFill>
          <a:blip r:embed="rId4" cstate="email"/>
          <a:srcRect/>
          <a:stretch>
            <a:fillRect/>
          </a:stretch>
        </p:blipFill>
        <p:spPr bwMode="auto">
          <a:xfrm>
            <a:off x="4727746" y="2924946"/>
            <a:ext cx="3732686" cy="3760699"/>
          </a:xfrm>
          <a:prstGeom prst="rect">
            <a:avLst/>
          </a:prstGeom>
          <a:noFill/>
          <a:ln w="9525">
            <a:noFill/>
            <a:miter lim="800000"/>
            <a:headEnd/>
            <a:tailEnd/>
          </a:ln>
        </p:spPr>
      </p:pic>
      <p:sp>
        <p:nvSpPr>
          <p:cNvPr id="5" name="矩形 4"/>
          <p:cNvSpPr/>
          <p:nvPr/>
        </p:nvSpPr>
        <p:spPr>
          <a:xfrm>
            <a:off x="279585" y="5059010"/>
            <a:ext cx="4320480" cy="1015663"/>
          </a:xfrm>
          <a:prstGeom prst="rect">
            <a:avLst/>
          </a:prstGeom>
          <a:solidFill>
            <a:schemeClr val="accent1"/>
          </a:solidFill>
        </p:spPr>
        <p:txBody>
          <a:bodyPr wrap="square">
            <a:spAutoFit/>
          </a:bodyPr>
          <a:lstStyle/>
          <a:p>
            <a:pPr defTabSz="914400">
              <a:defRPr/>
            </a:pPr>
            <a:r>
              <a:rPr lang="zh-CN" altLang="en-US" sz="2000" b="1" dirty="0">
                <a:solidFill>
                  <a:prstClr val="white"/>
                </a:solidFill>
                <a:latin typeface="Georgia"/>
                <a:ea typeface="微软雅黑"/>
              </a:rPr>
              <a:t>抗体与</a:t>
            </a:r>
            <a:r>
              <a:rPr lang="en-US" altLang="zh-CN" sz="2000" b="1" dirty="0">
                <a:solidFill>
                  <a:prstClr val="white"/>
                </a:solidFill>
                <a:latin typeface="Georgia"/>
                <a:ea typeface="微软雅黑"/>
              </a:rPr>
              <a:t>HEL</a:t>
            </a:r>
            <a:r>
              <a:rPr lang="zh-CN" altLang="en-US" sz="2000" b="1" dirty="0">
                <a:solidFill>
                  <a:prstClr val="white"/>
                </a:solidFill>
                <a:latin typeface="Georgia"/>
                <a:ea typeface="微软雅黑"/>
              </a:rPr>
              <a:t>中构象决定簇结合的实验证据。构象决定簇依赖于通过二硫键保持的表位的三级结构</a:t>
            </a:r>
            <a:endParaRPr lang="en-US" altLang="zh-CN" sz="20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D948DE4C-D46B-47D9-910A-5B4DE321D32B}"/>
              </a:ext>
            </a:extLst>
          </p:cNvPr>
          <p:cNvSpPr/>
          <p:nvPr/>
        </p:nvSpPr>
        <p:spPr>
          <a:xfrm>
            <a:off x="107504" y="187854"/>
            <a:ext cx="1783641" cy="2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鸡卵清溶菌酶</a:t>
            </a:r>
          </a:p>
        </p:txBody>
      </p:sp>
      <p:sp>
        <p:nvSpPr>
          <p:cNvPr id="7" name="矩形 6">
            <a:extLst>
              <a:ext uri="{FF2B5EF4-FFF2-40B4-BE49-F238E27FC236}">
                <a16:creationId xmlns:a16="http://schemas.microsoft.com/office/drawing/2014/main" id="{B54999AC-48D1-46EF-A50E-B4D558C89A78}"/>
              </a:ext>
            </a:extLst>
          </p:cNvPr>
          <p:cNvSpPr/>
          <p:nvPr/>
        </p:nvSpPr>
        <p:spPr>
          <a:xfrm>
            <a:off x="2909457" y="424664"/>
            <a:ext cx="942463" cy="2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二硫键</a:t>
            </a:r>
          </a:p>
        </p:txBody>
      </p:sp>
      <p:sp>
        <p:nvSpPr>
          <p:cNvPr id="8" name="矩形 7">
            <a:extLst>
              <a:ext uri="{FF2B5EF4-FFF2-40B4-BE49-F238E27FC236}">
                <a16:creationId xmlns:a16="http://schemas.microsoft.com/office/drawing/2014/main" id="{BF6393E7-666A-46FC-AF4C-FC4AAC53F120}"/>
              </a:ext>
            </a:extLst>
          </p:cNvPr>
          <p:cNvSpPr/>
          <p:nvPr/>
        </p:nvSpPr>
        <p:spPr>
          <a:xfrm>
            <a:off x="3680179" y="187853"/>
            <a:ext cx="2485094" cy="26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人工合成多肽环</a:t>
            </a:r>
          </a:p>
        </p:txBody>
      </p:sp>
      <p:sp>
        <p:nvSpPr>
          <p:cNvPr id="9" name="矩形 8">
            <a:extLst>
              <a:ext uri="{FF2B5EF4-FFF2-40B4-BE49-F238E27FC236}">
                <a16:creationId xmlns:a16="http://schemas.microsoft.com/office/drawing/2014/main" id="{6FEF4A90-A2A0-40B8-9796-0C7C41223374}"/>
              </a:ext>
            </a:extLst>
          </p:cNvPr>
          <p:cNvSpPr/>
          <p:nvPr/>
        </p:nvSpPr>
        <p:spPr>
          <a:xfrm>
            <a:off x="4600065" y="2615682"/>
            <a:ext cx="942463" cy="2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开环</a:t>
            </a:r>
          </a:p>
        </p:txBody>
      </p:sp>
      <p:sp>
        <p:nvSpPr>
          <p:cNvPr id="10" name="矩形 9">
            <a:extLst>
              <a:ext uri="{FF2B5EF4-FFF2-40B4-BE49-F238E27FC236}">
                <a16:creationId xmlns:a16="http://schemas.microsoft.com/office/drawing/2014/main" id="{6760FB73-C3DB-47CE-AA2F-DB2BBE604432}"/>
              </a:ext>
            </a:extLst>
          </p:cNvPr>
          <p:cNvSpPr/>
          <p:nvPr/>
        </p:nvSpPr>
        <p:spPr>
          <a:xfrm>
            <a:off x="6818280" y="2615682"/>
            <a:ext cx="942463" cy="2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闭环</a:t>
            </a:r>
          </a:p>
        </p:txBody>
      </p:sp>
      <p:sp>
        <p:nvSpPr>
          <p:cNvPr id="11" name="矩形 10">
            <a:extLst>
              <a:ext uri="{FF2B5EF4-FFF2-40B4-BE49-F238E27FC236}">
                <a16:creationId xmlns:a16="http://schemas.microsoft.com/office/drawing/2014/main" id="{2599C7EA-9505-427E-811C-8FD7B7EB15B5}"/>
              </a:ext>
            </a:extLst>
          </p:cNvPr>
          <p:cNvSpPr/>
          <p:nvPr/>
        </p:nvSpPr>
        <p:spPr>
          <a:xfrm>
            <a:off x="4655332" y="2962595"/>
            <a:ext cx="3783309" cy="2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对</a:t>
            </a:r>
            <a:r>
              <a:rPr lang="en-US" altLang="zh-CN" sz="1400" b="1" dirty="0">
                <a:solidFill>
                  <a:schemeClr val="tx1"/>
                </a:solidFill>
              </a:rPr>
              <a:t>HEL</a:t>
            </a:r>
            <a:r>
              <a:rPr lang="zh-CN" altLang="en-US" sz="1400" b="1" dirty="0">
                <a:solidFill>
                  <a:schemeClr val="tx1"/>
                </a:solidFill>
              </a:rPr>
              <a:t>与抗血清之间反应的抑制</a:t>
            </a:r>
          </a:p>
        </p:txBody>
      </p:sp>
      <p:sp>
        <p:nvSpPr>
          <p:cNvPr id="12" name="矩形 11">
            <a:extLst>
              <a:ext uri="{FF2B5EF4-FFF2-40B4-BE49-F238E27FC236}">
                <a16:creationId xmlns:a16="http://schemas.microsoft.com/office/drawing/2014/main" id="{7BEDF733-0C65-4DD7-864E-20717BA4DD44}"/>
              </a:ext>
            </a:extLst>
          </p:cNvPr>
          <p:cNvSpPr/>
          <p:nvPr/>
        </p:nvSpPr>
        <p:spPr>
          <a:xfrm>
            <a:off x="7199279" y="5287246"/>
            <a:ext cx="1261153" cy="497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b="1" dirty="0">
                <a:solidFill>
                  <a:schemeClr val="tx1"/>
                </a:solidFill>
              </a:rPr>
              <a:t>天然环</a:t>
            </a:r>
            <a:endParaRPr lang="en-US" altLang="zh-CN" sz="1050" b="1" dirty="0">
              <a:solidFill>
                <a:schemeClr val="tx1"/>
              </a:solidFill>
            </a:endParaRPr>
          </a:p>
          <a:p>
            <a:r>
              <a:rPr lang="zh-CN" altLang="en-US" sz="1050" b="1" dirty="0">
                <a:solidFill>
                  <a:schemeClr val="tx1"/>
                </a:solidFill>
              </a:rPr>
              <a:t>人工闭环</a:t>
            </a:r>
            <a:endParaRPr lang="en-US" altLang="zh-CN" sz="1050" b="1" dirty="0">
              <a:solidFill>
                <a:schemeClr val="tx1"/>
              </a:solidFill>
            </a:endParaRPr>
          </a:p>
          <a:p>
            <a:r>
              <a:rPr lang="zh-CN" altLang="en-US" sz="1050" b="1" dirty="0">
                <a:solidFill>
                  <a:schemeClr val="tx1"/>
                </a:solidFill>
              </a:rPr>
              <a:t>人工开环</a:t>
            </a:r>
          </a:p>
        </p:txBody>
      </p:sp>
      <p:sp>
        <p:nvSpPr>
          <p:cNvPr id="13" name="矩形 12">
            <a:extLst>
              <a:ext uri="{FF2B5EF4-FFF2-40B4-BE49-F238E27FC236}">
                <a16:creationId xmlns:a16="http://schemas.microsoft.com/office/drawing/2014/main" id="{9E0741A7-5D4D-4870-8633-047DF09F8A05}"/>
              </a:ext>
            </a:extLst>
          </p:cNvPr>
          <p:cNvSpPr/>
          <p:nvPr/>
        </p:nvSpPr>
        <p:spPr>
          <a:xfrm>
            <a:off x="5303357" y="6471219"/>
            <a:ext cx="2746133" cy="26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抑制性环与抗环抗血清的比率</a:t>
            </a:r>
          </a:p>
        </p:txBody>
      </p:sp>
      <p:sp>
        <p:nvSpPr>
          <p:cNvPr id="14" name="矩形 13">
            <a:extLst>
              <a:ext uri="{FF2B5EF4-FFF2-40B4-BE49-F238E27FC236}">
                <a16:creationId xmlns:a16="http://schemas.microsoft.com/office/drawing/2014/main" id="{49FDFFC7-9266-4232-ADFD-5131CA7FADBD}"/>
              </a:ext>
            </a:extLst>
          </p:cNvPr>
          <p:cNvSpPr/>
          <p:nvPr/>
        </p:nvSpPr>
        <p:spPr>
          <a:xfrm>
            <a:off x="4731644" y="4478962"/>
            <a:ext cx="152083" cy="808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zh-CN" altLang="en-US" sz="1200" b="1" dirty="0">
                <a:solidFill>
                  <a:schemeClr val="tx1"/>
                </a:solidFill>
              </a:rPr>
              <a:t>抑制</a:t>
            </a:r>
            <a:r>
              <a:rPr lang="en-US" altLang="zh-CN" sz="1200" b="1" dirty="0">
                <a:solidFill>
                  <a:schemeClr val="tx1"/>
                </a:solidFill>
              </a:rPr>
              <a:t>%</a:t>
            </a:r>
            <a:endParaRPr lang="zh-CN" altLang="en-US" sz="1200" b="1" dirty="0">
              <a:solidFill>
                <a:schemeClr val="tx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email"/>
          <a:srcRect/>
          <a:stretch>
            <a:fillRect/>
          </a:stretch>
        </p:blipFill>
        <p:spPr bwMode="auto">
          <a:xfrm>
            <a:off x="144016" y="882464"/>
            <a:ext cx="8892480" cy="1394408"/>
          </a:xfrm>
          <a:prstGeom prst="rect">
            <a:avLst/>
          </a:prstGeom>
          <a:noFill/>
          <a:ln w="9525">
            <a:solidFill>
              <a:schemeClr val="tx1"/>
            </a:solidFill>
            <a:miter lim="800000"/>
            <a:headEnd/>
            <a:tailEnd/>
          </a:ln>
        </p:spPr>
      </p:pic>
      <p:sp>
        <p:nvSpPr>
          <p:cNvPr id="3" name="矩形 2"/>
          <p:cNvSpPr/>
          <p:nvPr/>
        </p:nvSpPr>
        <p:spPr>
          <a:xfrm>
            <a:off x="251520" y="170731"/>
            <a:ext cx="8640960" cy="461665"/>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en-US" altLang="zh-CN" sz="2400" b="1" dirty="0">
                <a:solidFill>
                  <a:prstClr val="white"/>
                </a:solidFill>
                <a:latin typeface="Georgia"/>
                <a:ea typeface="微软雅黑"/>
              </a:rPr>
              <a:t>T</a:t>
            </a:r>
            <a:r>
              <a:rPr lang="zh-CN" altLang="en-US" sz="2400" b="1" dirty="0">
                <a:solidFill>
                  <a:prstClr val="white"/>
                </a:solidFill>
                <a:latin typeface="Georgia"/>
                <a:ea typeface="微软雅黑"/>
              </a:rPr>
              <a:t>细胞和</a:t>
            </a:r>
            <a:r>
              <a:rPr lang="en-US" altLang="zh-CN" sz="2400" b="1" dirty="0">
                <a:solidFill>
                  <a:prstClr val="white"/>
                </a:solidFill>
                <a:latin typeface="Georgia"/>
                <a:ea typeface="微软雅黑"/>
              </a:rPr>
              <a:t>B</a:t>
            </a:r>
            <a:r>
              <a:rPr lang="zh-CN" altLang="en-US" sz="2400" b="1" dirty="0">
                <a:solidFill>
                  <a:prstClr val="white"/>
                </a:solidFill>
                <a:latin typeface="Georgia"/>
                <a:ea typeface="微软雅黑"/>
              </a:rPr>
              <a:t>细胞的抗原识别具有本质区别</a:t>
            </a:r>
            <a:endParaRPr lang="en-US" altLang="zh-CN" sz="2400" b="1" dirty="0">
              <a:solidFill>
                <a:prstClr val="white"/>
              </a:solidFill>
              <a:latin typeface="Georgia"/>
              <a:ea typeface="微软雅黑"/>
            </a:endParaRPr>
          </a:p>
        </p:txBody>
      </p:sp>
      <p:pic>
        <p:nvPicPr>
          <p:cNvPr id="16387" name="Picture 3"/>
          <p:cNvPicPr>
            <a:picLocks noChangeAspect="1" noChangeArrowheads="1"/>
          </p:cNvPicPr>
          <p:nvPr/>
        </p:nvPicPr>
        <p:blipFill>
          <a:blip r:embed="rId3" cstate="email"/>
          <a:srcRect/>
          <a:stretch>
            <a:fillRect/>
          </a:stretch>
        </p:blipFill>
        <p:spPr bwMode="auto">
          <a:xfrm>
            <a:off x="179512" y="2636914"/>
            <a:ext cx="3497560" cy="3934755"/>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5" name="矩形 4"/>
          <p:cNvSpPr/>
          <p:nvPr/>
        </p:nvSpPr>
        <p:spPr>
          <a:xfrm>
            <a:off x="3923928" y="5481818"/>
            <a:ext cx="5112568" cy="707886"/>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defTabSz="914400">
              <a:defRPr/>
            </a:pPr>
            <a:r>
              <a:rPr lang="zh-CN" altLang="en-US" sz="2000" b="1" dirty="0">
                <a:solidFill>
                  <a:prstClr val="white"/>
                </a:solidFill>
                <a:latin typeface="Georgia"/>
                <a:ea typeface="微软雅黑"/>
              </a:rPr>
              <a:t>辅助</a:t>
            </a:r>
            <a:r>
              <a:rPr lang="en-US" altLang="zh-CN" sz="2000" b="1" dirty="0">
                <a:solidFill>
                  <a:prstClr val="white"/>
                </a:solidFill>
                <a:latin typeface="Georgia"/>
                <a:ea typeface="微软雅黑"/>
              </a:rPr>
              <a:t>T</a:t>
            </a:r>
            <a:r>
              <a:rPr lang="zh-CN" altLang="en-US" sz="2000" b="1" dirty="0">
                <a:solidFill>
                  <a:prstClr val="white"/>
                </a:solidFill>
                <a:latin typeface="Georgia"/>
                <a:ea typeface="微软雅黑"/>
              </a:rPr>
              <a:t>细胞表面</a:t>
            </a:r>
            <a:r>
              <a:rPr lang="en-US" altLang="zh-CN" sz="2000" b="1" dirty="0">
                <a:solidFill>
                  <a:prstClr val="white"/>
                </a:solidFill>
                <a:latin typeface="Georgia"/>
                <a:ea typeface="微软雅黑"/>
              </a:rPr>
              <a:t>T</a:t>
            </a:r>
            <a:r>
              <a:rPr lang="zh-CN" altLang="en-US" sz="2000" b="1" dirty="0">
                <a:solidFill>
                  <a:prstClr val="white"/>
                </a:solidFill>
                <a:latin typeface="Georgia"/>
                <a:ea typeface="微软雅黑"/>
              </a:rPr>
              <a:t>细胞受体、抗原和</a:t>
            </a:r>
            <a:r>
              <a:rPr lang="en-US" altLang="zh-CN" sz="2000" b="1" dirty="0">
                <a:solidFill>
                  <a:prstClr val="white"/>
                </a:solidFill>
                <a:latin typeface="Georgia"/>
                <a:ea typeface="微软雅黑"/>
              </a:rPr>
              <a:t>MHC II</a:t>
            </a:r>
            <a:r>
              <a:rPr lang="zh-CN" altLang="en-US" sz="2000" b="1" dirty="0">
                <a:solidFill>
                  <a:prstClr val="white"/>
                </a:solidFill>
                <a:latin typeface="Georgia"/>
                <a:ea typeface="微软雅黑"/>
              </a:rPr>
              <a:t>类分子之间形成的三元复合物的结构示意图</a:t>
            </a:r>
            <a:endParaRPr lang="en-US" altLang="zh-CN" sz="20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1E0B7A26-E4D6-4486-9876-C204BA14E4CE}"/>
              </a:ext>
            </a:extLst>
          </p:cNvPr>
          <p:cNvSpPr/>
          <p:nvPr/>
        </p:nvSpPr>
        <p:spPr>
          <a:xfrm>
            <a:off x="251520" y="1257300"/>
            <a:ext cx="1402020" cy="28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初次免疫</a:t>
            </a:r>
          </a:p>
        </p:txBody>
      </p:sp>
      <p:sp>
        <p:nvSpPr>
          <p:cNvPr id="7" name="矩形 6">
            <a:extLst>
              <a:ext uri="{FF2B5EF4-FFF2-40B4-BE49-F238E27FC236}">
                <a16:creationId xmlns:a16="http://schemas.microsoft.com/office/drawing/2014/main" id="{75003ED9-676A-4FC8-ADED-9CA740E40A9D}"/>
              </a:ext>
            </a:extLst>
          </p:cNvPr>
          <p:cNvSpPr/>
          <p:nvPr/>
        </p:nvSpPr>
        <p:spPr>
          <a:xfrm>
            <a:off x="2529900" y="1257300"/>
            <a:ext cx="1615380" cy="28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二次免疫</a:t>
            </a:r>
          </a:p>
        </p:txBody>
      </p:sp>
      <p:sp>
        <p:nvSpPr>
          <p:cNvPr id="8" name="矩形 7">
            <a:extLst>
              <a:ext uri="{FF2B5EF4-FFF2-40B4-BE49-F238E27FC236}">
                <a16:creationId xmlns:a16="http://schemas.microsoft.com/office/drawing/2014/main" id="{E1CB85AE-AA10-47D4-8577-F504B6FD826B}"/>
              </a:ext>
            </a:extLst>
          </p:cNvPr>
          <p:cNvSpPr/>
          <p:nvPr/>
        </p:nvSpPr>
        <p:spPr>
          <a:xfrm>
            <a:off x="4876860" y="1257300"/>
            <a:ext cx="1615380" cy="28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抗体产生</a:t>
            </a:r>
          </a:p>
        </p:txBody>
      </p:sp>
      <p:sp>
        <p:nvSpPr>
          <p:cNvPr id="9" name="矩形 8">
            <a:extLst>
              <a:ext uri="{FF2B5EF4-FFF2-40B4-BE49-F238E27FC236}">
                <a16:creationId xmlns:a16="http://schemas.microsoft.com/office/drawing/2014/main" id="{98AE3A5D-8929-41E8-8033-23C516D3A97B}"/>
              </a:ext>
            </a:extLst>
          </p:cNvPr>
          <p:cNvSpPr/>
          <p:nvPr/>
        </p:nvSpPr>
        <p:spPr>
          <a:xfrm>
            <a:off x="6956678" y="1257300"/>
            <a:ext cx="2007810" cy="28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细胞应答</a:t>
            </a:r>
          </a:p>
        </p:txBody>
      </p:sp>
      <p:sp>
        <p:nvSpPr>
          <p:cNvPr id="4" name="矩形 3">
            <a:extLst>
              <a:ext uri="{FF2B5EF4-FFF2-40B4-BE49-F238E27FC236}">
                <a16:creationId xmlns:a16="http://schemas.microsoft.com/office/drawing/2014/main" id="{FA58D995-20A9-4645-A52A-FB5C66D7DB46}"/>
              </a:ext>
            </a:extLst>
          </p:cNvPr>
          <p:cNvSpPr/>
          <p:nvPr/>
        </p:nvSpPr>
        <p:spPr>
          <a:xfrm>
            <a:off x="5577840" y="897258"/>
            <a:ext cx="2506980" cy="281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二次免疫应答</a:t>
            </a:r>
          </a:p>
        </p:txBody>
      </p:sp>
      <p:sp>
        <p:nvSpPr>
          <p:cNvPr id="6" name="矩形 5">
            <a:extLst>
              <a:ext uri="{FF2B5EF4-FFF2-40B4-BE49-F238E27FC236}">
                <a16:creationId xmlns:a16="http://schemas.microsoft.com/office/drawing/2014/main" id="{49F6D7B4-2FE2-423B-8BDF-07C83201E541}"/>
              </a:ext>
            </a:extLst>
          </p:cNvPr>
          <p:cNvSpPr/>
          <p:nvPr/>
        </p:nvSpPr>
        <p:spPr>
          <a:xfrm>
            <a:off x="251520" y="1714500"/>
            <a:ext cx="3962340" cy="281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天然蛋白质                               天然蛋白质</a:t>
            </a:r>
          </a:p>
        </p:txBody>
      </p:sp>
      <p:sp>
        <p:nvSpPr>
          <p:cNvPr id="12" name="矩形 11">
            <a:extLst>
              <a:ext uri="{FF2B5EF4-FFF2-40B4-BE49-F238E27FC236}">
                <a16:creationId xmlns:a16="http://schemas.microsoft.com/office/drawing/2014/main" id="{FC844117-A40E-476B-BF51-257ED59526C3}"/>
              </a:ext>
            </a:extLst>
          </p:cNvPr>
          <p:cNvSpPr/>
          <p:nvPr/>
        </p:nvSpPr>
        <p:spPr>
          <a:xfrm>
            <a:off x="251520" y="1964568"/>
            <a:ext cx="3962340" cy="281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天然蛋白质                               变性蛋白质</a:t>
            </a:r>
          </a:p>
        </p:txBody>
      </p:sp>
      <p:sp>
        <p:nvSpPr>
          <p:cNvPr id="10" name="矩形 9">
            <a:extLst>
              <a:ext uri="{FF2B5EF4-FFF2-40B4-BE49-F238E27FC236}">
                <a16:creationId xmlns:a16="http://schemas.microsoft.com/office/drawing/2014/main" id="{4C887B60-DDD8-488D-BB25-D96D97518229}"/>
              </a:ext>
            </a:extLst>
          </p:cNvPr>
          <p:cNvSpPr/>
          <p:nvPr/>
        </p:nvSpPr>
        <p:spPr>
          <a:xfrm>
            <a:off x="1264920" y="2712720"/>
            <a:ext cx="1729740" cy="2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抗原提呈细胞</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725797"/>
            <a:ext cx="7992888" cy="830997"/>
          </a:xfrm>
          <a:prstGeom prst="rect">
            <a:avLst/>
          </a:prstGeom>
          <a:solidFill>
            <a:schemeClr val="accent3">
              <a:lumMod val="50000"/>
            </a:schemeClr>
          </a:solidFill>
        </p:spPr>
        <p:txBody>
          <a:bodyPr wrap="square">
            <a:spAutoFit/>
          </a:bodyPr>
          <a:lstStyle/>
          <a:p>
            <a:pPr defTabSz="914400">
              <a:defRPr/>
            </a:pPr>
            <a:r>
              <a:rPr lang="en-US" altLang="zh-CN" sz="2400" b="1" dirty="0">
                <a:solidFill>
                  <a:prstClr val="white"/>
                </a:solidFill>
                <a:latin typeface="Georgia"/>
                <a:ea typeface="微软雅黑"/>
              </a:rPr>
              <a:t>T</a:t>
            </a:r>
            <a:r>
              <a:rPr lang="zh-CN" altLang="en-US" sz="2400" b="1" dirty="0">
                <a:solidFill>
                  <a:prstClr val="white"/>
                </a:solidFill>
                <a:latin typeface="Georgia"/>
                <a:ea typeface="微软雅黑"/>
              </a:rPr>
              <a:t>细胞识别的抗原肽与</a:t>
            </a:r>
            <a:r>
              <a:rPr lang="en-US" altLang="zh-CN" sz="2400" b="1" dirty="0">
                <a:solidFill>
                  <a:prstClr val="white"/>
                </a:solidFill>
                <a:latin typeface="Georgia"/>
                <a:ea typeface="微软雅黑"/>
              </a:rPr>
              <a:t>T</a:t>
            </a:r>
            <a:r>
              <a:rPr lang="zh-CN" altLang="en-US" sz="2400" b="1" dirty="0">
                <a:solidFill>
                  <a:prstClr val="white"/>
                </a:solidFill>
                <a:latin typeface="Georgia"/>
                <a:ea typeface="微软雅黑"/>
              </a:rPr>
              <a:t>细胞受体和</a:t>
            </a:r>
            <a:r>
              <a:rPr lang="en-US" altLang="zh-CN" sz="2400" b="1" dirty="0">
                <a:solidFill>
                  <a:prstClr val="white"/>
                </a:solidFill>
                <a:latin typeface="Georgia"/>
                <a:ea typeface="微软雅黑"/>
              </a:rPr>
              <a:t>MHC</a:t>
            </a:r>
            <a:r>
              <a:rPr lang="zh-CN" altLang="en-US" sz="2400" b="1" dirty="0">
                <a:solidFill>
                  <a:prstClr val="white"/>
                </a:solidFill>
                <a:latin typeface="Georgia"/>
                <a:ea typeface="微软雅黑"/>
              </a:rPr>
              <a:t>分子形成三分子复合物</a:t>
            </a:r>
            <a:endParaRPr lang="en-US" altLang="zh-CN" sz="2400" b="1" dirty="0">
              <a:solidFill>
                <a:prstClr val="white"/>
              </a:solidFill>
              <a:latin typeface="Georgia"/>
              <a:ea typeface="微软雅黑"/>
            </a:endParaRPr>
          </a:p>
        </p:txBody>
      </p:sp>
      <p:sp>
        <p:nvSpPr>
          <p:cNvPr id="3" name="矩形 2"/>
          <p:cNvSpPr/>
          <p:nvPr/>
        </p:nvSpPr>
        <p:spPr>
          <a:xfrm>
            <a:off x="539552" y="2670013"/>
            <a:ext cx="7992888" cy="461665"/>
          </a:xfrm>
          <a:prstGeom prst="rect">
            <a:avLst/>
          </a:prstGeom>
          <a:solidFill>
            <a:schemeClr val="accent3">
              <a:lumMod val="50000"/>
            </a:schemeClr>
          </a:solidFill>
        </p:spPr>
        <p:txBody>
          <a:bodyPr wrap="square">
            <a:spAutoFit/>
          </a:bodyPr>
          <a:lstStyle/>
          <a:p>
            <a:pPr defTabSz="914400">
              <a:defRPr/>
            </a:pPr>
            <a:r>
              <a:rPr lang="zh-CN" altLang="en-US" sz="2400" b="1" dirty="0">
                <a:solidFill>
                  <a:prstClr val="white"/>
                </a:solidFill>
                <a:latin typeface="Georgia"/>
                <a:ea typeface="微软雅黑"/>
              </a:rPr>
              <a:t>通过抗原加工，产生与</a:t>
            </a:r>
            <a:r>
              <a:rPr lang="en-US" altLang="zh-CN" sz="2400" b="1" dirty="0">
                <a:solidFill>
                  <a:prstClr val="white"/>
                </a:solidFill>
                <a:latin typeface="Georgia"/>
                <a:ea typeface="微软雅黑"/>
              </a:rPr>
              <a:t>MHC</a:t>
            </a:r>
            <a:r>
              <a:rPr lang="zh-CN" altLang="en-US" sz="2400" b="1" dirty="0">
                <a:solidFill>
                  <a:prstClr val="white"/>
                </a:solidFill>
                <a:latin typeface="Georgia"/>
                <a:ea typeface="微软雅黑"/>
              </a:rPr>
              <a:t>分子相互作用的抗原肽</a:t>
            </a:r>
            <a:endParaRPr lang="en-US" altLang="zh-CN" sz="2400" b="1" dirty="0">
              <a:solidFill>
                <a:prstClr val="white"/>
              </a:solidFill>
              <a:latin typeface="Georgia"/>
              <a:ea typeface="微软雅黑"/>
            </a:endParaRPr>
          </a:p>
        </p:txBody>
      </p:sp>
      <p:sp>
        <p:nvSpPr>
          <p:cNvPr id="4" name="矩形 3"/>
          <p:cNvSpPr/>
          <p:nvPr/>
        </p:nvSpPr>
        <p:spPr>
          <a:xfrm>
            <a:off x="611560" y="4293098"/>
            <a:ext cx="7920880" cy="461665"/>
          </a:xfrm>
          <a:prstGeom prst="rect">
            <a:avLst/>
          </a:prstGeom>
          <a:solidFill>
            <a:schemeClr val="accent3">
              <a:lumMod val="50000"/>
            </a:schemeClr>
          </a:solidFill>
        </p:spPr>
        <p:txBody>
          <a:bodyPr wrap="square">
            <a:spAutoFit/>
          </a:bodyPr>
          <a:lstStyle/>
          <a:p>
            <a:pPr defTabSz="914400">
              <a:defRPr/>
            </a:pPr>
            <a:r>
              <a:rPr lang="en-US" altLang="zh-CN" sz="2400" b="1" dirty="0">
                <a:solidFill>
                  <a:prstClr val="white"/>
                </a:solidFill>
                <a:latin typeface="Georgia"/>
                <a:ea typeface="微软雅黑"/>
              </a:rPr>
              <a:t>T</a:t>
            </a:r>
            <a:r>
              <a:rPr lang="zh-CN" altLang="en-US" sz="2400" b="1" dirty="0">
                <a:solidFill>
                  <a:prstClr val="white"/>
                </a:solidFill>
                <a:latin typeface="Georgia"/>
                <a:ea typeface="微软雅黑"/>
              </a:rPr>
              <a:t>细胞所识别的表位通常位于蛋白质分子内部</a:t>
            </a:r>
            <a:endParaRPr lang="en-US" altLang="zh-CN" sz="2400" b="1" dirty="0">
              <a:solidFill>
                <a:prstClr val="white"/>
              </a:solidFill>
              <a:latin typeface="Georgia"/>
              <a:ea typeface="微软雅黑"/>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email"/>
          <a:srcRect/>
          <a:stretch>
            <a:fillRect/>
          </a:stretch>
        </p:blipFill>
        <p:spPr bwMode="auto">
          <a:xfrm>
            <a:off x="609600" y="836714"/>
            <a:ext cx="7924800" cy="3609975"/>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3" name="矩形 2"/>
          <p:cNvSpPr/>
          <p:nvPr/>
        </p:nvSpPr>
        <p:spPr>
          <a:xfrm>
            <a:off x="611560" y="5167106"/>
            <a:ext cx="7920880"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b="1" dirty="0">
                <a:solidFill>
                  <a:prstClr val="white"/>
                </a:solidFill>
                <a:latin typeface="Georgia"/>
                <a:ea typeface="微软雅黑"/>
              </a:rPr>
              <a:t>实验证据表明，辅助</a:t>
            </a:r>
            <a:r>
              <a:rPr lang="en-US" altLang="zh-CN" sz="2400" b="1" dirty="0">
                <a:solidFill>
                  <a:prstClr val="white"/>
                </a:solidFill>
                <a:latin typeface="Georgia"/>
                <a:ea typeface="微软雅黑"/>
              </a:rPr>
              <a:t>T</a:t>
            </a:r>
            <a:r>
              <a:rPr lang="zh-CN" altLang="en-US" sz="2400" b="1" dirty="0">
                <a:solidFill>
                  <a:prstClr val="white"/>
                </a:solidFill>
                <a:latin typeface="Georgia"/>
                <a:ea typeface="微软雅黑"/>
              </a:rPr>
              <a:t>细胞通常识别位于抗原内部的肽段</a:t>
            </a:r>
            <a:endParaRPr lang="en-US" altLang="zh-CN" sz="24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E08BC367-C8EB-4EEA-84F0-9E7CEFE27181}"/>
              </a:ext>
            </a:extLst>
          </p:cNvPr>
          <p:cNvSpPr/>
          <p:nvPr/>
        </p:nvSpPr>
        <p:spPr>
          <a:xfrm>
            <a:off x="2979420" y="899160"/>
            <a:ext cx="3276600" cy="19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鸡卵清溶菌酶的</a:t>
            </a:r>
            <a:r>
              <a:rPr lang="en-US" altLang="zh-CN" sz="1600" b="1" dirty="0">
                <a:solidFill>
                  <a:schemeClr val="tx1"/>
                </a:solidFill>
              </a:rPr>
              <a:t>T</a:t>
            </a:r>
            <a:r>
              <a:rPr lang="zh-CN" altLang="en-US" sz="1600" b="1" dirty="0">
                <a:solidFill>
                  <a:schemeClr val="tx1"/>
                </a:solidFill>
              </a:rPr>
              <a:t>细胞表位</a:t>
            </a:r>
          </a:p>
        </p:txBody>
      </p:sp>
      <p:sp>
        <p:nvSpPr>
          <p:cNvPr id="4" name="矩形 3">
            <a:extLst>
              <a:ext uri="{FF2B5EF4-FFF2-40B4-BE49-F238E27FC236}">
                <a16:creationId xmlns:a16="http://schemas.microsoft.com/office/drawing/2014/main" id="{179D0A5C-864A-4E4E-ABAD-5403A5B41FCE}"/>
              </a:ext>
            </a:extLst>
          </p:cNvPr>
          <p:cNvSpPr/>
          <p:nvPr/>
        </p:nvSpPr>
        <p:spPr>
          <a:xfrm>
            <a:off x="830580" y="1950720"/>
            <a:ext cx="243840" cy="1592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400" b="1" dirty="0">
                <a:solidFill>
                  <a:schemeClr val="tx1"/>
                </a:solidFill>
              </a:rPr>
              <a:t>突起指数</a:t>
            </a:r>
          </a:p>
        </p:txBody>
      </p:sp>
      <p:sp>
        <p:nvSpPr>
          <p:cNvPr id="6" name="矩形 5">
            <a:extLst>
              <a:ext uri="{FF2B5EF4-FFF2-40B4-BE49-F238E27FC236}">
                <a16:creationId xmlns:a16="http://schemas.microsoft.com/office/drawing/2014/main" id="{3143681E-1E71-4886-B4E6-68C8C0A2E832}"/>
              </a:ext>
            </a:extLst>
          </p:cNvPr>
          <p:cNvSpPr/>
          <p:nvPr/>
        </p:nvSpPr>
        <p:spPr>
          <a:xfrm>
            <a:off x="2651760" y="4218089"/>
            <a:ext cx="3276600" cy="19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残基序数</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able 4-02"/>
          <p:cNvPicPr>
            <a:picLocks noChangeAspect="1" noChangeArrowheads="1"/>
          </p:cNvPicPr>
          <p:nvPr/>
        </p:nvPicPr>
        <p:blipFill>
          <a:blip r:embed="rId2" cstate="print"/>
          <a:srcRect b="13364"/>
          <a:stretch>
            <a:fillRect/>
          </a:stretch>
        </p:blipFill>
        <p:spPr bwMode="auto">
          <a:xfrm>
            <a:off x="1016" y="923673"/>
            <a:ext cx="9107488" cy="3729465"/>
          </a:xfrm>
          <a:prstGeom prst="rect">
            <a:avLst/>
          </a:prstGeom>
          <a:noFill/>
          <a:ln w="9525">
            <a:noFill/>
            <a:miter lim="800000"/>
            <a:headEnd/>
            <a:tailEnd/>
          </a:ln>
        </p:spPr>
      </p:pic>
      <p:sp>
        <p:nvSpPr>
          <p:cNvPr id="2" name="矩形 1">
            <a:extLst>
              <a:ext uri="{FF2B5EF4-FFF2-40B4-BE49-F238E27FC236}">
                <a16:creationId xmlns:a16="http://schemas.microsoft.com/office/drawing/2014/main" id="{1C8DD784-02CC-41AE-9745-7B528991933E}"/>
              </a:ext>
            </a:extLst>
          </p:cNvPr>
          <p:cNvSpPr/>
          <p:nvPr/>
        </p:nvSpPr>
        <p:spPr>
          <a:xfrm>
            <a:off x="1280160" y="998220"/>
            <a:ext cx="5052060" cy="32766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a:t>
            </a:r>
            <a:r>
              <a:rPr lang="zh-CN" altLang="en-US" b="1" dirty="0"/>
              <a:t>细胞和</a:t>
            </a:r>
            <a:r>
              <a:rPr lang="en-US" altLang="zh-CN" b="1" dirty="0"/>
              <a:t>B</a:t>
            </a:r>
            <a:r>
              <a:rPr lang="zh-CN" altLang="en-US" b="1" dirty="0"/>
              <a:t>细胞识别的抗原的差异</a:t>
            </a:r>
          </a:p>
        </p:txBody>
      </p:sp>
      <p:sp>
        <p:nvSpPr>
          <p:cNvPr id="3" name="矩形 2">
            <a:extLst>
              <a:ext uri="{FF2B5EF4-FFF2-40B4-BE49-F238E27FC236}">
                <a16:creationId xmlns:a16="http://schemas.microsoft.com/office/drawing/2014/main" id="{3271679D-C23B-4E6F-BF89-BCDC144B0EC2}"/>
              </a:ext>
            </a:extLst>
          </p:cNvPr>
          <p:cNvSpPr/>
          <p:nvPr/>
        </p:nvSpPr>
        <p:spPr>
          <a:xfrm>
            <a:off x="129540" y="1470660"/>
            <a:ext cx="7787640" cy="3276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特点                                   </a:t>
            </a:r>
            <a:r>
              <a:rPr lang="en-US" altLang="zh-CN" b="1" dirty="0">
                <a:solidFill>
                  <a:schemeClr val="tx1"/>
                </a:solidFill>
              </a:rPr>
              <a:t>B</a:t>
            </a:r>
            <a:r>
              <a:rPr lang="zh-CN" altLang="en-US" b="1" dirty="0">
                <a:solidFill>
                  <a:schemeClr val="tx1"/>
                </a:solidFill>
              </a:rPr>
              <a:t>细胞                                          </a:t>
            </a:r>
            <a:r>
              <a:rPr lang="en-US" altLang="zh-CN" b="1" dirty="0">
                <a:solidFill>
                  <a:schemeClr val="tx1"/>
                </a:solidFill>
              </a:rPr>
              <a:t>T</a:t>
            </a:r>
            <a:r>
              <a:rPr lang="zh-CN" altLang="en-US" b="1" dirty="0">
                <a:solidFill>
                  <a:schemeClr val="tx1"/>
                </a:solidFill>
              </a:rPr>
              <a:t>细胞</a:t>
            </a:r>
          </a:p>
        </p:txBody>
      </p:sp>
      <p:sp>
        <p:nvSpPr>
          <p:cNvPr id="5" name="矩形 4">
            <a:extLst>
              <a:ext uri="{FF2B5EF4-FFF2-40B4-BE49-F238E27FC236}">
                <a16:creationId xmlns:a16="http://schemas.microsoft.com/office/drawing/2014/main" id="{11CBF5B4-D3D1-43D5-9AC3-1F9991D0DF1E}"/>
              </a:ext>
            </a:extLst>
          </p:cNvPr>
          <p:cNvSpPr/>
          <p:nvPr/>
        </p:nvSpPr>
        <p:spPr>
          <a:xfrm>
            <a:off x="133350" y="1968500"/>
            <a:ext cx="1790700" cy="306957"/>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与抗原相互作用</a:t>
            </a:r>
          </a:p>
        </p:txBody>
      </p:sp>
      <p:sp>
        <p:nvSpPr>
          <p:cNvPr id="7" name="矩形 6">
            <a:extLst>
              <a:ext uri="{FF2B5EF4-FFF2-40B4-BE49-F238E27FC236}">
                <a16:creationId xmlns:a16="http://schemas.microsoft.com/office/drawing/2014/main" id="{48661ED0-8A57-41FE-BADF-686266844427}"/>
              </a:ext>
            </a:extLst>
          </p:cNvPr>
          <p:cNvSpPr/>
          <p:nvPr/>
        </p:nvSpPr>
        <p:spPr>
          <a:xfrm>
            <a:off x="133350" y="2475098"/>
            <a:ext cx="1930400" cy="3069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结合可溶抗原</a:t>
            </a:r>
          </a:p>
        </p:txBody>
      </p:sp>
      <p:sp>
        <p:nvSpPr>
          <p:cNvPr id="8" name="矩形 7">
            <a:extLst>
              <a:ext uri="{FF2B5EF4-FFF2-40B4-BE49-F238E27FC236}">
                <a16:creationId xmlns:a16="http://schemas.microsoft.com/office/drawing/2014/main" id="{7C0D2C17-4C63-4E7A-B560-DD0A9D42C165}"/>
              </a:ext>
            </a:extLst>
          </p:cNvPr>
          <p:cNvSpPr/>
          <p:nvPr/>
        </p:nvSpPr>
        <p:spPr>
          <a:xfrm>
            <a:off x="129540" y="2798756"/>
            <a:ext cx="2219960" cy="306957"/>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MHC</a:t>
            </a:r>
            <a:r>
              <a:rPr lang="zh-CN" altLang="en-US" sz="1400" b="1" dirty="0">
                <a:solidFill>
                  <a:schemeClr val="tx1"/>
                </a:solidFill>
              </a:rPr>
              <a:t>分子参与</a:t>
            </a:r>
          </a:p>
        </p:txBody>
      </p:sp>
      <p:sp>
        <p:nvSpPr>
          <p:cNvPr id="9" name="矩形 8">
            <a:extLst>
              <a:ext uri="{FF2B5EF4-FFF2-40B4-BE49-F238E27FC236}">
                <a16:creationId xmlns:a16="http://schemas.microsoft.com/office/drawing/2014/main" id="{CB090FE4-B389-4E37-9D03-3F0AE5A93794}"/>
              </a:ext>
            </a:extLst>
          </p:cNvPr>
          <p:cNvSpPr/>
          <p:nvPr/>
        </p:nvSpPr>
        <p:spPr>
          <a:xfrm>
            <a:off x="129540" y="3151876"/>
            <a:ext cx="2054860" cy="3069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抗原的化学性质</a:t>
            </a:r>
          </a:p>
        </p:txBody>
      </p:sp>
      <p:sp>
        <p:nvSpPr>
          <p:cNvPr id="10" name="矩形 9">
            <a:extLst>
              <a:ext uri="{FF2B5EF4-FFF2-40B4-BE49-F238E27FC236}">
                <a16:creationId xmlns:a16="http://schemas.microsoft.com/office/drawing/2014/main" id="{B20724BA-EDAA-4AD2-B9B2-38C6DC90F9BF}"/>
              </a:ext>
            </a:extLst>
          </p:cNvPr>
          <p:cNvSpPr/>
          <p:nvPr/>
        </p:nvSpPr>
        <p:spPr>
          <a:xfrm>
            <a:off x="129540" y="3902507"/>
            <a:ext cx="1790700" cy="306957"/>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表位性质</a:t>
            </a:r>
          </a:p>
        </p:txBody>
      </p:sp>
      <p:sp>
        <p:nvSpPr>
          <p:cNvPr id="11" name="矩形 10">
            <a:extLst>
              <a:ext uri="{FF2B5EF4-FFF2-40B4-BE49-F238E27FC236}">
                <a16:creationId xmlns:a16="http://schemas.microsoft.com/office/drawing/2014/main" id="{D85B729C-DB38-4130-9062-A1D4DD5E56A2}"/>
              </a:ext>
            </a:extLst>
          </p:cNvPr>
          <p:cNvSpPr/>
          <p:nvPr/>
        </p:nvSpPr>
        <p:spPr>
          <a:xfrm>
            <a:off x="2648585" y="1943100"/>
            <a:ext cx="2749550" cy="482600"/>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膜型</a:t>
            </a:r>
            <a:r>
              <a:rPr lang="en-US" altLang="zh-CN" sz="1400" b="1" dirty="0">
                <a:solidFill>
                  <a:schemeClr val="tx1"/>
                </a:solidFill>
              </a:rPr>
              <a:t>Ig</a:t>
            </a:r>
            <a:r>
              <a:rPr lang="zh-CN" altLang="en-US" sz="1400" b="1" dirty="0">
                <a:solidFill>
                  <a:schemeClr val="tx1"/>
                </a:solidFill>
              </a:rPr>
              <a:t>和抗原的二元复合物</a:t>
            </a:r>
          </a:p>
        </p:txBody>
      </p:sp>
      <p:sp>
        <p:nvSpPr>
          <p:cNvPr id="12" name="矩形 11">
            <a:extLst>
              <a:ext uri="{FF2B5EF4-FFF2-40B4-BE49-F238E27FC236}">
                <a16:creationId xmlns:a16="http://schemas.microsoft.com/office/drawing/2014/main" id="{848EB140-7A1C-4344-A9B1-8654E1FDEEB8}"/>
              </a:ext>
            </a:extLst>
          </p:cNvPr>
          <p:cNvSpPr/>
          <p:nvPr/>
        </p:nvSpPr>
        <p:spPr>
          <a:xfrm>
            <a:off x="5721984" y="1943100"/>
            <a:ext cx="3225165" cy="482600"/>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T</a:t>
            </a:r>
            <a:r>
              <a:rPr lang="zh-CN" altLang="en-US" sz="1400" b="1" dirty="0">
                <a:solidFill>
                  <a:schemeClr val="tx1"/>
                </a:solidFill>
              </a:rPr>
              <a:t>细胞受体、抗原和</a:t>
            </a:r>
            <a:r>
              <a:rPr lang="en-US" altLang="zh-CN" sz="1400" b="1" dirty="0">
                <a:solidFill>
                  <a:schemeClr val="tx1"/>
                </a:solidFill>
              </a:rPr>
              <a:t>MHC</a:t>
            </a:r>
            <a:r>
              <a:rPr lang="zh-CN" altLang="en-US" sz="1400" b="1" dirty="0">
                <a:solidFill>
                  <a:schemeClr val="tx1"/>
                </a:solidFill>
              </a:rPr>
              <a:t>分子的三元复合物</a:t>
            </a:r>
          </a:p>
        </p:txBody>
      </p:sp>
      <p:sp>
        <p:nvSpPr>
          <p:cNvPr id="13" name="矩形 12">
            <a:extLst>
              <a:ext uri="{FF2B5EF4-FFF2-40B4-BE49-F238E27FC236}">
                <a16:creationId xmlns:a16="http://schemas.microsoft.com/office/drawing/2014/main" id="{7AE63E44-E065-445C-9DF3-4D34C78A9076}"/>
              </a:ext>
            </a:extLst>
          </p:cNvPr>
          <p:cNvSpPr/>
          <p:nvPr/>
        </p:nvSpPr>
        <p:spPr>
          <a:xfrm>
            <a:off x="2648585" y="2491799"/>
            <a:ext cx="710565" cy="3069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是</a:t>
            </a:r>
          </a:p>
        </p:txBody>
      </p:sp>
      <p:sp>
        <p:nvSpPr>
          <p:cNvPr id="14" name="矩形 13">
            <a:extLst>
              <a:ext uri="{FF2B5EF4-FFF2-40B4-BE49-F238E27FC236}">
                <a16:creationId xmlns:a16="http://schemas.microsoft.com/office/drawing/2014/main" id="{D097EC41-A1F5-428C-B95C-2039D78C885D}"/>
              </a:ext>
            </a:extLst>
          </p:cNvPr>
          <p:cNvSpPr/>
          <p:nvPr/>
        </p:nvSpPr>
        <p:spPr>
          <a:xfrm>
            <a:off x="5784852" y="2475097"/>
            <a:ext cx="710565" cy="3069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否</a:t>
            </a:r>
          </a:p>
        </p:txBody>
      </p:sp>
      <p:sp>
        <p:nvSpPr>
          <p:cNvPr id="15" name="矩形 14">
            <a:extLst>
              <a:ext uri="{FF2B5EF4-FFF2-40B4-BE49-F238E27FC236}">
                <a16:creationId xmlns:a16="http://schemas.microsoft.com/office/drawing/2014/main" id="{FA8CC383-3131-4396-B6EB-3113AA14CCFD}"/>
              </a:ext>
            </a:extLst>
          </p:cNvPr>
          <p:cNvSpPr/>
          <p:nvPr/>
        </p:nvSpPr>
        <p:spPr>
          <a:xfrm>
            <a:off x="2648585" y="2798756"/>
            <a:ext cx="2219960" cy="306957"/>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不需要</a:t>
            </a:r>
          </a:p>
        </p:txBody>
      </p:sp>
      <p:sp>
        <p:nvSpPr>
          <p:cNvPr id="16" name="矩形 15">
            <a:extLst>
              <a:ext uri="{FF2B5EF4-FFF2-40B4-BE49-F238E27FC236}">
                <a16:creationId xmlns:a16="http://schemas.microsoft.com/office/drawing/2014/main" id="{44DBE1E7-599F-4DD1-A2CD-EB7F3187152E}"/>
              </a:ext>
            </a:extLst>
          </p:cNvPr>
          <p:cNvSpPr/>
          <p:nvPr/>
        </p:nvSpPr>
        <p:spPr>
          <a:xfrm>
            <a:off x="5697220" y="2817747"/>
            <a:ext cx="2767330" cy="306957"/>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需要提呈经加工的抗原</a:t>
            </a:r>
          </a:p>
        </p:txBody>
      </p:sp>
      <p:sp>
        <p:nvSpPr>
          <p:cNvPr id="17" name="矩形 16">
            <a:extLst>
              <a:ext uri="{FF2B5EF4-FFF2-40B4-BE49-F238E27FC236}">
                <a16:creationId xmlns:a16="http://schemas.microsoft.com/office/drawing/2014/main" id="{9B6DFBDB-17A4-496D-820C-43D3FE41CEAE}"/>
              </a:ext>
            </a:extLst>
          </p:cNvPr>
          <p:cNvSpPr/>
          <p:nvPr/>
        </p:nvSpPr>
        <p:spPr>
          <a:xfrm>
            <a:off x="2648585" y="3182595"/>
            <a:ext cx="2054860" cy="3069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蛋白质，多糖，脂质</a:t>
            </a:r>
          </a:p>
        </p:txBody>
      </p:sp>
      <p:sp>
        <p:nvSpPr>
          <p:cNvPr id="18" name="矩形 17">
            <a:extLst>
              <a:ext uri="{FF2B5EF4-FFF2-40B4-BE49-F238E27FC236}">
                <a16:creationId xmlns:a16="http://schemas.microsoft.com/office/drawing/2014/main" id="{5F652EA5-D889-4C4D-B737-E9D3ECB1FC18}"/>
              </a:ext>
            </a:extLst>
          </p:cNvPr>
          <p:cNvSpPr/>
          <p:nvPr/>
        </p:nvSpPr>
        <p:spPr>
          <a:xfrm>
            <a:off x="5697220" y="3182595"/>
            <a:ext cx="3129280" cy="6188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主要是蛋白质，但有些脂质和糖脂能被</a:t>
            </a:r>
            <a:r>
              <a:rPr lang="en-US" altLang="zh-CN" sz="1400" b="1" dirty="0">
                <a:solidFill>
                  <a:schemeClr val="tx1"/>
                </a:solidFill>
              </a:rPr>
              <a:t>MHC</a:t>
            </a:r>
            <a:r>
              <a:rPr lang="zh-CN" altLang="en-US" sz="1400" b="1" dirty="0">
                <a:solidFill>
                  <a:schemeClr val="tx1"/>
                </a:solidFill>
              </a:rPr>
              <a:t>类似分子提呈</a:t>
            </a:r>
          </a:p>
        </p:txBody>
      </p:sp>
      <p:sp>
        <p:nvSpPr>
          <p:cNvPr id="19" name="矩形 18">
            <a:extLst>
              <a:ext uri="{FF2B5EF4-FFF2-40B4-BE49-F238E27FC236}">
                <a16:creationId xmlns:a16="http://schemas.microsoft.com/office/drawing/2014/main" id="{78B8512A-BFD4-42D8-A099-CAA2116AE03F}"/>
              </a:ext>
            </a:extLst>
          </p:cNvPr>
          <p:cNvSpPr/>
          <p:nvPr/>
        </p:nvSpPr>
        <p:spPr>
          <a:xfrm>
            <a:off x="2598420" y="3902508"/>
            <a:ext cx="2976880" cy="630202"/>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含有连续或非连续决定簇的</a:t>
            </a:r>
            <a:endParaRPr lang="en-US" altLang="zh-CN" sz="1400" b="1" dirty="0">
              <a:solidFill>
                <a:schemeClr val="tx1"/>
              </a:solidFill>
            </a:endParaRPr>
          </a:p>
          <a:p>
            <a:r>
              <a:rPr lang="zh-CN" altLang="en-US" sz="1400" b="1" dirty="0">
                <a:solidFill>
                  <a:schemeClr val="tx1"/>
                </a:solidFill>
              </a:rPr>
              <a:t>易接近的，亲水的，可移动的肽</a:t>
            </a:r>
          </a:p>
        </p:txBody>
      </p:sp>
      <p:sp>
        <p:nvSpPr>
          <p:cNvPr id="20" name="矩形 19">
            <a:extLst>
              <a:ext uri="{FF2B5EF4-FFF2-40B4-BE49-F238E27FC236}">
                <a16:creationId xmlns:a16="http://schemas.microsoft.com/office/drawing/2014/main" id="{31A58815-1920-4A7D-AD26-B43BFA140366}"/>
              </a:ext>
            </a:extLst>
          </p:cNvPr>
          <p:cNvSpPr/>
          <p:nvPr/>
        </p:nvSpPr>
        <p:spPr>
          <a:xfrm>
            <a:off x="5704586" y="3912208"/>
            <a:ext cx="2976880" cy="630202"/>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通过抗原加工产生的与</a:t>
            </a:r>
            <a:r>
              <a:rPr lang="en-US" altLang="zh-CN" sz="1400" b="1" dirty="0">
                <a:solidFill>
                  <a:schemeClr val="tx1"/>
                </a:solidFill>
              </a:rPr>
              <a:t>MHC</a:t>
            </a:r>
            <a:r>
              <a:rPr lang="zh-CN" altLang="en-US" sz="1400" b="1" dirty="0">
                <a:solidFill>
                  <a:schemeClr val="tx1"/>
                </a:solidFill>
              </a:rPr>
              <a:t>分子结合的内部线性肽</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620690"/>
            <a:ext cx="7992888" cy="461665"/>
          </a:xfrm>
          <a:prstGeom prst="rect">
            <a:avLst/>
          </a:prstGeom>
          <a:solidFill>
            <a:schemeClr val="accent3">
              <a:lumMod val="50000"/>
            </a:schemeClr>
          </a:solidFill>
        </p:spPr>
        <p:txBody>
          <a:bodyPr wrap="square">
            <a:spAutoFit/>
          </a:bodyPr>
          <a:lstStyle/>
          <a:p>
            <a:pPr defTabSz="914400">
              <a:defRPr/>
            </a:pPr>
            <a:r>
              <a:rPr lang="zh-CN" altLang="en-US" sz="2400" b="1" dirty="0">
                <a:solidFill>
                  <a:prstClr val="white"/>
                </a:solidFill>
                <a:latin typeface="Georgia"/>
                <a:ea typeface="微软雅黑"/>
              </a:rPr>
              <a:t>半抗原是具有抗原性、但没有免疫原性的有机小分子</a:t>
            </a:r>
            <a:endParaRPr lang="en-US" altLang="zh-CN" sz="2400" b="1" dirty="0">
              <a:solidFill>
                <a:prstClr val="white"/>
              </a:solidFill>
              <a:latin typeface="Georgia"/>
              <a:ea typeface="微软雅黑"/>
            </a:endParaRPr>
          </a:p>
        </p:txBody>
      </p:sp>
      <p:sp>
        <p:nvSpPr>
          <p:cNvPr id="3" name="矩形 2"/>
          <p:cNvSpPr/>
          <p:nvPr/>
        </p:nvSpPr>
        <p:spPr>
          <a:xfrm>
            <a:off x="539552" y="1988842"/>
            <a:ext cx="7848872" cy="830997"/>
          </a:xfrm>
          <a:prstGeom prst="rect">
            <a:avLst/>
          </a:prstGeom>
          <a:solidFill>
            <a:schemeClr val="accent3">
              <a:lumMod val="50000"/>
            </a:schemeClr>
          </a:solidFill>
        </p:spPr>
        <p:txBody>
          <a:bodyPr wrap="square">
            <a:spAutoFit/>
          </a:bodyPr>
          <a:lstStyle/>
          <a:p>
            <a:pPr defTabSz="914400">
              <a:defRPr/>
            </a:pPr>
            <a:r>
              <a:rPr lang="zh-CN" altLang="en-US" sz="2400" b="1" dirty="0">
                <a:solidFill>
                  <a:prstClr val="white"/>
                </a:solidFill>
                <a:latin typeface="Georgia"/>
                <a:ea typeface="微软雅黑"/>
              </a:rPr>
              <a:t>大的蛋白质分子（载体）与半抗原的化学交联可形成具有免疫原性的半抗原</a:t>
            </a:r>
            <a:r>
              <a:rPr lang="en-US" altLang="zh-CN" sz="2400" b="1" dirty="0">
                <a:solidFill>
                  <a:prstClr val="white"/>
                </a:solidFill>
                <a:latin typeface="Georgia"/>
                <a:ea typeface="微软雅黑"/>
              </a:rPr>
              <a:t>-</a:t>
            </a:r>
            <a:r>
              <a:rPr lang="zh-CN" altLang="en-US" sz="2400" b="1" dirty="0">
                <a:solidFill>
                  <a:prstClr val="white"/>
                </a:solidFill>
                <a:latin typeface="Georgia"/>
                <a:ea typeface="微软雅黑"/>
              </a:rPr>
              <a:t>载体偶联物</a:t>
            </a:r>
            <a:endParaRPr lang="en-US" altLang="zh-CN" sz="2400" b="1" dirty="0">
              <a:solidFill>
                <a:prstClr val="white"/>
              </a:solidFill>
              <a:latin typeface="Georgia"/>
              <a:ea typeface="微软雅黑"/>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email"/>
          <a:srcRect/>
          <a:stretch>
            <a:fillRect/>
          </a:stretch>
        </p:blipFill>
        <p:spPr bwMode="auto">
          <a:xfrm>
            <a:off x="179512" y="84154"/>
            <a:ext cx="6048672" cy="4208942"/>
          </a:xfrm>
          <a:prstGeom prst="rect">
            <a:avLst/>
          </a:prstGeom>
          <a:noFill/>
          <a:ln w="9525">
            <a:noFill/>
            <a:miter lim="800000"/>
            <a:headEnd/>
            <a:tailEnd/>
          </a:ln>
        </p:spPr>
      </p:pic>
      <p:sp>
        <p:nvSpPr>
          <p:cNvPr id="2" name="矩形 1">
            <a:extLst>
              <a:ext uri="{FF2B5EF4-FFF2-40B4-BE49-F238E27FC236}">
                <a16:creationId xmlns:a16="http://schemas.microsoft.com/office/drawing/2014/main" id="{F6316535-A736-444A-99F6-C7D7BF771A07}"/>
              </a:ext>
            </a:extLst>
          </p:cNvPr>
          <p:cNvSpPr/>
          <p:nvPr/>
        </p:nvSpPr>
        <p:spPr>
          <a:xfrm>
            <a:off x="179512" y="887506"/>
            <a:ext cx="896253" cy="31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载体</a:t>
            </a:r>
          </a:p>
        </p:txBody>
      </p:sp>
      <p:sp>
        <p:nvSpPr>
          <p:cNvPr id="5" name="矩形 4">
            <a:extLst>
              <a:ext uri="{FF2B5EF4-FFF2-40B4-BE49-F238E27FC236}">
                <a16:creationId xmlns:a16="http://schemas.microsoft.com/office/drawing/2014/main" id="{B27F1ABB-5193-4CAD-A767-B01C4796BA79}"/>
              </a:ext>
            </a:extLst>
          </p:cNvPr>
          <p:cNvSpPr/>
          <p:nvPr/>
        </p:nvSpPr>
        <p:spPr>
          <a:xfrm>
            <a:off x="1299881" y="905436"/>
            <a:ext cx="896253" cy="31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半抗原</a:t>
            </a:r>
          </a:p>
        </p:txBody>
      </p:sp>
      <p:sp>
        <p:nvSpPr>
          <p:cNvPr id="6" name="矩形 5">
            <a:extLst>
              <a:ext uri="{FF2B5EF4-FFF2-40B4-BE49-F238E27FC236}">
                <a16:creationId xmlns:a16="http://schemas.microsoft.com/office/drawing/2014/main" id="{C43CE8BD-2C2B-4E2B-9C3B-11E6F8786D3B}"/>
              </a:ext>
            </a:extLst>
          </p:cNvPr>
          <p:cNvSpPr/>
          <p:nvPr/>
        </p:nvSpPr>
        <p:spPr>
          <a:xfrm>
            <a:off x="179512" y="2626159"/>
            <a:ext cx="1694112" cy="430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半抗原</a:t>
            </a:r>
            <a:r>
              <a:rPr lang="en-US" altLang="zh-CN" b="1" dirty="0">
                <a:solidFill>
                  <a:schemeClr val="tx1"/>
                </a:solidFill>
              </a:rPr>
              <a:t>-</a:t>
            </a:r>
            <a:r>
              <a:rPr lang="zh-CN" altLang="en-US" b="1" dirty="0">
                <a:solidFill>
                  <a:schemeClr val="tx1"/>
                </a:solidFill>
              </a:rPr>
              <a:t>载体偶联物</a:t>
            </a:r>
          </a:p>
        </p:txBody>
      </p:sp>
      <p:sp>
        <p:nvSpPr>
          <p:cNvPr id="7" name="矩形 6">
            <a:extLst>
              <a:ext uri="{FF2B5EF4-FFF2-40B4-BE49-F238E27FC236}">
                <a16:creationId xmlns:a16="http://schemas.microsoft.com/office/drawing/2014/main" id="{F6316535-A736-444A-99F6-C7D7BF771A07}"/>
              </a:ext>
            </a:extLst>
          </p:cNvPr>
          <p:cNvSpPr/>
          <p:nvPr/>
        </p:nvSpPr>
        <p:spPr>
          <a:xfrm>
            <a:off x="1828799" y="1443068"/>
            <a:ext cx="1308847" cy="430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免疫动物</a:t>
            </a:r>
          </a:p>
        </p:txBody>
      </p:sp>
      <p:sp>
        <p:nvSpPr>
          <p:cNvPr id="8" name="矩形 7">
            <a:extLst>
              <a:ext uri="{FF2B5EF4-FFF2-40B4-BE49-F238E27FC236}">
                <a16:creationId xmlns:a16="http://schemas.microsoft.com/office/drawing/2014/main" id="{F6316535-A736-444A-99F6-C7D7BF771A07}"/>
              </a:ext>
            </a:extLst>
          </p:cNvPr>
          <p:cNvSpPr/>
          <p:nvPr/>
        </p:nvSpPr>
        <p:spPr>
          <a:xfrm>
            <a:off x="4195591" y="1062318"/>
            <a:ext cx="2160385" cy="31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半抗原抗体</a:t>
            </a:r>
          </a:p>
        </p:txBody>
      </p:sp>
      <p:sp>
        <p:nvSpPr>
          <p:cNvPr id="9" name="矩形 8">
            <a:extLst>
              <a:ext uri="{FF2B5EF4-FFF2-40B4-BE49-F238E27FC236}">
                <a16:creationId xmlns:a16="http://schemas.microsoft.com/office/drawing/2014/main" id="{707F39FF-97B0-4C99-9409-8D8BE7532C86}"/>
              </a:ext>
            </a:extLst>
          </p:cNvPr>
          <p:cNvSpPr/>
          <p:nvPr/>
        </p:nvSpPr>
        <p:spPr>
          <a:xfrm>
            <a:off x="4131695" y="2354247"/>
            <a:ext cx="2160385" cy="31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载体抗体</a:t>
            </a:r>
          </a:p>
        </p:txBody>
      </p:sp>
      <p:sp>
        <p:nvSpPr>
          <p:cNvPr id="10" name="矩形 9">
            <a:extLst>
              <a:ext uri="{FF2B5EF4-FFF2-40B4-BE49-F238E27FC236}">
                <a16:creationId xmlns:a16="http://schemas.microsoft.com/office/drawing/2014/main" id="{FBAF549E-06B4-4F3F-9248-DC1BC1EE3596}"/>
              </a:ext>
            </a:extLst>
          </p:cNvPr>
          <p:cNvSpPr/>
          <p:nvPr/>
        </p:nvSpPr>
        <p:spPr>
          <a:xfrm>
            <a:off x="3998258" y="3733800"/>
            <a:ext cx="2492189" cy="45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偶联物抗体</a:t>
            </a:r>
          </a:p>
        </p:txBody>
      </p:sp>
      <p:graphicFrame>
        <p:nvGraphicFramePr>
          <p:cNvPr id="3" name="表格 3">
            <a:extLst>
              <a:ext uri="{FF2B5EF4-FFF2-40B4-BE49-F238E27FC236}">
                <a16:creationId xmlns:a16="http://schemas.microsoft.com/office/drawing/2014/main" id="{596FA357-BBEE-4938-9D18-6A5702622281}"/>
              </a:ext>
            </a:extLst>
          </p:cNvPr>
          <p:cNvGraphicFramePr>
            <a:graphicFrameLocks noGrp="1"/>
          </p:cNvGraphicFramePr>
          <p:nvPr>
            <p:extLst>
              <p:ext uri="{D42A27DB-BD31-4B8C-83A1-F6EECF244321}">
                <p14:modId xmlns:p14="http://schemas.microsoft.com/office/powerpoint/2010/main" val="834463701"/>
              </p:ext>
            </p:extLst>
          </p:nvPr>
        </p:nvGraphicFramePr>
        <p:xfrm>
          <a:off x="1299881" y="4156533"/>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87801971"/>
                    </a:ext>
                  </a:extLst>
                </a:gridCol>
                <a:gridCol w="3048000">
                  <a:extLst>
                    <a:ext uri="{9D8B030D-6E8A-4147-A177-3AD203B41FA5}">
                      <a16:colId xmlns:a16="http://schemas.microsoft.com/office/drawing/2014/main" val="2664978494"/>
                    </a:ext>
                  </a:extLst>
                </a:gridCol>
              </a:tblGrid>
              <a:tr h="370840">
                <a:tc>
                  <a:txBody>
                    <a:bodyPr/>
                    <a:lstStyle/>
                    <a:p>
                      <a:r>
                        <a:rPr lang="zh-CN" altLang="en-US" dirty="0"/>
                        <a:t>注射用抗原</a:t>
                      </a:r>
                    </a:p>
                  </a:txBody>
                  <a:tcPr/>
                </a:tc>
                <a:tc>
                  <a:txBody>
                    <a:bodyPr/>
                    <a:lstStyle/>
                    <a:p>
                      <a:r>
                        <a:rPr lang="zh-CN" altLang="en-US" dirty="0"/>
                        <a:t>形成的抗体</a:t>
                      </a:r>
                    </a:p>
                  </a:txBody>
                  <a:tcPr/>
                </a:tc>
                <a:extLst>
                  <a:ext uri="{0D108BD9-81ED-4DB2-BD59-A6C34878D82A}">
                    <a16:rowId xmlns:a16="http://schemas.microsoft.com/office/drawing/2014/main" val="185259274"/>
                  </a:ext>
                </a:extLst>
              </a:tr>
              <a:tr h="370840">
                <a:tc>
                  <a:txBody>
                    <a:bodyPr/>
                    <a:lstStyle/>
                    <a:p>
                      <a:r>
                        <a:rPr lang="zh-CN" altLang="en-US" dirty="0"/>
                        <a:t>半抗原（</a:t>
                      </a:r>
                      <a:r>
                        <a:rPr lang="en-US" altLang="zh-CN" dirty="0"/>
                        <a:t>DNP</a:t>
                      </a:r>
                      <a:r>
                        <a:rPr lang="zh-CN" altLang="en-US" dirty="0"/>
                        <a:t>）</a:t>
                      </a:r>
                    </a:p>
                  </a:txBody>
                  <a:tcPr/>
                </a:tc>
                <a:tc>
                  <a:txBody>
                    <a:bodyPr/>
                    <a:lstStyle/>
                    <a:p>
                      <a:r>
                        <a:rPr lang="zh-CN" altLang="en-US" dirty="0"/>
                        <a:t>无</a:t>
                      </a:r>
                    </a:p>
                  </a:txBody>
                  <a:tcPr/>
                </a:tc>
                <a:extLst>
                  <a:ext uri="{0D108BD9-81ED-4DB2-BD59-A6C34878D82A}">
                    <a16:rowId xmlns:a16="http://schemas.microsoft.com/office/drawing/2014/main" val="4175851177"/>
                  </a:ext>
                </a:extLst>
              </a:tr>
              <a:tr h="370840">
                <a:tc>
                  <a:txBody>
                    <a:bodyPr/>
                    <a:lstStyle/>
                    <a:p>
                      <a:r>
                        <a:rPr lang="zh-CN" altLang="en-US" dirty="0"/>
                        <a:t>载体蛋白质（</a:t>
                      </a:r>
                      <a:r>
                        <a:rPr lang="en-US" altLang="zh-CN" dirty="0"/>
                        <a:t>BSA</a:t>
                      </a:r>
                      <a:r>
                        <a:rPr lang="zh-CN" altLang="en-US" dirty="0"/>
                        <a:t>）</a:t>
                      </a:r>
                    </a:p>
                  </a:txBody>
                  <a:tcPr/>
                </a:tc>
                <a:tc>
                  <a:txBody>
                    <a:bodyPr/>
                    <a:lstStyle/>
                    <a:p>
                      <a:r>
                        <a:rPr lang="zh-CN" altLang="en-US" dirty="0"/>
                        <a:t>抗</a:t>
                      </a:r>
                      <a:r>
                        <a:rPr lang="en-US" altLang="zh-CN" dirty="0"/>
                        <a:t>BSA</a:t>
                      </a:r>
                      <a:endParaRPr lang="zh-CN" altLang="en-US" dirty="0"/>
                    </a:p>
                  </a:txBody>
                  <a:tcPr/>
                </a:tc>
                <a:extLst>
                  <a:ext uri="{0D108BD9-81ED-4DB2-BD59-A6C34878D82A}">
                    <a16:rowId xmlns:a16="http://schemas.microsoft.com/office/drawing/2014/main" val="4038279979"/>
                  </a:ext>
                </a:extLst>
              </a:tr>
              <a:tr h="370840">
                <a:tc rowSpan="3">
                  <a:txBody>
                    <a:bodyPr/>
                    <a:lstStyle/>
                    <a:p>
                      <a:r>
                        <a:rPr lang="zh-CN" altLang="en-US" dirty="0"/>
                        <a:t>半抗原</a:t>
                      </a:r>
                      <a:r>
                        <a:rPr lang="en-US" altLang="zh-CN" dirty="0"/>
                        <a:t>-</a:t>
                      </a:r>
                      <a:r>
                        <a:rPr lang="zh-CN" altLang="en-US" dirty="0"/>
                        <a:t>载体偶联物</a:t>
                      </a:r>
                      <a:r>
                        <a:rPr lang="en-US" altLang="zh-CN" dirty="0"/>
                        <a:t/>
                      </a:r>
                      <a:br>
                        <a:rPr lang="en-US" altLang="zh-CN" dirty="0"/>
                      </a:br>
                      <a:r>
                        <a:rPr lang="zh-CN" altLang="en-US" dirty="0"/>
                        <a:t>（</a:t>
                      </a:r>
                      <a:r>
                        <a:rPr lang="en-US" altLang="zh-CN" dirty="0"/>
                        <a:t>DNP-BSA</a:t>
                      </a:r>
                      <a:r>
                        <a:rPr lang="zh-CN" altLang="en-US" dirty="0"/>
                        <a:t>）</a:t>
                      </a:r>
                    </a:p>
                  </a:txBody>
                  <a:tcPr/>
                </a:tc>
                <a:tc>
                  <a:txBody>
                    <a:bodyPr/>
                    <a:lstStyle/>
                    <a:p>
                      <a:r>
                        <a:rPr lang="zh-CN" altLang="en-US" dirty="0"/>
                        <a:t>抗</a:t>
                      </a:r>
                      <a:r>
                        <a:rPr lang="en-US" altLang="zh-CN" dirty="0"/>
                        <a:t>DNP</a:t>
                      </a:r>
                      <a:r>
                        <a:rPr lang="zh-CN" altLang="en-US" dirty="0"/>
                        <a:t>（大量）</a:t>
                      </a:r>
                    </a:p>
                  </a:txBody>
                  <a:tcPr/>
                </a:tc>
                <a:extLst>
                  <a:ext uri="{0D108BD9-81ED-4DB2-BD59-A6C34878D82A}">
                    <a16:rowId xmlns:a16="http://schemas.microsoft.com/office/drawing/2014/main" val="2131654985"/>
                  </a:ext>
                </a:extLst>
              </a:tr>
              <a:tr h="370840">
                <a:tc vMerge="1">
                  <a:txBody>
                    <a:bodyPr/>
                    <a:lstStyle/>
                    <a:p>
                      <a:endParaRPr lang="zh-CN" altLang="en-US" dirty="0"/>
                    </a:p>
                  </a:txBody>
                  <a:tcPr/>
                </a:tc>
                <a:tc>
                  <a:txBody>
                    <a:bodyPr/>
                    <a:lstStyle/>
                    <a:p>
                      <a:r>
                        <a:rPr lang="zh-CN" altLang="en-US" dirty="0"/>
                        <a:t>抗</a:t>
                      </a:r>
                      <a:r>
                        <a:rPr lang="en-US" altLang="zh-CN" dirty="0"/>
                        <a:t>BSA</a:t>
                      </a:r>
                      <a:r>
                        <a:rPr lang="zh-CN" altLang="en-US" dirty="0"/>
                        <a:t>（少量）</a:t>
                      </a:r>
                    </a:p>
                  </a:txBody>
                  <a:tcPr/>
                </a:tc>
                <a:extLst>
                  <a:ext uri="{0D108BD9-81ED-4DB2-BD59-A6C34878D82A}">
                    <a16:rowId xmlns:a16="http://schemas.microsoft.com/office/drawing/2014/main" val="3551987696"/>
                  </a:ext>
                </a:extLst>
              </a:tr>
              <a:tr h="370840">
                <a:tc vMerge="1">
                  <a:txBody>
                    <a:bodyPr/>
                    <a:lstStyle/>
                    <a:p>
                      <a:endParaRPr lang="zh-CN" altLang="en-US" dirty="0"/>
                    </a:p>
                  </a:txBody>
                  <a:tcPr/>
                </a:tc>
                <a:tc>
                  <a:txBody>
                    <a:bodyPr/>
                    <a:lstStyle/>
                    <a:p>
                      <a:r>
                        <a:rPr lang="zh-CN" altLang="en-US" dirty="0"/>
                        <a:t>抗</a:t>
                      </a:r>
                      <a:r>
                        <a:rPr lang="en-US" altLang="zh-CN" dirty="0"/>
                        <a:t>DNP/BSA</a:t>
                      </a:r>
                      <a:r>
                        <a:rPr lang="zh-CN" altLang="en-US" dirty="0"/>
                        <a:t>（少量）</a:t>
                      </a:r>
                    </a:p>
                  </a:txBody>
                  <a:tcPr/>
                </a:tc>
                <a:extLst>
                  <a:ext uri="{0D108BD9-81ED-4DB2-BD59-A6C34878D82A}">
                    <a16:rowId xmlns:a16="http://schemas.microsoft.com/office/drawing/2014/main" val="2516811201"/>
                  </a:ext>
                </a:extLst>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 4-01"/>
          <p:cNvPicPr>
            <a:picLocks noChangeAspect="1" noChangeArrowheads="1"/>
          </p:cNvPicPr>
          <p:nvPr/>
        </p:nvPicPr>
        <p:blipFill>
          <a:blip r:embed="rId2" cstate="print"/>
          <a:srcRect b="10522"/>
          <a:stretch>
            <a:fillRect/>
          </a:stretch>
        </p:blipFill>
        <p:spPr bwMode="auto">
          <a:xfrm>
            <a:off x="251521" y="764704"/>
            <a:ext cx="8462629" cy="4176464"/>
          </a:xfrm>
          <a:prstGeom prst="rect">
            <a:avLst/>
          </a:prstGeom>
          <a:noFill/>
          <a:ln w="9525">
            <a:noFill/>
            <a:miter lim="800000"/>
            <a:headEnd/>
            <a:tailEnd/>
          </a:ln>
        </p:spPr>
      </p:pic>
      <p:sp>
        <p:nvSpPr>
          <p:cNvPr id="2" name="矩形 1">
            <a:extLst>
              <a:ext uri="{FF2B5EF4-FFF2-40B4-BE49-F238E27FC236}">
                <a16:creationId xmlns:a16="http://schemas.microsoft.com/office/drawing/2014/main" id="{60B97FA1-4630-45A8-883A-28E7BD80DD52}"/>
              </a:ext>
            </a:extLst>
          </p:cNvPr>
          <p:cNvSpPr/>
          <p:nvPr/>
        </p:nvSpPr>
        <p:spPr>
          <a:xfrm>
            <a:off x="1335741" y="842682"/>
            <a:ext cx="3854824" cy="242047"/>
          </a:xfrm>
          <a:prstGeom prst="rect">
            <a:avLst/>
          </a:prstGeom>
          <a:solidFill>
            <a:srgbClr val="012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抗血清与各种半抗原的反应性</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able 3-03"/>
          <p:cNvPicPr>
            <a:picLocks noChangeAspect="1" noChangeArrowheads="1"/>
          </p:cNvPicPr>
          <p:nvPr/>
        </p:nvPicPr>
        <p:blipFill>
          <a:blip r:embed="rId2" cstate="print"/>
          <a:srcRect/>
          <a:stretch>
            <a:fillRect/>
          </a:stretch>
        </p:blipFill>
        <p:spPr bwMode="auto">
          <a:xfrm>
            <a:off x="251522" y="188640"/>
            <a:ext cx="8531225" cy="5461000"/>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E34E5624-D0C5-4CB1-947A-BC6E5A52A6BC}"/>
              </a:ext>
            </a:extLst>
          </p:cNvPr>
          <p:cNvSpPr/>
          <p:nvPr/>
        </p:nvSpPr>
        <p:spPr>
          <a:xfrm>
            <a:off x="1443317" y="286870"/>
            <a:ext cx="3854824" cy="242047"/>
          </a:xfrm>
          <a:prstGeom prst="rect">
            <a:avLst/>
          </a:prstGeom>
          <a:solidFill>
            <a:srgbClr val="012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固有免疫系统的受体</a:t>
            </a:r>
          </a:p>
        </p:txBody>
      </p:sp>
      <p:sp>
        <p:nvSpPr>
          <p:cNvPr id="2" name="矩形 1">
            <a:extLst>
              <a:ext uri="{FF2B5EF4-FFF2-40B4-BE49-F238E27FC236}">
                <a16:creationId xmlns:a16="http://schemas.microsoft.com/office/drawing/2014/main" id="{17C8FF85-F6D3-4C1D-9D4C-3CDD5117BB1B}"/>
              </a:ext>
            </a:extLst>
          </p:cNvPr>
          <p:cNvSpPr/>
          <p:nvPr/>
        </p:nvSpPr>
        <p:spPr>
          <a:xfrm>
            <a:off x="361253" y="1042513"/>
            <a:ext cx="1835100"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补体（血液，组织液）</a:t>
            </a:r>
          </a:p>
        </p:txBody>
      </p:sp>
      <p:sp>
        <p:nvSpPr>
          <p:cNvPr id="6" name="矩形 5">
            <a:extLst>
              <a:ext uri="{FF2B5EF4-FFF2-40B4-BE49-F238E27FC236}">
                <a16:creationId xmlns:a16="http://schemas.microsoft.com/office/drawing/2014/main" id="{984C527B-4ED6-4435-9424-C5EFFCFA84B8}"/>
              </a:ext>
            </a:extLst>
          </p:cNvPr>
          <p:cNvSpPr/>
          <p:nvPr/>
        </p:nvSpPr>
        <p:spPr>
          <a:xfrm>
            <a:off x="2736899" y="1004779"/>
            <a:ext cx="2283335"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微生物细胞壁组分</a:t>
            </a:r>
          </a:p>
        </p:txBody>
      </p:sp>
      <p:sp>
        <p:nvSpPr>
          <p:cNvPr id="7" name="矩形 6">
            <a:extLst>
              <a:ext uri="{FF2B5EF4-FFF2-40B4-BE49-F238E27FC236}">
                <a16:creationId xmlns:a16="http://schemas.microsoft.com/office/drawing/2014/main" id="{440608B6-EB8A-43D6-A49D-D6DF89F18FEC}"/>
              </a:ext>
            </a:extLst>
          </p:cNvPr>
          <p:cNvSpPr/>
          <p:nvPr/>
        </p:nvSpPr>
        <p:spPr>
          <a:xfrm>
            <a:off x="6143488" y="1054085"/>
            <a:ext cx="2489524"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补体激活，调理作用，溶菌</a:t>
            </a:r>
          </a:p>
        </p:txBody>
      </p:sp>
      <p:sp>
        <p:nvSpPr>
          <p:cNvPr id="8" name="矩形 7">
            <a:extLst>
              <a:ext uri="{FF2B5EF4-FFF2-40B4-BE49-F238E27FC236}">
                <a16:creationId xmlns:a16="http://schemas.microsoft.com/office/drawing/2014/main" id="{89935017-2E63-4D4D-BE54-A776D6D10D32}"/>
              </a:ext>
            </a:extLst>
          </p:cNvPr>
          <p:cNvSpPr/>
          <p:nvPr/>
        </p:nvSpPr>
        <p:spPr>
          <a:xfrm>
            <a:off x="361253" y="1537448"/>
            <a:ext cx="2104041" cy="3675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甘露糖结合凝集素（血液，组织液）</a:t>
            </a:r>
          </a:p>
        </p:txBody>
      </p:sp>
      <p:sp>
        <p:nvSpPr>
          <p:cNvPr id="9" name="矩形 8">
            <a:extLst>
              <a:ext uri="{FF2B5EF4-FFF2-40B4-BE49-F238E27FC236}">
                <a16:creationId xmlns:a16="http://schemas.microsoft.com/office/drawing/2014/main" id="{52A841A6-5B24-46E5-886F-4FB86661D3B8}"/>
              </a:ext>
            </a:extLst>
          </p:cNvPr>
          <p:cNvSpPr/>
          <p:nvPr/>
        </p:nvSpPr>
        <p:spPr>
          <a:xfrm>
            <a:off x="2718463" y="1546414"/>
            <a:ext cx="3341683" cy="3675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含甘露糖的微生物糖类（细胞壁）</a:t>
            </a:r>
          </a:p>
        </p:txBody>
      </p:sp>
      <p:sp>
        <p:nvSpPr>
          <p:cNvPr id="10" name="矩形 9">
            <a:extLst>
              <a:ext uri="{FF2B5EF4-FFF2-40B4-BE49-F238E27FC236}">
                <a16:creationId xmlns:a16="http://schemas.microsoft.com/office/drawing/2014/main" id="{89935017-2E63-4D4D-BE54-A776D6D10D32}"/>
              </a:ext>
            </a:extLst>
          </p:cNvPr>
          <p:cNvSpPr/>
          <p:nvPr/>
        </p:nvSpPr>
        <p:spPr>
          <a:xfrm>
            <a:off x="6158761" y="1537448"/>
            <a:ext cx="2466941" cy="3675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补体激活，调理作用</a:t>
            </a:r>
          </a:p>
        </p:txBody>
      </p:sp>
      <p:sp>
        <p:nvSpPr>
          <p:cNvPr id="11" name="矩形 10">
            <a:extLst>
              <a:ext uri="{FF2B5EF4-FFF2-40B4-BE49-F238E27FC236}">
                <a16:creationId xmlns:a16="http://schemas.microsoft.com/office/drawing/2014/main" id="{8B3A8160-DAC1-4230-9009-B20A1D45A20A}"/>
              </a:ext>
            </a:extLst>
          </p:cNvPr>
          <p:cNvSpPr/>
          <p:nvPr/>
        </p:nvSpPr>
        <p:spPr>
          <a:xfrm>
            <a:off x="351800" y="2019668"/>
            <a:ext cx="2358204"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C</a:t>
            </a:r>
            <a:r>
              <a:rPr lang="zh-CN" altLang="en-US" sz="1400" b="1" dirty="0">
                <a:solidFill>
                  <a:schemeClr val="tx1"/>
                </a:solidFill>
              </a:rPr>
              <a:t>反应蛋白（血液，组织液）</a:t>
            </a:r>
          </a:p>
        </p:txBody>
      </p:sp>
      <p:sp>
        <p:nvSpPr>
          <p:cNvPr id="12" name="矩形 11">
            <a:extLst>
              <a:ext uri="{FF2B5EF4-FFF2-40B4-BE49-F238E27FC236}">
                <a16:creationId xmlns:a16="http://schemas.microsoft.com/office/drawing/2014/main" id="{EADCF444-B33C-45C3-B67C-D69035CC47CE}"/>
              </a:ext>
            </a:extLst>
          </p:cNvPr>
          <p:cNvSpPr/>
          <p:nvPr/>
        </p:nvSpPr>
        <p:spPr>
          <a:xfrm>
            <a:off x="6189963" y="1993505"/>
            <a:ext cx="2489524"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补体激活，调理作用</a:t>
            </a:r>
          </a:p>
        </p:txBody>
      </p:sp>
      <p:sp>
        <p:nvSpPr>
          <p:cNvPr id="13" name="矩形 12">
            <a:extLst>
              <a:ext uri="{FF2B5EF4-FFF2-40B4-BE49-F238E27FC236}">
                <a16:creationId xmlns:a16="http://schemas.microsoft.com/office/drawing/2014/main" id="{91F9B7F9-79EB-47F6-BA30-F0A7A78E9CE5}"/>
              </a:ext>
            </a:extLst>
          </p:cNvPr>
          <p:cNvSpPr/>
          <p:nvPr/>
        </p:nvSpPr>
        <p:spPr>
          <a:xfrm>
            <a:off x="2718463" y="2029200"/>
            <a:ext cx="3471500"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磷脂酰胆碱，肺炎球菌多糖（微生物膜）</a:t>
            </a:r>
          </a:p>
        </p:txBody>
      </p:sp>
      <p:sp>
        <p:nvSpPr>
          <p:cNvPr id="14" name="矩形 13">
            <a:extLst>
              <a:ext uri="{FF2B5EF4-FFF2-40B4-BE49-F238E27FC236}">
                <a16:creationId xmlns:a16="http://schemas.microsoft.com/office/drawing/2014/main" id="{CAD92CBF-7B58-4E57-BCEA-266CA81C3345}"/>
              </a:ext>
            </a:extLst>
          </p:cNvPr>
          <p:cNvSpPr/>
          <p:nvPr/>
        </p:nvSpPr>
        <p:spPr>
          <a:xfrm>
            <a:off x="361253" y="2541134"/>
            <a:ext cx="2375646" cy="4631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脂多糖（</a:t>
            </a:r>
            <a:r>
              <a:rPr lang="en-US" altLang="zh-CN" sz="1400" b="1" dirty="0">
                <a:solidFill>
                  <a:schemeClr val="tx1"/>
                </a:solidFill>
              </a:rPr>
              <a:t>LPS</a:t>
            </a:r>
            <a:r>
              <a:rPr lang="zh-CN" altLang="en-US" sz="1400" b="1" dirty="0">
                <a:solidFill>
                  <a:schemeClr val="tx1"/>
                </a:solidFill>
              </a:rPr>
              <a:t>）受体，脂多糖结合蛋白（血液，组织液）</a:t>
            </a:r>
          </a:p>
        </p:txBody>
      </p:sp>
      <p:sp>
        <p:nvSpPr>
          <p:cNvPr id="15" name="矩形 14">
            <a:extLst>
              <a:ext uri="{FF2B5EF4-FFF2-40B4-BE49-F238E27FC236}">
                <a16:creationId xmlns:a16="http://schemas.microsoft.com/office/drawing/2014/main" id="{9CCC5C69-E03F-4C95-A877-A82898DE6B6B}"/>
              </a:ext>
            </a:extLst>
          </p:cNvPr>
          <p:cNvSpPr/>
          <p:nvPr/>
        </p:nvSpPr>
        <p:spPr>
          <a:xfrm>
            <a:off x="2736898" y="2531792"/>
            <a:ext cx="3251525" cy="4631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细菌脂多糖（革兰氏阴性菌细胞壁）</a:t>
            </a:r>
          </a:p>
        </p:txBody>
      </p:sp>
      <p:sp>
        <p:nvSpPr>
          <p:cNvPr id="16" name="矩形 15">
            <a:extLst>
              <a:ext uri="{FF2B5EF4-FFF2-40B4-BE49-F238E27FC236}">
                <a16:creationId xmlns:a16="http://schemas.microsoft.com/office/drawing/2014/main" id="{6086987B-DD67-4165-AB3E-15E0A1DC12AA}"/>
              </a:ext>
            </a:extLst>
          </p:cNvPr>
          <p:cNvSpPr/>
          <p:nvPr/>
        </p:nvSpPr>
        <p:spPr>
          <a:xfrm>
            <a:off x="6189963" y="2510287"/>
            <a:ext cx="2232204" cy="4631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运至细胞膜</a:t>
            </a:r>
          </a:p>
        </p:txBody>
      </p:sp>
      <p:sp>
        <p:nvSpPr>
          <p:cNvPr id="17" name="矩形 16">
            <a:extLst>
              <a:ext uri="{FF2B5EF4-FFF2-40B4-BE49-F238E27FC236}">
                <a16:creationId xmlns:a16="http://schemas.microsoft.com/office/drawing/2014/main" id="{A623C7DD-BB90-45A8-A0F5-EF0DC56BD23C}"/>
              </a:ext>
            </a:extLst>
          </p:cNvPr>
          <p:cNvSpPr/>
          <p:nvPr/>
        </p:nvSpPr>
        <p:spPr>
          <a:xfrm>
            <a:off x="361252" y="3148696"/>
            <a:ext cx="2348751"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Toll</a:t>
            </a:r>
            <a:r>
              <a:rPr lang="zh-CN" altLang="en-US" sz="1400" b="1" dirty="0">
                <a:solidFill>
                  <a:schemeClr val="tx1"/>
                </a:solidFill>
              </a:rPr>
              <a:t>样受体（细胞表面或细胞内区室）</a:t>
            </a:r>
          </a:p>
        </p:txBody>
      </p:sp>
      <p:sp>
        <p:nvSpPr>
          <p:cNvPr id="18" name="矩形 17">
            <a:extLst>
              <a:ext uri="{FF2B5EF4-FFF2-40B4-BE49-F238E27FC236}">
                <a16:creationId xmlns:a16="http://schemas.microsoft.com/office/drawing/2014/main" id="{1048E255-C109-4907-B401-F8D9604AD359}"/>
              </a:ext>
            </a:extLst>
          </p:cNvPr>
          <p:cNvSpPr/>
          <p:nvPr/>
        </p:nvSpPr>
        <p:spPr>
          <a:xfrm>
            <a:off x="2736900" y="3181372"/>
            <a:ext cx="3063266"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寄主内不存在的微生物组分</a:t>
            </a:r>
          </a:p>
        </p:txBody>
      </p:sp>
      <p:sp>
        <p:nvSpPr>
          <p:cNvPr id="19" name="矩形 18">
            <a:extLst>
              <a:ext uri="{FF2B5EF4-FFF2-40B4-BE49-F238E27FC236}">
                <a16:creationId xmlns:a16="http://schemas.microsoft.com/office/drawing/2014/main" id="{1DD4BDCB-9E15-48BD-A889-1CB056920C4A}"/>
              </a:ext>
            </a:extLst>
          </p:cNvPr>
          <p:cNvSpPr/>
          <p:nvPr/>
        </p:nvSpPr>
        <p:spPr>
          <a:xfrm>
            <a:off x="6164397" y="3122697"/>
            <a:ext cx="2283335"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诱导固有应答</a:t>
            </a:r>
          </a:p>
        </p:txBody>
      </p:sp>
      <p:sp>
        <p:nvSpPr>
          <p:cNvPr id="20" name="矩形 19">
            <a:extLst>
              <a:ext uri="{FF2B5EF4-FFF2-40B4-BE49-F238E27FC236}">
                <a16:creationId xmlns:a16="http://schemas.microsoft.com/office/drawing/2014/main" id="{BE3E5890-5AC4-4903-8E9A-DFBFC93715FF}"/>
              </a:ext>
            </a:extLst>
          </p:cNvPr>
          <p:cNvSpPr/>
          <p:nvPr/>
        </p:nvSpPr>
        <p:spPr>
          <a:xfrm>
            <a:off x="351800" y="3637457"/>
            <a:ext cx="2375646" cy="4631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NOD</a:t>
            </a:r>
            <a:r>
              <a:rPr lang="zh-CN" altLang="en-US" sz="1400" b="1" dirty="0">
                <a:solidFill>
                  <a:schemeClr val="tx1"/>
                </a:solidFill>
              </a:rPr>
              <a:t>家族受体（胞内）</a:t>
            </a:r>
          </a:p>
        </p:txBody>
      </p:sp>
      <p:sp>
        <p:nvSpPr>
          <p:cNvPr id="21" name="矩形 20">
            <a:extLst>
              <a:ext uri="{FF2B5EF4-FFF2-40B4-BE49-F238E27FC236}">
                <a16:creationId xmlns:a16="http://schemas.microsoft.com/office/drawing/2014/main" id="{93FEF5E0-BC14-46A1-A96D-F8A33ED22801}"/>
              </a:ext>
            </a:extLst>
          </p:cNvPr>
          <p:cNvSpPr/>
          <p:nvPr/>
        </p:nvSpPr>
        <p:spPr>
          <a:xfrm>
            <a:off x="2718463" y="3628864"/>
            <a:ext cx="2375646" cy="4631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细菌细胞壁成分</a:t>
            </a:r>
          </a:p>
        </p:txBody>
      </p:sp>
      <p:sp>
        <p:nvSpPr>
          <p:cNvPr id="22" name="矩形 21">
            <a:extLst>
              <a:ext uri="{FF2B5EF4-FFF2-40B4-BE49-F238E27FC236}">
                <a16:creationId xmlns:a16="http://schemas.microsoft.com/office/drawing/2014/main" id="{3C502736-37FD-426D-840E-AEDA9C287D73}"/>
              </a:ext>
            </a:extLst>
          </p:cNvPr>
          <p:cNvSpPr/>
          <p:nvPr/>
        </p:nvSpPr>
        <p:spPr>
          <a:xfrm>
            <a:off x="6118241" y="3628863"/>
            <a:ext cx="2375646" cy="4631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NOD</a:t>
            </a:r>
            <a:r>
              <a:rPr lang="zh-CN" altLang="en-US" sz="1400" b="1" dirty="0">
                <a:solidFill>
                  <a:schemeClr val="tx1"/>
                </a:solidFill>
              </a:rPr>
              <a:t>家族受体（胞内）</a:t>
            </a:r>
          </a:p>
        </p:txBody>
      </p:sp>
      <p:sp>
        <p:nvSpPr>
          <p:cNvPr id="23" name="矩形 22">
            <a:extLst>
              <a:ext uri="{FF2B5EF4-FFF2-40B4-BE49-F238E27FC236}">
                <a16:creationId xmlns:a16="http://schemas.microsoft.com/office/drawing/2014/main" id="{27C99CD6-E4AB-4D2A-95E5-126E4D5ACED2}"/>
              </a:ext>
            </a:extLst>
          </p:cNvPr>
          <p:cNvSpPr/>
          <p:nvPr/>
        </p:nvSpPr>
        <p:spPr>
          <a:xfrm>
            <a:off x="388147" y="4164523"/>
            <a:ext cx="2348751"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清道夫受体（细胞膜）</a:t>
            </a:r>
          </a:p>
        </p:txBody>
      </p:sp>
      <p:sp>
        <p:nvSpPr>
          <p:cNvPr id="24" name="矩形 23">
            <a:extLst>
              <a:ext uri="{FF2B5EF4-FFF2-40B4-BE49-F238E27FC236}">
                <a16:creationId xmlns:a16="http://schemas.microsoft.com/office/drawing/2014/main" id="{009EAD83-4C22-4468-8318-698B9F0DDA0B}"/>
              </a:ext>
            </a:extLst>
          </p:cNvPr>
          <p:cNvSpPr/>
          <p:nvPr/>
        </p:nvSpPr>
        <p:spPr>
          <a:xfrm>
            <a:off x="2671483" y="4203761"/>
            <a:ext cx="3388663"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多种靶标，革兰氏阴性和革兰氏阳性细菌，凋亡的寄主细胞</a:t>
            </a:r>
          </a:p>
        </p:txBody>
      </p:sp>
      <p:sp>
        <p:nvSpPr>
          <p:cNvPr id="25" name="矩形 24">
            <a:extLst>
              <a:ext uri="{FF2B5EF4-FFF2-40B4-BE49-F238E27FC236}">
                <a16:creationId xmlns:a16="http://schemas.microsoft.com/office/drawing/2014/main" id="{27C99CD6-E4AB-4D2A-95E5-126E4D5ACED2}"/>
              </a:ext>
            </a:extLst>
          </p:cNvPr>
          <p:cNvSpPr/>
          <p:nvPr/>
        </p:nvSpPr>
        <p:spPr>
          <a:xfrm>
            <a:off x="6158761" y="4164522"/>
            <a:ext cx="2348751" cy="367553"/>
          </a:xfrm>
          <a:prstGeom prst="rect">
            <a:avLst/>
          </a:prstGeom>
          <a:solidFill>
            <a:srgbClr val="DF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诱导巨噬作用或内吞作用</a:t>
            </a:r>
          </a:p>
        </p:txBody>
      </p:sp>
      <p:sp>
        <p:nvSpPr>
          <p:cNvPr id="26" name="矩形 25">
            <a:extLst>
              <a:ext uri="{FF2B5EF4-FFF2-40B4-BE49-F238E27FC236}">
                <a16:creationId xmlns:a16="http://schemas.microsoft.com/office/drawing/2014/main" id="{B25BF56C-B392-4067-A704-8E77330F13D8}"/>
              </a:ext>
            </a:extLst>
          </p:cNvPr>
          <p:cNvSpPr/>
          <p:nvPr/>
        </p:nvSpPr>
        <p:spPr>
          <a:xfrm>
            <a:off x="388146" y="645302"/>
            <a:ext cx="1413759" cy="2959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受体（定位）</a:t>
            </a:r>
          </a:p>
        </p:txBody>
      </p:sp>
      <p:sp>
        <p:nvSpPr>
          <p:cNvPr id="27" name="矩形 26">
            <a:extLst>
              <a:ext uri="{FF2B5EF4-FFF2-40B4-BE49-F238E27FC236}">
                <a16:creationId xmlns:a16="http://schemas.microsoft.com/office/drawing/2014/main" id="{84984711-C2AC-4C7E-89BB-2284A05C3AE8}"/>
              </a:ext>
            </a:extLst>
          </p:cNvPr>
          <p:cNvSpPr/>
          <p:nvPr/>
        </p:nvSpPr>
        <p:spPr>
          <a:xfrm>
            <a:off x="2727446" y="637580"/>
            <a:ext cx="1413759" cy="2959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靶标（来源）</a:t>
            </a:r>
          </a:p>
        </p:txBody>
      </p:sp>
      <p:sp>
        <p:nvSpPr>
          <p:cNvPr id="28" name="矩形 27">
            <a:extLst>
              <a:ext uri="{FF2B5EF4-FFF2-40B4-BE49-F238E27FC236}">
                <a16:creationId xmlns:a16="http://schemas.microsoft.com/office/drawing/2014/main" id="{DD6EAA7D-1DEC-477B-A305-2B5A999B75BC}"/>
              </a:ext>
            </a:extLst>
          </p:cNvPr>
          <p:cNvSpPr/>
          <p:nvPr/>
        </p:nvSpPr>
        <p:spPr>
          <a:xfrm>
            <a:off x="6118241" y="651016"/>
            <a:ext cx="1413759" cy="2959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识别的效果</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wired.com/images/article/full/2008/05/jenner_400px.jpg"/>
          <p:cNvPicPr>
            <a:picLocks noChangeAspect="1" noChangeArrowheads="1"/>
          </p:cNvPicPr>
          <p:nvPr/>
        </p:nvPicPr>
        <p:blipFill>
          <a:blip r:embed="rId2" cstate="email"/>
          <a:srcRect/>
          <a:stretch>
            <a:fillRect/>
          </a:stretch>
        </p:blipFill>
        <p:spPr bwMode="auto">
          <a:xfrm>
            <a:off x="683569" y="228962"/>
            <a:ext cx="7632849" cy="5648310"/>
          </a:xfrm>
          <a:prstGeom prst="rect">
            <a:avLst/>
          </a:prstGeom>
          <a:noFill/>
          <a:effectLst>
            <a:outerShdw blurRad="63500" sx="102000" sy="102000" algn="ctr" rotWithShape="0">
              <a:prstClr val="black">
                <a:alpha val="40000"/>
              </a:prstClr>
            </a:outerShdw>
          </a:effectLst>
        </p:spPr>
      </p:pic>
      <p:sp>
        <p:nvSpPr>
          <p:cNvPr id="3" name="矩形 2"/>
          <p:cNvSpPr/>
          <p:nvPr/>
        </p:nvSpPr>
        <p:spPr>
          <a:xfrm>
            <a:off x="1547664" y="6165304"/>
            <a:ext cx="5976664" cy="504056"/>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b="0" i="0" dirty="0">
                <a:solidFill>
                  <a:schemeClr val="bg1"/>
                </a:solidFill>
                <a:effectLst/>
                <a:latin typeface="Arial" panose="020B0604020202020204" pitchFamily="34" charset="0"/>
              </a:rPr>
              <a:t>爱德华</a:t>
            </a:r>
            <a:r>
              <a:rPr lang="en-US" altLang="zh-CN" sz="2000" b="0" i="0" dirty="0">
                <a:solidFill>
                  <a:schemeClr val="bg1"/>
                </a:solidFill>
                <a:effectLst/>
                <a:latin typeface="Arial" panose="020B0604020202020204" pitchFamily="34" charset="0"/>
              </a:rPr>
              <a:t>·</a:t>
            </a:r>
            <a:r>
              <a:rPr lang="zh-CN" altLang="en-US" sz="2000" b="0" i="0" dirty="0">
                <a:solidFill>
                  <a:schemeClr val="bg1"/>
                </a:solidFill>
                <a:effectLst/>
                <a:latin typeface="Arial" panose="020B0604020202020204" pitchFamily="34" charset="0"/>
              </a:rPr>
              <a:t>詹纳（</a:t>
            </a:r>
            <a:r>
              <a:rPr lang="en-US" altLang="zh-CN" sz="2000" dirty="0">
                <a:solidFill>
                  <a:prstClr val="white"/>
                </a:solidFill>
                <a:latin typeface="Georgia" pitchFamily="18" charset="0"/>
                <a:ea typeface="微软雅黑"/>
              </a:rPr>
              <a:t>Edward Jenner</a:t>
            </a:r>
            <a:r>
              <a:rPr lang="zh-CN" altLang="en-US" sz="2000" dirty="0">
                <a:solidFill>
                  <a:prstClr val="white"/>
                </a:solidFill>
                <a:latin typeface="Georgia" pitchFamily="18" charset="0"/>
                <a:ea typeface="微软雅黑"/>
              </a:rPr>
              <a:t>）与牛痘</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3-09"/>
          <p:cNvPicPr>
            <a:picLocks noChangeAspect="1" noChangeArrowheads="1"/>
          </p:cNvPicPr>
          <p:nvPr/>
        </p:nvPicPr>
        <p:blipFill>
          <a:blip r:embed="rId2" cstate="print"/>
          <a:srcRect/>
          <a:stretch>
            <a:fillRect/>
          </a:stretch>
        </p:blipFill>
        <p:spPr bwMode="auto">
          <a:xfrm>
            <a:off x="323530" y="1124744"/>
            <a:ext cx="8531225" cy="3900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154EA0D6-1E37-4F04-B803-48D726A7DD6A}"/>
              </a:ext>
            </a:extLst>
          </p:cNvPr>
          <p:cNvSpPr/>
          <p:nvPr/>
        </p:nvSpPr>
        <p:spPr>
          <a:xfrm>
            <a:off x="3971909" y="1124744"/>
            <a:ext cx="2150985" cy="2959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细胞壁组织</a:t>
            </a:r>
          </a:p>
        </p:txBody>
      </p:sp>
      <p:sp>
        <p:nvSpPr>
          <p:cNvPr id="4" name="矩形 3">
            <a:extLst>
              <a:ext uri="{FF2B5EF4-FFF2-40B4-BE49-F238E27FC236}">
                <a16:creationId xmlns:a16="http://schemas.microsoft.com/office/drawing/2014/main" id="{1073BE75-D0F8-44D7-A66B-7D119A74A696}"/>
              </a:ext>
            </a:extLst>
          </p:cNvPr>
          <p:cNvSpPr/>
          <p:nvPr/>
        </p:nvSpPr>
        <p:spPr>
          <a:xfrm>
            <a:off x="289244" y="1191496"/>
            <a:ext cx="2274661" cy="2959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细菌（</a:t>
            </a:r>
            <a:r>
              <a:rPr lang="en-US" altLang="zh-CN" sz="1600" b="1" dirty="0">
                <a:solidFill>
                  <a:schemeClr val="tx1"/>
                </a:solidFill>
              </a:rPr>
              <a:t>E.coli</a:t>
            </a:r>
            <a:r>
              <a:rPr lang="zh-CN" altLang="en-US" sz="1600" b="1" dirty="0">
                <a:solidFill>
                  <a:schemeClr val="tx1"/>
                </a:solidFill>
              </a:rPr>
              <a:t>）</a:t>
            </a:r>
          </a:p>
        </p:txBody>
      </p:sp>
      <p:sp>
        <p:nvSpPr>
          <p:cNvPr id="5" name="矩形 4">
            <a:extLst>
              <a:ext uri="{FF2B5EF4-FFF2-40B4-BE49-F238E27FC236}">
                <a16:creationId xmlns:a16="http://schemas.microsoft.com/office/drawing/2014/main" id="{F4C8480B-A61E-4913-B574-55466E662DF7}"/>
              </a:ext>
            </a:extLst>
          </p:cNvPr>
          <p:cNvSpPr/>
          <p:nvPr/>
        </p:nvSpPr>
        <p:spPr>
          <a:xfrm>
            <a:off x="7127486" y="1420736"/>
            <a:ext cx="1727269" cy="4887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脂多糖（内毒素）</a:t>
            </a:r>
          </a:p>
        </p:txBody>
      </p:sp>
      <p:sp>
        <p:nvSpPr>
          <p:cNvPr id="6" name="矩形 5">
            <a:extLst>
              <a:ext uri="{FF2B5EF4-FFF2-40B4-BE49-F238E27FC236}">
                <a16:creationId xmlns:a16="http://schemas.microsoft.com/office/drawing/2014/main" id="{4DDCE75E-E393-4449-8EEC-3651A7E45DD8}"/>
              </a:ext>
            </a:extLst>
          </p:cNvPr>
          <p:cNvSpPr/>
          <p:nvPr/>
        </p:nvSpPr>
        <p:spPr>
          <a:xfrm>
            <a:off x="7480401" y="2205474"/>
            <a:ext cx="1197433" cy="4887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外膜</a:t>
            </a:r>
          </a:p>
        </p:txBody>
      </p:sp>
      <p:sp>
        <p:nvSpPr>
          <p:cNvPr id="7" name="矩形 6">
            <a:extLst>
              <a:ext uri="{FF2B5EF4-FFF2-40B4-BE49-F238E27FC236}">
                <a16:creationId xmlns:a16="http://schemas.microsoft.com/office/drawing/2014/main" id="{4C8B3767-4A53-4DD7-8E1A-0A8054D5D416}"/>
              </a:ext>
            </a:extLst>
          </p:cNvPr>
          <p:cNvSpPr/>
          <p:nvPr/>
        </p:nvSpPr>
        <p:spPr>
          <a:xfrm>
            <a:off x="7480400" y="3066180"/>
            <a:ext cx="1197433" cy="4887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内膜</a:t>
            </a:r>
          </a:p>
        </p:txBody>
      </p:sp>
      <p:sp>
        <p:nvSpPr>
          <p:cNvPr id="8" name="矩形 7">
            <a:extLst>
              <a:ext uri="{FF2B5EF4-FFF2-40B4-BE49-F238E27FC236}">
                <a16:creationId xmlns:a16="http://schemas.microsoft.com/office/drawing/2014/main" id="{BD8B9F5A-027E-4532-85D5-2C788DB394C7}"/>
              </a:ext>
            </a:extLst>
          </p:cNvPr>
          <p:cNvSpPr/>
          <p:nvPr/>
        </p:nvSpPr>
        <p:spPr>
          <a:xfrm>
            <a:off x="7392403" y="2694220"/>
            <a:ext cx="1496638" cy="3409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肽聚糖</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3-10"/>
          <p:cNvPicPr>
            <a:picLocks noChangeAspect="1" noChangeArrowheads="1"/>
          </p:cNvPicPr>
          <p:nvPr/>
        </p:nvPicPr>
        <p:blipFill>
          <a:blip r:embed="rId2" cstate="print"/>
          <a:srcRect/>
          <a:stretch>
            <a:fillRect/>
          </a:stretch>
        </p:blipFill>
        <p:spPr bwMode="auto">
          <a:xfrm>
            <a:off x="1547664" y="136799"/>
            <a:ext cx="5613400" cy="6532563"/>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70" name="Picture 2" descr="figure 3-11 part 1"/>
          <p:cNvPicPr>
            <a:picLocks noChangeAspect="1" noChangeArrowheads="1"/>
          </p:cNvPicPr>
          <p:nvPr/>
        </p:nvPicPr>
        <p:blipFill>
          <a:blip r:embed="rId3" cstate="print"/>
          <a:srcRect/>
          <a:stretch>
            <a:fillRect/>
          </a:stretch>
        </p:blipFill>
        <p:spPr bwMode="auto">
          <a:xfrm>
            <a:off x="986119" y="108321"/>
            <a:ext cx="7073152" cy="6690169"/>
          </a:xfrm>
          <a:prstGeom prst="rect">
            <a:avLst/>
          </a:prstGeom>
          <a:noFill/>
        </p:spPr>
      </p:pic>
      <p:sp>
        <p:nvSpPr>
          <p:cNvPr id="2" name="矩形 1">
            <a:extLst>
              <a:ext uri="{FF2B5EF4-FFF2-40B4-BE49-F238E27FC236}">
                <a16:creationId xmlns:a16="http://schemas.microsoft.com/office/drawing/2014/main" id="{59A0F99D-EE00-4C5D-A5FC-0F2D604FECEC}"/>
              </a:ext>
            </a:extLst>
          </p:cNvPr>
          <p:cNvSpPr/>
          <p:nvPr/>
        </p:nvSpPr>
        <p:spPr>
          <a:xfrm>
            <a:off x="878541" y="1174376"/>
            <a:ext cx="1219200" cy="5737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细胞膜</a:t>
            </a:r>
          </a:p>
        </p:txBody>
      </p:sp>
      <p:sp>
        <p:nvSpPr>
          <p:cNvPr id="6" name="矩形 5">
            <a:extLst>
              <a:ext uri="{FF2B5EF4-FFF2-40B4-BE49-F238E27FC236}">
                <a16:creationId xmlns:a16="http://schemas.microsoft.com/office/drawing/2014/main" id="{C1800787-763D-4B37-820D-C28B3066228E}"/>
              </a:ext>
            </a:extLst>
          </p:cNvPr>
          <p:cNvSpPr/>
          <p:nvPr/>
        </p:nvSpPr>
        <p:spPr>
          <a:xfrm>
            <a:off x="1954306" y="143807"/>
            <a:ext cx="1219200" cy="5737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寄生虫</a:t>
            </a:r>
          </a:p>
        </p:txBody>
      </p:sp>
      <p:sp>
        <p:nvSpPr>
          <p:cNvPr id="7" name="矩形 6">
            <a:extLst>
              <a:ext uri="{FF2B5EF4-FFF2-40B4-BE49-F238E27FC236}">
                <a16:creationId xmlns:a16="http://schemas.microsoft.com/office/drawing/2014/main" id="{82FEE88F-21C6-4F02-8890-99B5AF4749FF}"/>
              </a:ext>
            </a:extLst>
          </p:cNvPr>
          <p:cNvSpPr/>
          <p:nvPr/>
        </p:nvSpPr>
        <p:spPr>
          <a:xfrm>
            <a:off x="3110752" y="143807"/>
            <a:ext cx="1568823" cy="7795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革兰氏阳性菌和真菌</a:t>
            </a:r>
          </a:p>
        </p:txBody>
      </p:sp>
      <p:sp>
        <p:nvSpPr>
          <p:cNvPr id="8" name="矩形 7">
            <a:extLst>
              <a:ext uri="{FF2B5EF4-FFF2-40B4-BE49-F238E27FC236}">
                <a16:creationId xmlns:a16="http://schemas.microsoft.com/office/drawing/2014/main" id="{C9BEF07D-A614-4651-9CBE-04E1F6BC0A0D}"/>
              </a:ext>
            </a:extLst>
          </p:cNvPr>
          <p:cNvSpPr/>
          <p:nvPr/>
        </p:nvSpPr>
        <p:spPr>
          <a:xfrm>
            <a:off x="4679575" y="143807"/>
            <a:ext cx="1398496" cy="7795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革兰氏阴性菌</a:t>
            </a:r>
          </a:p>
        </p:txBody>
      </p:sp>
      <p:sp>
        <p:nvSpPr>
          <p:cNvPr id="9" name="矩形 8">
            <a:extLst>
              <a:ext uri="{FF2B5EF4-FFF2-40B4-BE49-F238E27FC236}">
                <a16:creationId xmlns:a16="http://schemas.microsoft.com/office/drawing/2014/main" id="{36262DC1-EE10-4A50-A97C-08FB522FD96E}"/>
              </a:ext>
            </a:extLst>
          </p:cNvPr>
          <p:cNvSpPr/>
          <p:nvPr/>
        </p:nvSpPr>
        <p:spPr>
          <a:xfrm>
            <a:off x="6078071" y="143807"/>
            <a:ext cx="1219200" cy="744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有鞭毛的细菌</a:t>
            </a:r>
          </a:p>
        </p:txBody>
      </p:sp>
      <p:sp>
        <p:nvSpPr>
          <p:cNvPr id="10" name="矩形 9">
            <a:extLst>
              <a:ext uri="{FF2B5EF4-FFF2-40B4-BE49-F238E27FC236}">
                <a16:creationId xmlns:a16="http://schemas.microsoft.com/office/drawing/2014/main" id="{EF951E29-DD29-46AC-AEEA-0AC4CF8C8ACE}"/>
              </a:ext>
            </a:extLst>
          </p:cNvPr>
          <p:cNvSpPr/>
          <p:nvPr/>
        </p:nvSpPr>
        <p:spPr>
          <a:xfrm>
            <a:off x="2563906" y="2849218"/>
            <a:ext cx="937007" cy="30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病毒</a:t>
            </a:r>
          </a:p>
        </p:txBody>
      </p:sp>
      <p:sp>
        <p:nvSpPr>
          <p:cNvPr id="11" name="矩形 10">
            <a:extLst>
              <a:ext uri="{FF2B5EF4-FFF2-40B4-BE49-F238E27FC236}">
                <a16:creationId xmlns:a16="http://schemas.microsoft.com/office/drawing/2014/main" id="{E3198D3E-954F-42A4-88DF-EB01BD9FD913}"/>
              </a:ext>
            </a:extLst>
          </p:cNvPr>
          <p:cNvSpPr/>
          <p:nvPr/>
        </p:nvSpPr>
        <p:spPr>
          <a:xfrm>
            <a:off x="3500913" y="2849218"/>
            <a:ext cx="937007" cy="30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病毒</a:t>
            </a:r>
          </a:p>
        </p:txBody>
      </p:sp>
      <p:sp>
        <p:nvSpPr>
          <p:cNvPr id="12" name="矩形 11">
            <a:extLst>
              <a:ext uri="{FF2B5EF4-FFF2-40B4-BE49-F238E27FC236}">
                <a16:creationId xmlns:a16="http://schemas.microsoft.com/office/drawing/2014/main" id="{25582EFE-8BA4-4A4A-B14A-21C08FACF6AF}"/>
              </a:ext>
            </a:extLst>
          </p:cNvPr>
          <p:cNvSpPr/>
          <p:nvPr/>
        </p:nvSpPr>
        <p:spPr>
          <a:xfrm>
            <a:off x="4440259" y="2842593"/>
            <a:ext cx="937007" cy="30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病毒</a:t>
            </a:r>
          </a:p>
        </p:txBody>
      </p:sp>
      <p:sp>
        <p:nvSpPr>
          <p:cNvPr id="13" name="矩形 12">
            <a:extLst>
              <a:ext uri="{FF2B5EF4-FFF2-40B4-BE49-F238E27FC236}">
                <a16:creationId xmlns:a16="http://schemas.microsoft.com/office/drawing/2014/main" id="{17A7FA12-6277-4304-A195-CA3CB8FEF812}"/>
              </a:ext>
            </a:extLst>
          </p:cNvPr>
          <p:cNvSpPr/>
          <p:nvPr/>
        </p:nvSpPr>
        <p:spPr>
          <a:xfrm>
            <a:off x="5609567" y="2842593"/>
            <a:ext cx="937007" cy="30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细菌</a:t>
            </a:r>
          </a:p>
        </p:txBody>
      </p:sp>
      <p:sp>
        <p:nvSpPr>
          <p:cNvPr id="14" name="矩形 13">
            <a:extLst>
              <a:ext uri="{FF2B5EF4-FFF2-40B4-BE49-F238E27FC236}">
                <a16:creationId xmlns:a16="http://schemas.microsoft.com/office/drawing/2014/main" id="{BD5A7DB7-AB07-4737-8B0A-342616ECF399}"/>
              </a:ext>
            </a:extLst>
          </p:cNvPr>
          <p:cNvSpPr/>
          <p:nvPr/>
        </p:nvSpPr>
        <p:spPr>
          <a:xfrm>
            <a:off x="5841868" y="3110948"/>
            <a:ext cx="937007" cy="304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元件</a:t>
            </a:r>
          </a:p>
        </p:txBody>
      </p:sp>
      <p:sp>
        <p:nvSpPr>
          <p:cNvPr id="3" name="矩形 2">
            <a:extLst>
              <a:ext uri="{FF2B5EF4-FFF2-40B4-BE49-F238E27FC236}">
                <a16:creationId xmlns:a16="http://schemas.microsoft.com/office/drawing/2014/main" id="{D7370A70-8CEB-446E-8392-273AF4B63DD4}"/>
              </a:ext>
            </a:extLst>
          </p:cNvPr>
          <p:cNvSpPr/>
          <p:nvPr/>
        </p:nvSpPr>
        <p:spPr>
          <a:xfrm>
            <a:off x="1859981" y="5285687"/>
            <a:ext cx="1407850" cy="573742"/>
          </a:xfrm>
          <a:prstGeom prst="rect">
            <a:avLst/>
          </a:prstGeom>
          <a:solidFill>
            <a:srgbClr val="E2C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细胞内区室</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2" descr="figure 3-12"/>
          <p:cNvPicPr>
            <a:picLocks noChangeAspect="1" noChangeArrowheads="1"/>
          </p:cNvPicPr>
          <p:nvPr/>
        </p:nvPicPr>
        <p:blipFill>
          <a:blip r:embed="rId3" cstate="print"/>
          <a:srcRect/>
          <a:stretch>
            <a:fillRect/>
          </a:stretch>
        </p:blipFill>
        <p:spPr bwMode="auto">
          <a:xfrm>
            <a:off x="304802" y="1549400"/>
            <a:ext cx="8531225" cy="3765550"/>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02DD6B1E-2384-4E7A-ACAE-CE49677A7BAB}"/>
              </a:ext>
            </a:extLst>
          </p:cNvPr>
          <p:cNvSpPr/>
          <p:nvPr/>
        </p:nvSpPr>
        <p:spPr>
          <a:xfrm>
            <a:off x="304802" y="2647784"/>
            <a:ext cx="712965"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细胞类型</a:t>
            </a:r>
          </a:p>
        </p:txBody>
      </p:sp>
      <p:sp>
        <p:nvSpPr>
          <p:cNvPr id="4" name="矩形 3">
            <a:extLst>
              <a:ext uri="{FF2B5EF4-FFF2-40B4-BE49-F238E27FC236}">
                <a16:creationId xmlns:a16="http://schemas.microsoft.com/office/drawing/2014/main" id="{3262AC0D-ABDF-43CD-B84F-03C2A5C992E9}"/>
              </a:ext>
            </a:extLst>
          </p:cNvPr>
          <p:cNvSpPr/>
          <p:nvPr/>
        </p:nvSpPr>
        <p:spPr>
          <a:xfrm>
            <a:off x="296851" y="3175220"/>
            <a:ext cx="712965"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功能</a:t>
            </a:r>
          </a:p>
        </p:txBody>
      </p:sp>
      <p:sp>
        <p:nvSpPr>
          <p:cNvPr id="5" name="矩形 4">
            <a:extLst>
              <a:ext uri="{FF2B5EF4-FFF2-40B4-BE49-F238E27FC236}">
                <a16:creationId xmlns:a16="http://schemas.microsoft.com/office/drawing/2014/main" id="{56CCCB0B-7A6B-47C6-AB13-9634E1F809B2}"/>
              </a:ext>
            </a:extLst>
          </p:cNvPr>
          <p:cNvSpPr/>
          <p:nvPr/>
        </p:nvSpPr>
        <p:spPr>
          <a:xfrm>
            <a:off x="1172819" y="2647784"/>
            <a:ext cx="1355696"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中性粒细胞</a:t>
            </a:r>
          </a:p>
        </p:txBody>
      </p:sp>
      <p:sp>
        <p:nvSpPr>
          <p:cNvPr id="6" name="矩形 5">
            <a:extLst>
              <a:ext uri="{FF2B5EF4-FFF2-40B4-BE49-F238E27FC236}">
                <a16:creationId xmlns:a16="http://schemas.microsoft.com/office/drawing/2014/main" id="{1653F863-27FA-4A28-84B6-A538F7193341}"/>
              </a:ext>
            </a:extLst>
          </p:cNvPr>
          <p:cNvSpPr/>
          <p:nvPr/>
        </p:nvSpPr>
        <p:spPr>
          <a:xfrm>
            <a:off x="2939334" y="2657060"/>
            <a:ext cx="1355696"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巨噬细胞</a:t>
            </a:r>
          </a:p>
        </p:txBody>
      </p:sp>
      <p:sp>
        <p:nvSpPr>
          <p:cNvPr id="7" name="矩形 6">
            <a:extLst>
              <a:ext uri="{FF2B5EF4-FFF2-40B4-BE49-F238E27FC236}">
                <a16:creationId xmlns:a16="http://schemas.microsoft.com/office/drawing/2014/main" id="{473E3D83-3AA4-4EC3-AF69-99F21B3132D0}"/>
              </a:ext>
            </a:extLst>
          </p:cNvPr>
          <p:cNvSpPr/>
          <p:nvPr/>
        </p:nvSpPr>
        <p:spPr>
          <a:xfrm>
            <a:off x="5163047" y="2735252"/>
            <a:ext cx="1355696" cy="231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树突状细胞</a:t>
            </a:r>
          </a:p>
        </p:txBody>
      </p:sp>
      <p:sp>
        <p:nvSpPr>
          <p:cNvPr id="8" name="矩形 7">
            <a:extLst>
              <a:ext uri="{FF2B5EF4-FFF2-40B4-BE49-F238E27FC236}">
                <a16:creationId xmlns:a16="http://schemas.microsoft.com/office/drawing/2014/main" id="{526F51A7-2548-471E-8422-628E98A1EF42}"/>
              </a:ext>
            </a:extLst>
          </p:cNvPr>
          <p:cNvSpPr/>
          <p:nvPr/>
        </p:nvSpPr>
        <p:spPr>
          <a:xfrm>
            <a:off x="7236491" y="2647784"/>
            <a:ext cx="1599535"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天然杀伤细胞</a:t>
            </a:r>
          </a:p>
        </p:txBody>
      </p:sp>
      <p:sp>
        <p:nvSpPr>
          <p:cNvPr id="9" name="矩形 8">
            <a:extLst>
              <a:ext uri="{FF2B5EF4-FFF2-40B4-BE49-F238E27FC236}">
                <a16:creationId xmlns:a16="http://schemas.microsoft.com/office/drawing/2014/main" id="{8C8CD667-E5C3-4855-B563-121141F6F9FA}"/>
              </a:ext>
            </a:extLst>
          </p:cNvPr>
          <p:cNvSpPr/>
          <p:nvPr/>
        </p:nvSpPr>
        <p:spPr>
          <a:xfrm>
            <a:off x="1097280" y="3108961"/>
            <a:ext cx="1431235" cy="1518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吞噬作用</a:t>
            </a:r>
            <a:endParaRPr lang="en-US" altLang="zh-CN" sz="1400" b="1" dirty="0">
              <a:solidFill>
                <a:schemeClr val="tx1"/>
              </a:solidFill>
            </a:endParaRPr>
          </a:p>
          <a:p>
            <a:pPr algn="ctr"/>
            <a:r>
              <a:rPr lang="zh-CN" altLang="en-US" sz="1400" b="1" dirty="0">
                <a:solidFill>
                  <a:schemeClr val="tx1"/>
                </a:solidFill>
              </a:rPr>
              <a:t>活性氧和活性氮物质</a:t>
            </a:r>
            <a:endParaRPr lang="en-US" altLang="zh-CN" sz="1400" b="1" dirty="0">
              <a:solidFill>
                <a:schemeClr val="tx1"/>
              </a:solidFill>
            </a:endParaRPr>
          </a:p>
          <a:p>
            <a:pPr algn="ctr"/>
            <a:r>
              <a:rPr lang="zh-CN" altLang="en-US" sz="1400" b="1" dirty="0">
                <a:solidFill>
                  <a:schemeClr val="tx1"/>
                </a:solidFill>
              </a:rPr>
              <a:t>抗微生物肽</a:t>
            </a:r>
          </a:p>
        </p:txBody>
      </p:sp>
      <p:sp>
        <p:nvSpPr>
          <p:cNvPr id="10" name="矩形 9">
            <a:extLst>
              <a:ext uri="{FF2B5EF4-FFF2-40B4-BE49-F238E27FC236}">
                <a16:creationId xmlns:a16="http://schemas.microsoft.com/office/drawing/2014/main" id="{A6DBCCEC-AC75-4609-8AC3-2AD2F7662572}"/>
              </a:ext>
            </a:extLst>
          </p:cNvPr>
          <p:cNvSpPr/>
          <p:nvPr/>
        </p:nvSpPr>
        <p:spPr>
          <a:xfrm>
            <a:off x="2863795" y="3171244"/>
            <a:ext cx="1708205" cy="164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吞噬作用</a:t>
            </a:r>
            <a:endParaRPr lang="en-US" altLang="zh-CN" sz="1400" b="1" dirty="0">
              <a:solidFill>
                <a:schemeClr val="tx1"/>
              </a:solidFill>
            </a:endParaRPr>
          </a:p>
          <a:p>
            <a:pPr algn="ctr"/>
            <a:r>
              <a:rPr lang="zh-CN" altLang="en-US" sz="1400" b="1" dirty="0">
                <a:solidFill>
                  <a:schemeClr val="tx1"/>
                </a:solidFill>
              </a:rPr>
              <a:t>炎症介质</a:t>
            </a:r>
            <a:endParaRPr lang="en-US" altLang="zh-CN" sz="1400" b="1" dirty="0">
              <a:solidFill>
                <a:schemeClr val="tx1"/>
              </a:solidFill>
            </a:endParaRPr>
          </a:p>
          <a:p>
            <a:pPr algn="ctr"/>
            <a:r>
              <a:rPr lang="zh-CN" altLang="en-US" sz="1400" b="1" dirty="0">
                <a:solidFill>
                  <a:schemeClr val="tx1"/>
                </a:solidFill>
              </a:rPr>
              <a:t>抗原提呈</a:t>
            </a:r>
            <a:endParaRPr lang="en-US" altLang="zh-CN" sz="1400" b="1" dirty="0">
              <a:solidFill>
                <a:schemeClr val="tx1"/>
              </a:solidFill>
            </a:endParaRPr>
          </a:p>
          <a:p>
            <a:pPr algn="ctr"/>
            <a:r>
              <a:rPr lang="zh-CN" altLang="en-US" sz="1400" b="1" dirty="0">
                <a:solidFill>
                  <a:schemeClr val="tx1"/>
                </a:solidFill>
              </a:rPr>
              <a:t>活性氧和活性氮物质</a:t>
            </a:r>
            <a:endParaRPr lang="en-US" altLang="zh-CN" sz="1400" b="1" dirty="0">
              <a:solidFill>
                <a:schemeClr val="tx1"/>
              </a:solidFill>
            </a:endParaRPr>
          </a:p>
          <a:p>
            <a:pPr algn="ctr"/>
            <a:r>
              <a:rPr lang="zh-CN" altLang="en-US" sz="1400" b="1" dirty="0">
                <a:solidFill>
                  <a:schemeClr val="tx1"/>
                </a:solidFill>
              </a:rPr>
              <a:t>细胞因子</a:t>
            </a:r>
            <a:endParaRPr lang="en-US" altLang="zh-CN" sz="1400" b="1" dirty="0">
              <a:solidFill>
                <a:schemeClr val="tx1"/>
              </a:solidFill>
            </a:endParaRPr>
          </a:p>
          <a:p>
            <a:pPr algn="ctr"/>
            <a:r>
              <a:rPr lang="zh-CN" altLang="en-US" sz="1400" b="1" dirty="0">
                <a:solidFill>
                  <a:schemeClr val="tx1"/>
                </a:solidFill>
              </a:rPr>
              <a:t>补体蛋白质</a:t>
            </a:r>
          </a:p>
        </p:txBody>
      </p:sp>
      <p:sp>
        <p:nvSpPr>
          <p:cNvPr id="11" name="矩形 10">
            <a:extLst>
              <a:ext uri="{FF2B5EF4-FFF2-40B4-BE49-F238E27FC236}">
                <a16:creationId xmlns:a16="http://schemas.microsoft.com/office/drawing/2014/main" id="{08FEC0C5-5777-42B0-A71F-1C17C6E5D023}"/>
              </a:ext>
            </a:extLst>
          </p:cNvPr>
          <p:cNvSpPr/>
          <p:nvPr/>
        </p:nvSpPr>
        <p:spPr>
          <a:xfrm>
            <a:off x="4995808" y="3171244"/>
            <a:ext cx="1708205" cy="164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抗原提呈</a:t>
            </a:r>
            <a:endParaRPr lang="en-US" altLang="zh-CN" sz="1400" b="1" dirty="0">
              <a:solidFill>
                <a:schemeClr val="tx1"/>
              </a:solidFill>
            </a:endParaRPr>
          </a:p>
          <a:p>
            <a:pPr algn="ctr"/>
            <a:r>
              <a:rPr lang="zh-CN" altLang="en-US" sz="1400" b="1" dirty="0">
                <a:solidFill>
                  <a:schemeClr val="tx1"/>
                </a:solidFill>
              </a:rPr>
              <a:t>共刺激信号</a:t>
            </a:r>
            <a:endParaRPr lang="en-US" altLang="zh-CN" sz="1400" b="1" dirty="0">
              <a:solidFill>
                <a:schemeClr val="tx1"/>
              </a:solidFill>
            </a:endParaRPr>
          </a:p>
          <a:p>
            <a:pPr algn="ctr"/>
            <a:r>
              <a:rPr lang="zh-CN" altLang="en-US" sz="1400" b="1" dirty="0">
                <a:solidFill>
                  <a:schemeClr val="tx1"/>
                </a:solidFill>
              </a:rPr>
              <a:t>活性氧物质</a:t>
            </a:r>
            <a:endParaRPr lang="en-US" altLang="zh-CN" sz="1400" b="1" dirty="0">
              <a:solidFill>
                <a:schemeClr val="tx1"/>
              </a:solidFill>
            </a:endParaRPr>
          </a:p>
          <a:p>
            <a:pPr algn="ctr"/>
            <a:r>
              <a:rPr lang="zh-CN" altLang="en-US" sz="1400" b="1" dirty="0">
                <a:solidFill>
                  <a:schemeClr val="tx1"/>
                </a:solidFill>
              </a:rPr>
              <a:t>干扰素</a:t>
            </a:r>
            <a:endParaRPr lang="en-US" altLang="zh-CN" sz="1400" b="1" dirty="0">
              <a:solidFill>
                <a:schemeClr val="tx1"/>
              </a:solidFill>
            </a:endParaRPr>
          </a:p>
          <a:p>
            <a:pPr algn="ctr"/>
            <a:r>
              <a:rPr lang="zh-CN" altLang="en-US" sz="1400" b="1" dirty="0">
                <a:solidFill>
                  <a:schemeClr val="tx1"/>
                </a:solidFill>
              </a:rPr>
              <a:t>细胞因子</a:t>
            </a:r>
          </a:p>
        </p:txBody>
      </p:sp>
      <p:sp>
        <p:nvSpPr>
          <p:cNvPr id="12" name="矩形 11">
            <a:extLst>
              <a:ext uri="{FF2B5EF4-FFF2-40B4-BE49-F238E27FC236}">
                <a16:creationId xmlns:a16="http://schemas.microsoft.com/office/drawing/2014/main" id="{8D6655F5-9046-4A16-9CB1-7EDDDDF4A354}"/>
              </a:ext>
            </a:extLst>
          </p:cNvPr>
          <p:cNvSpPr/>
          <p:nvPr/>
        </p:nvSpPr>
        <p:spPr>
          <a:xfrm>
            <a:off x="7064068" y="3116911"/>
            <a:ext cx="1823327" cy="164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病毒感染细胞的裂解</a:t>
            </a:r>
            <a:endParaRPr lang="en-US" altLang="zh-CN" sz="1400" b="1" dirty="0">
              <a:solidFill>
                <a:schemeClr val="tx1"/>
              </a:solidFill>
            </a:endParaRPr>
          </a:p>
          <a:p>
            <a:pPr algn="ctr"/>
            <a:r>
              <a:rPr lang="zh-CN" altLang="en-US" sz="1400" b="1" dirty="0">
                <a:solidFill>
                  <a:schemeClr val="tx1"/>
                </a:solidFill>
              </a:rPr>
              <a:t>干扰素</a:t>
            </a:r>
            <a:endParaRPr lang="en-US" altLang="zh-CN" sz="1400" b="1" dirty="0">
              <a:solidFill>
                <a:schemeClr val="tx1"/>
              </a:solidFill>
            </a:endParaRPr>
          </a:p>
          <a:p>
            <a:pPr algn="ctr"/>
            <a:r>
              <a:rPr lang="zh-CN" altLang="en-US" sz="1400" b="1" dirty="0">
                <a:solidFill>
                  <a:schemeClr val="tx1"/>
                </a:solidFill>
              </a:rPr>
              <a:t>激活巨噬细胞</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3-14"/>
          <p:cNvPicPr>
            <a:picLocks noChangeAspect="1" noChangeArrowheads="1"/>
          </p:cNvPicPr>
          <p:nvPr/>
        </p:nvPicPr>
        <p:blipFill>
          <a:blip r:embed="rId2" cstate="print"/>
          <a:srcRect/>
          <a:stretch>
            <a:fillRect/>
          </a:stretch>
        </p:blipFill>
        <p:spPr bwMode="auto">
          <a:xfrm>
            <a:off x="1373190" y="116632"/>
            <a:ext cx="6554787" cy="6697662"/>
          </a:xfrm>
          <a:prstGeom prst="rect">
            <a:avLst/>
          </a:prstGeom>
          <a:noFill/>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008112"/>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white"/>
                </a:solidFill>
                <a:effectLst/>
                <a:uLnTx/>
                <a:uFillTx/>
                <a:latin typeface="Georgia"/>
                <a:ea typeface="微软雅黑"/>
                <a:cs typeface="+mn-cs"/>
              </a:rPr>
              <a:t>抗体：结构与功能</a:t>
            </a:r>
            <a:endParaRPr kumimoji="0" lang="en-US" altLang="zh-CN" sz="4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3" name="矩形 2"/>
          <p:cNvSpPr/>
          <p:nvPr/>
        </p:nvSpPr>
        <p:spPr>
          <a:xfrm>
            <a:off x="467544" y="1412776"/>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抗体的基本结构</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4" name="矩形 3"/>
          <p:cNvSpPr/>
          <p:nvPr/>
        </p:nvSpPr>
        <p:spPr>
          <a:xfrm>
            <a:off x="467544" y="2492896"/>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免疫球蛋白的精细结构</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5" name="矩形 4"/>
          <p:cNvSpPr/>
          <p:nvPr/>
        </p:nvSpPr>
        <p:spPr>
          <a:xfrm>
            <a:off x="467544" y="350100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抗体介导的效应功能</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p:cNvSpPr/>
          <p:nvPr/>
        </p:nvSpPr>
        <p:spPr>
          <a:xfrm>
            <a:off x="467544" y="458112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抗体类型和生物活性</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7" name="矩形 6"/>
          <p:cNvSpPr/>
          <p:nvPr/>
        </p:nvSpPr>
        <p:spPr>
          <a:xfrm>
            <a:off x="467544" y="566124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Georgia"/>
                <a:ea typeface="微软雅黑"/>
                <a:cs typeface="+mn-cs"/>
              </a:rPr>
              <a:t>B</a:t>
            </a: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细胞受体</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mc:AlternateContent xmlns:mc="http://schemas.openxmlformats.org/markup-compatibility/2006" xmlns:p14="http://schemas.microsoft.com/office/powerpoint/2010/main">
        <mc:Choice Requires="p14">
          <p:contentPart p14:bwMode="auto" r:id="rId2">
            <p14:nvContentPartPr>
              <p14:cNvPr id="9" name="墨迹 8">
                <a:extLst>
                  <a:ext uri="{FF2B5EF4-FFF2-40B4-BE49-F238E27FC236}">
                    <a16:creationId xmlns:a16="http://schemas.microsoft.com/office/drawing/2014/main" id="{73F5180F-C2B9-4579-A142-D0A32A37B965}"/>
                  </a:ext>
                </a:extLst>
              </p14:cNvPr>
              <p14:cNvContentPartPr/>
              <p14:nvPr/>
            </p14:nvContentPartPr>
            <p14:xfrm>
              <a:off x="-654698" y="696624"/>
              <a:ext cx="10440" cy="360"/>
            </p14:xfrm>
          </p:contentPart>
        </mc:Choice>
        <mc:Fallback xmlns="">
          <p:pic>
            <p:nvPicPr>
              <p:cNvPr id="9" name="墨迹 8">
                <a:extLst>
                  <a:ext uri="{FF2B5EF4-FFF2-40B4-BE49-F238E27FC236}">
                    <a16:creationId xmlns:a16="http://schemas.microsoft.com/office/drawing/2014/main" id="{73F5180F-C2B9-4579-A142-D0A32A37B965}"/>
                  </a:ext>
                </a:extLst>
              </p:cNvPr>
              <p:cNvPicPr/>
              <p:nvPr/>
            </p:nvPicPr>
            <p:blipFill>
              <a:blip r:embed="rId3"/>
              <a:stretch>
                <a:fillRect/>
              </a:stretch>
            </p:blipFill>
            <p:spPr>
              <a:xfrm>
                <a:off x="-672698" y="678624"/>
                <a:ext cx="46080" cy="36000"/>
              </a:xfrm>
              <a:prstGeom prst="rect">
                <a:avLst/>
              </a:prstGeom>
            </p:spPr>
          </p:pic>
        </mc:Fallback>
      </mc:AlternateContent>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4-05"/>
          <p:cNvPicPr>
            <a:picLocks noChangeAspect="1" noChangeArrowheads="1"/>
          </p:cNvPicPr>
          <p:nvPr/>
        </p:nvPicPr>
        <p:blipFill>
          <a:blip r:embed="rId2" cstate="email"/>
          <a:srcRect/>
          <a:stretch>
            <a:fillRect/>
          </a:stretch>
        </p:blipFill>
        <p:spPr bwMode="auto">
          <a:xfrm>
            <a:off x="683568" y="64791"/>
            <a:ext cx="7526338" cy="6532563"/>
          </a:xfrm>
          <a:prstGeom prst="rect">
            <a:avLst/>
          </a:prstGeom>
          <a:noFill/>
          <a:ln w="9525">
            <a:noFill/>
            <a:miter lim="800000"/>
            <a:headEnd/>
            <a:tailEnd/>
          </a:ln>
          <a:effectLst/>
        </p:spPr>
      </p:pic>
      <p:sp>
        <p:nvSpPr>
          <p:cNvPr id="3" name="矩形 2"/>
          <p:cNvSpPr/>
          <p:nvPr/>
        </p:nvSpPr>
        <p:spPr>
          <a:xfrm>
            <a:off x="386571" y="6338057"/>
            <a:ext cx="8496944"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实验表明，大部分抗体位于血清蛋白的 </a:t>
            </a:r>
            <a:r>
              <a:rPr kumimoji="0" lang="en-US" altLang="zh-CN" sz="2000" b="0" i="0" u="none" strike="noStrike" kern="1200" cap="none" spc="0" normalizeH="0" baseline="0" noProof="0" dirty="0">
                <a:ln>
                  <a:noFill/>
                </a:ln>
                <a:solidFill>
                  <a:prstClr val="white"/>
                </a:solidFill>
                <a:effectLst/>
                <a:uLnTx/>
                <a:uFillTx/>
                <a:latin typeface="Symbol" pitchFamily="18" charset="2"/>
                <a:ea typeface="微软雅黑"/>
                <a:cs typeface="+mn-cs"/>
              </a:rPr>
              <a:t>g </a:t>
            </a:r>
            <a:r>
              <a:rPr kumimoji="0" lang="zh-CN" altLang="en-US" sz="2000" b="0" i="0" u="none" strike="noStrike" kern="1200" cap="none" spc="0" normalizeH="0" baseline="0" noProof="0" dirty="0">
                <a:ln>
                  <a:noFill/>
                </a:ln>
                <a:solidFill>
                  <a:prstClr val="white"/>
                </a:solidFill>
                <a:effectLst/>
                <a:uLnTx/>
                <a:uFillTx/>
                <a:latin typeface="Symbol" pitchFamily="18" charset="2"/>
                <a:ea typeface="微软雅黑"/>
                <a:cs typeface="+mn-cs"/>
              </a:rPr>
              <a:t>球蛋白组分中</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4" name="矩形 3">
            <a:extLst>
              <a:ext uri="{FF2B5EF4-FFF2-40B4-BE49-F238E27FC236}">
                <a16:creationId xmlns:a16="http://schemas.microsoft.com/office/drawing/2014/main" id="{2F729DC2-3BFA-46CB-8C16-0EF4D57996C1}"/>
              </a:ext>
            </a:extLst>
          </p:cNvPr>
          <p:cNvSpPr/>
          <p:nvPr/>
        </p:nvSpPr>
        <p:spPr>
          <a:xfrm>
            <a:off x="1658471" y="627529"/>
            <a:ext cx="1425388" cy="38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白蛋白</a:t>
            </a:r>
          </a:p>
        </p:txBody>
      </p:sp>
      <p:sp>
        <p:nvSpPr>
          <p:cNvPr id="5" name="矩形 4">
            <a:extLst>
              <a:ext uri="{FF2B5EF4-FFF2-40B4-BE49-F238E27FC236}">
                <a16:creationId xmlns:a16="http://schemas.microsoft.com/office/drawing/2014/main" id="{F92A3778-4EAA-414B-A098-619F10A1B9A3}"/>
              </a:ext>
            </a:extLst>
          </p:cNvPr>
          <p:cNvSpPr/>
          <p:nvPr/>
        </p:nvSpPr>
        <p:spPr>
          <a:xfrm>
            <a:off x="4096872" y="1281953"/>
            <a:ext cx="1362634" cy="38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球蛋白</a:t>
            </a:r>
          </a:p>
        </p:txBody>
      </p:sp>
      <p:sp>
        <p:nvSpPr>
          <p:cNvPr id="6" name="矩形 5">
            <a:extLst>
              <a:ext uri="{FF2B5EF4-FFF2-40B4-BE49-F238E27FC236}">
                <a16:creationId xmlns:a16="http://schemas.microsoft.com/office/drawing/2014/main" id="{074F9446-4356-4C73-A663-AF7FF4D38FE1}"/>
              </a:ext>
            </a:extLst>
          </p:cNvPr>
          <p:cNvSpPr/>
          <p:nvPr/>
        </p:nvSpPr>
        <p:spPr>
          <a:xfrm>
            <a:off x="2918012" y="5683633"/>
            <a:ext cx="3307975" cy="38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迁移率</a:t>
            </a:r>
          </a:p>
        </p:txBody>
      </p:sp>
      <p:sp>
        <p:nvSpPr>
          <p:cNvPr id="7" name="矩形 6">
            <a:extLst>
              <a:ext uri="{FF2B5EF4-FFF2-40B4-BE49-F238E27FC236}">
                <a16:creationId xmlns:a16="http://schemas.microsoft.com/office/drawing/2014/main" id="{6D0AED3A-9F1D-44CB-9185-1B6572CA4197}"/>
              </a:ext>
            </a:extLst>
          </p:cNvPr>
          <p:cNvSpPr/>
          <p:nvPr/>
        </p:nvSpPr>
        <p:spPr>
          <a:xfrm rot="16200000">
            <a:off x="32624" y="3389174"/>
            <a:ext cx="1802939" cy="38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吸光度</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7624" y="1052736"/>
            <a:ext cx="6840760" cy="5184576"/>
            <a:chOff x="323528" y="160338"/>
            <a:chExt cx="8422010" cy="6625654"/>
          </a:xfrm>
        </p:grpSpPr>
        <p:pic>
          <p:nvPicPr>
            <p:cNvPr id="343042" name="Picture 2" descr="figure 4-06"/>
            <p:cNvPicPr>
              <a:picLocks noChangeAspect="1" noChangeArrowheads="1"/>
            </p:cNvPicPr>
            <p:nvPr/>
          </p:nvPicPr>
          <p:blipFill>
            <a:blip r:embed="rId3" cstate="email"/>
            <a:srcRect/>
            <a:stretch>
              <a:fillRect/>
            </a:stretch>
          </p:blipFill>
          <p:spPr bwMode="auto">
            <a:xfrm>
              <a:off x="398463" y="160338"/>
              <a:ext cx="8347075" cy="6535737"/>
            </a:xfrm>
            <a:prstGeom prst="rect">
              <a:avLst/>
            </a:prstGeom>
            <a:noFill/>
          </p:spPr>
        </p:pic>
        <p:sp>
          <p:nvSpPr>
            <p:cNvPr id="3" name="矩形 2"/>
            <p:cNvSpPr/>
            <p:nvPr/>
          </p:nvSpPr>
          <p:spPr>
            <a:xfrm>
              <a:off x="323528" y="6165304"/>
              <a:ext cx="1944216"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569985" y="6164031"/>
            <a:ext cx="8136904"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氨基酸测序结果得到的免疫球蛋白结构示意图</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p:cNvSpPr/>
          <p:nvPr/>
        </p:nvSpPr>
        <p:spPr>
          <a:xfrm>
            <a:off x="2930261" y="288718"/>
            <a:ext cx="3057247" cy="523220"/>
          </a:xfrm>
          <a:prstGeom prst="rect">
            <a:avLst/>
          </a:prstGeom>
          <a:solidFill>
            <a:schemeClr val="accent3">
              <a:lumMod val="5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抗体是异源二聚体</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A8C6C2D9-C78F-4758-88A7-FB1753F66B0A}"/>
              </a:ext>
            </a:extLst>
          </p:cNvPr>
          <p:cNvSpPr/>
          <p:nvPr/>
        </p:nvSpPr>
        <p:spPr>
          <a:xfrm>
            <a:off x="7135906" y="2501154"/>
            <a:ext cx="962309" cy="7440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抗原结合</a:t>
            </a:r>
          </a:p>
        </p:txBody>
      </p:sp>
      <p:sp>
        <p:nvSpPr>
          <p:cNvPr id="7" name="矩形 6">
            <a:extLst>
              <a:ext uri="{FF2B5EF4-FFF2-40B4-BE49-F238E27FC236}">
                <a16:creationId xmlns:a16="http://schemas.microsoft.com/office/drawing/2014/main" id="{C22A045E-081E-4A80-8589-0B4955718BB1}"/>
              </a:ext>
            </a:extLst>
          </p:cNvPr>
          <p:cNvSpPr/>
          <p:nvPr/>
        </p:nvSpPr>
        <p:spPr>
          <a:xfrm>
            <a:off x="1178659" y="3908612"/>
            <a:ext cx="1368714" cy="29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轻链</a:t>
            </a:r>
          </a:p>
        </p:txBody>
      </p:sp>
      <p:sp>
        <p:nvSpPr>
          <p:cNvPr id="9" name="矩形 8">
            <a:extLst>
              <a:ext uri="{FF2B5EF4-FFF2-40B4-BE49-F238E27FC236}">
                <a16:creationId xmlns:a16="http://schemas.microsoft.com/office/drawing/2014/main" id="{53AAE0A0-5DDA-4D12-9EF0-9C14E1329ADE}"/>
              </a:ext>
            </a:extLst>
          </p:cNvPr>
          <p:cNvSpPr/>
          <p:nvPr/>
        </p:nvSpPr>
        <p:spPr>
          <a:xfrm>
            <a:off x="1292859" y="4888403"/>
            <a:ext cx="1368714" cy="29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重链</a:t>
            </a:r>
          </a:p>
        </p:txBody>
      </p:sp>
      <p:sp>
        <p:nvSpPr>
          <p:cNvPr id="10" name="矩形 9">
            <a:extLst>
              <a:ext uri="{FF2B5EF4-FFF2-40B4-BE49-F238E27FC236}">
                <a16:creationId xmlns:a16="http://schemas.microsoft.com/office/drawing/2014/main" id="{CEC97490-542D-4ADD-8DBD-3C649F36D7A4}"/>
              </a:ext>
            </a:extLst>
          </p:cNvPr>
          <p:cNvSpPr/>
          <p:nvPr/>
        </p:nvSpPr>
        <p:spPr>
          <a:xfrm>
            <a:off x="6239436" y="3832411"/>
            <a:ext cx="962309" cy="7440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效应活性</a:t>
            </a:r>
          </a:p>
        </p:txBody>
      </p:sp>
      <p:sp>
        <p:nvSpPr>
          <p:cNvPr id="11" name="矩形 10">
            <a:extLst>
              <a:ext uri="{FF2B5EF4-FFF2-40B4-BE49-F238E27FC236}">
                <a16:creationId xmlns:a16="http://schemas.microsoft.com/office/drawing/2014/main" id="{86F10765-36D1-4D82-AA85-06DFAA3CF90F}"/>
              </a:ext>
            </a:extLst>
          </p:cNvPr>
          <p:cNvSpPr/>
          <p:nvPr/>
        </p:nvSpPr>
        <p:spPr>
          <a:xfrm>
            <a:off x="3887643" y="2251569"/>
            <a:ext cx="791933" cy="295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铰链</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7704" y="188640"/>
            <a:ext cx="5040560" cy="6048672"/>
            <a:chOff x="1907704" y="165100"/>
            <a:chExt cx="5318596" cy="6576268"/>
          </a:xfrm>
        </p:grpSpPr>
        <p:pic>
          <p:nvPicPr>
            <p:cNvPr id="345090" name="Picture 2" descr="figure 4-07"/>
            <p:cNvPicPr>
              <a:picLocks noChangeAspect="1" noChangeArrowheads="1"/>
            </p:cNvPicPr>
            <p:nvPr/>
          </p:nvPicPr>
          <p:blipFill>
            <a:blip r:embed="rId3" cstate="email"/>
            <a:srcRect/>
            <a:stretch>
              <a:fillRect/>
            </a:stretch>
          </p:blipFill>
          <p:spPr bwMode="auto">
            <a:xfrm>
              <a:off x="1917700" y="165100"/>
              <a:ext cx="5308600" cy="6532563"/>
            </a:xfrm>
            <a:prstGeom prst="rect">
              <a:avLst/>
            </a:prstGeom>
            <a:noFill/>
            <a:ln w="9525">
              <a:noFill/>
              <a:miter lim="800000"/>
              <a:headEnd/>
              <a:tailEnd/>
            </a:ln>
            <a:effectLst/>
          </p:spPr>
        </p:pic>
        <p:sp>
          <p:nvSpPr>
            <p:cNvPr id="3" name="矩形 2"/>
            <p:cNvSpPr/>
            <p:nvPr/>
          </p:nvSpPr>
          <p:spPr>
            <a:xfrm>
              <a:off x="1907704" y="6237312"/>
              <a:ext cx="194421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899592" y="5934670"/>
            <a:ext cx="7344816"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IgG</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的标准结构，展示了链结构和链间二硫键</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386CD53C-A6C6-43BC-AA33-DA5B5B594C98}"/>
              </a:ext>
            </a:extLst>
          </p:cNvPr>
          <p:cNvSpPr/>
          <p:nvPr/>
        </p:nvSpPr>
        <p:spPr>
          <a:xfrm>
            <a:off x="2770094" y="188640"/>
            <a:ext cx="824753" cy="463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二硫键</a:t>
            </a:r>
          </a:p>
        </p:txBody>
      </p:sp>
      <p:sp>
        <p:nvSpPr>
          <p:cNvPr id="7" name="矩形 6">
            <a:extLst>
              <a:ext uri="{FF2B5EF4-FFF2-40B4-BE49-F238E27FC236}">
                <a16:creationId xmlns:a16="http://schemas.microsoft.com/office/drawing/2014/main" id="{A822B42E-4535-42C4-8395-7ABD0A4EC56E}"/>
              </a:ext>
            </a:extLst>
          </p:cNvPr>
          <p:cNvSpPr/>
          <p:nvPr/>
        </p:nvSpPr>
        <p:spPr>
          <a:xfrm>
            <a:off x="4473697" y="215444"/>
            <a:ext cx="752727" cy="396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轻链</a:t>
            </a:r>
          </a:p>
        </p:txBody>
      </p:sp>
      <p:sp>
        <p:nvSpPr>
          <p:cNvPr id="8" name="矩形 7">
            <a:extLst>
              <a:ext uri="{FF2B5EF4-FFF2-40B4-BE49-F238E27FC236}">
                <a16:creationId xmlns:a16="http://schemas.microsoft.com/office/drawing/2014/main" id="{49849152-0FE4-4315-B06B-ACCC850D1CD7}"/>
              </a:ext>
            </a:extLst>
          </p:cNvPr>
          <p:cNvSpPr/>
          <p:nvPr/>
        </p:nvSpPr>
        <p:spPr>
          <a:xfrm>
            <a:off x="1981507" y="1873915"/>
            <a:ext cx="752727" cy="396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重链</a:t>
            </a:r>
          </a:p>
        </p:txBody>
      </p:sp>
      <p:sp>
        <p:nvSpPr>
          <p:cNvPr id="9" name="矩形 8">
            <a:extLst>
              <a:ext uri="{FF2B5EF4-FFF2-40B4-BE49-F238E27FC236}">
                <a16:creationId xmlns:a16="http://schemas.microsoft.com/office/drawing/2014/main" id="{2F678CDD-C6C0-4C5C-AD86-92D6DB9A93D1}"/>
              </a:ext>
            </a:extLst>
          </p:cNvPr>
          <p:cNvSpPr/>
          <p:nvPr/>
        </p:nvSpPr>
        <p:spPr>
          <a:xfrm>
            <a:off x="4966755" y="2466734"/>
            <a:ext cx="1514727" cy="396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Fc</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片段</a:t>
            </a:r>
          </a:p>
        </p:txBody>
      </p:sp>
      <p:sp>
        <p:nvSpPr>
          <p:cNvPr id="10" name="矩形 9">
            <a:extLst>
              <a:ext uri="{FF2B5EF4-FFF2-40B4-BE49-F238E27FC236}">
                <a16:creationId xmlns:a16="http://schemas.microsoft.com/office/drawing/2014/main" id="{3EDE16F7-A27B-4DEE-81EB-A35A8D7F1781}"/>
              </a:ext>
            </a:extLst>
          </p:cNvPr>
          <p:cNvSpPr/>
          <p:nvPr/>
        </p:nvSpPr>
        <p:spPr>
          <a:xfrm>
            <a:off x="4590391" y="5457569"/>
            <a:ext cx="1048409" cy="396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重链</a:t>
            </a:r>
          </a:p>
        </p:txBody>
      </p:sp>
      <p:sp>
        <p:nvSpPr>
          <p:cNvPr id="11" name="矩形 10">
            <a:extLst>
              <a:ext uri="{FF2B5EF4-FFF2-40B4-BE49-F238E27FC236}">
                <a16:creationId xmlns:a16="http://schemas.microsoft.com/office/drawing/2014/main" id="{931605ED-7457-47F4-8A1C-844BEA5EAFA5}"/>
              </a:ext>
            </a:extLst>
          </p:cNvPr>
          <p:cNvSpPr/>
          <p:nvPr/>
        </p:nvSpPr>
        <p:spPr>
          <a:xfrm>
            <a:off x="5872191" y="4590220"/>
            <a:ext cx="752727" cy="396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轻链</a:t>
            </a:r>
          </a:p>
        </p:txBody>
      </p:sp>
      <p:sp>
        <p:nvSpPr>
          <p:cNvPr id="12" name="矩形 11">
            <a:extLst>
              <a:ext uri="{FF2B5EF4-FFF2-40B4-BE49-F238E27FC236}">
                <a16:creationId xmlns:a16="http://schemas.microsoft.com/office/drawing/2014/main" id="{9DB0A82D-A20F-46A3-B6EB-4AA75AED6F6E}"/>
              </a:ext>
            </a:extLst>
          </p:cNvPr>
          <p:cNvSpPr/>
          <p:nvPr/>
        </p:nvSpPr>
        <p:spPr>
          <a:xfrm>
            <a:off x="3594847" y="1523498"/>
            <a:ext cx="878850" cy="463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胃蛋白酶消化</a:t>
            </a:r>
          </a:p>
        </p:txBody>
      </p:sp>
      <p:sp>
        <p:nvSpPr>
          <p:cNvPr id="13" name="矩形 12">
            <a:extLst>
              <a:ext uri="{FF2B5EF4-FFF2-40B4-BE49-F238E27FC236}">
                <a16:creationId xmlns:a16="http://schemas.microsoft.com/office/drawing/2014/main" id="{B7D3F2D8-14D1-43C0-A2F3-46A9EAD4FB5C}"/>
              </a:ext>
            </a:extLst>
          </p:cNvPr>
          <p:cNvSpPr/>
          <p:nvPr/>
        </p:nvSpPr>
        <p:spPr>
          <a:xfrm>
            <a:off x="2402541" y="2990929"/>
            <a:ext cx="1685365" cy="396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木瓜蛋白酶消化</a:t>
            </a:r>
          </a:p>
        </p:txBody>
      </p:sp>
      <p:sp>
        <p:nvSpPr>
          <p:cNvPr id="14" name="矩形 13">
            <a:extLst>
              <a:ext uri="{FF2B5EF4-FFF2-40B4-BE49-F238E27FC236}">
                <a16:creationId xmlns:a16="http://schemas.microsoft.com/office/drawing/2014/main" id="{07DD951B-5C28-46B8-8B45-C1C5FB568508}"/>
              </a:ext>
            </a:extLst>
          </p:cNvPr>
          <p:cNvSpPr/>
          <p:nvPr/>
        </p:nvSpPr>
        <p:spPr>
          <a:xfrm>
            <a:off x="5056096" y="2987773"/>
            <a:ext cx="1685365" cy="468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巯基乙醇还原</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2635753"/>
            <a:ext cx="8183106" cy="461665"/>
          </a:xfrm>
          <a:prstGeom prst="rect">
            <a:avLst/>
          </a:prstGeom>
          <a:solidFill>
            <a:schemeClr val="accent3">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轻链测序显示，免疫球蛋白具有恒定区和可变区</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3" name="矩形 2"/>
          <p:cNvSpPr/>
          <p:nvPr/>
        </p:nvSpPr>
        <p:spPr>
          <a:xfrm>
            <a:off x="539552" y="4149082"/>
            <a:ext cx="8183106" cy="461665"/>
          </a:xfrm>
          <a:prstGeom prst="rect">
            <a:avLst/>
          </a:prstGeom>
          <a:solidFill>
            <a:schemeClr val="accent3">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重链测序显示，有</a:t>
            </a:r>
            <a:r>
              <a:rPr kumimoji="0" lang="en-US" altLang="zh-CN" sz="2400" b="0" i="0" u="none" strike="noStrike" kern="1200" cap="none" spc="0" normalizeH="0" baseline="0" noProof="0" dirty="0">
                <a:ln>
                  <a:noFill/>
                </a:ln>
                <a:solidFill>
                  <a:prstClr val="white"/>
                </a:solidFill>
                <a:effectLst/>
                <a:uLnTx/>
                <a:uFillTx/>
                <a:latin typeface="Georgia"/>
                <a:ea typeface="微软雅黑"/>
                <a:cs typeface="+mn-cs"/>
              </a:rPr>
              <a:t>5</a:t>
            </a: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种不同的重链</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4" name="矩形 3"/>
          <p:cNvSpPr/>
          <p:nvPr/>
        </p:nvSpPr>
        <p:spPr>
          <a:xfrm>
            <a:off x="539552" y="988534"/>
            <a:ext cx="8183107" cy="461665"/>
          </a:xfrm>
          <a:prstGeom prst="rect">
            <a:avLst/>
          </a:prstGeom>
          <a:solidFill>
            <a:schemeClr val="accent3">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可对多发性骨髓瘤患者中获得的免疫球蛋白进行纯化和测序</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1_02_01"/>
          <p:cNvPicPr>
            <a:picLocks noChangeAspect="1" noChangeArrowheads="1"/>
          </p:cNvPicPr>
          <p:nvPr/>
        </p:nvPicPr>
        <p:blipFill>
          <a:blip r:embed="rId2" cstate="print"/>
          <a:srcRect/>
          <a:stretch>
            <a:fillRect/>
          </a:stretch>
        </p:blipFill>
        <p:spPr bwMode="auto">
          <a:xfrm>
            <a:off x="251520" y="644407"/>
            <a:ext cx="8640960" cy="5376883"/>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3" name="矩形 2">
            <a:extLst>
              <a:ext uri="{FF2B5EF4-FFF2-40B4-BE49-F238E27FC236}">
                <a16:creationId xmlns:a16="http://schemas.microsoft.com/office/drawing/2014/main" id="{21EE2673-33C3-48EA-9702-9E985339E3F0}"/>
              </a:ext>
            </a:extLst>
          </p:cNvPr>
          <p:cNvSpPr/>
          <p:nvPr/>
        </p:nvSpPr>
        <p:spPr>
          <a:xfrm>
            <a:off x="349624" y="726141"/>
            <a:ext cx="2241176" cy="2357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每月报告一例以上天花病例的国家数</a:t>
            </a:r>
          </a:p>
        </p:txBody>
      </p:sp>
      <p:sp>
        <p:nvSpPr>
          <p:cNvPr id="4" name="矩形 3">
            <a:extLst>
              <a:ext uri="{FF2B5EF4-FFF2-40B4-BE49-F238E27FC236}">
                <a16:creationId xmlns:a16="http://schemas.microsoft.com/office/drawing/2014/main" id="{43C9F4AA-7C67-44D0-8CD5-B1AB203C3542}"/>
              </a:ext>
            </a:extLst>
          </p:cNvPr>
          <p:cNvSpPr/>
          <p:nvPr/>
        </p:nvSpPr>
        <p:spPr>
          <a:xfrm>
            <a:off x="6947647" y="5181600"/>
            <a:ext cx="1748118" cy="636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年份</a:t>
            </a:r>
          </a:p>
        </p:txBody>
      </p:sp>
      <p:sp>
        <p:nvSpPr>
          <p:cNvPr id="5" name="矩形 4">
            <a:extLst>
              <a:ext uri="{FF2B5EF4-FFF2-40B4-BE49-F238E27FC236}">
                <a16:creationId xmlns:a16="http://schemas.microsoft.com/office/drawing/2014/main" id="{57D72800-27FC-47DB-80EE-034AAF3FB298}"/>
              </a:ext>
            </a:extLst>
          </p:cNvPr>
          <p:cNvSpPr/>
          <p:nvPr/>
        </p:nvSpPr>
        <p:spPr>
          <a:xfrm>
            <a:off x="6149788" y="2402541"/>
            <a:ext cx="2142565" cy="1344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WHO</a:t>
            </a:r>
            <a:r>
              <a:rPr lang="zh-CN" altLang="en-US" sz="2000" b="1" dirty="0">
                <a:solidFill>
                  <a:schemeClr val="tx1"/>
                </a:solidFill>
              </a:rPr>
              <a:t>宣布，天花病毒在自然界中灭绝</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过程 3"/>
          <p:cNvSpPr/>
          <p:nvPr/>
        </p:nvSpPr>
        <p:spPr>
          <a:xfrm>
            <a:off x="2084984" y="287542"/>
            <a:ext cx="4974032" cy="474458"/>
          </a:xfrm>
          <a:prstGeom prst="flowChartProcess">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人的</a:t>
            </a: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5</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种免疫球蛋白的链组成</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pic>
        <p:nvPicPr>
          <p:cNvPr id="5" name="Picture 2" descr="table 4-03"/>
          <p:cNvPicPr>
            <a:picLocks noChangeAspect="1" noChangeArrowheads="1"/>
          </p:cNvPicPr>
          <p:nvPr/>
        </p:nvPicPr>
        <p:blipFill>
          <a:blip r:embed="rId3" cstate="print"/>
          <a:srcRect b="6877"/>
          <a:stretch>
            <a:fillRect/>
          </a:stretch>
        </p:blipFill>
        <p:spPr bwMode="auto">
          <a:xfrm>
            <a:off x="323528" y="1196753"/>
            <a:ext cx="4464496" cy="5501177"/>
          </a:xfrm>
          <a:prstGeom prst="rect">
            <a:avLst/>
          </a:prstGeom>
          <a:noFill/>
          <a:ln w="9525">
            <a:noFill/>
            <a:miter lim="800000"/>
            <a:headEnd/>
            <a:tailEnd/>
          </a:ln>
        </p:spPr>
      </p:pic>
      <p:sp>
        <p:nvSpPr>
          <p:cNvPr id="6" name="TextBox 3"/>
          <p:cNvSpPr txBox="1">
            <a:spLocks noChangeArrowheads="1"/>
          </p:cNvSpPr>
          <p:nvPr/>
        </p:nvSpPr>
        <p:spPr bwMode="auto">
          <a:xfrm>
            <a:off x="5005191" y="5445224"/>
            <a:ext cx="3743275" cy="584200"/>
          </a:xfrm>
          <a:prstGeom prst="rect">
            <a:avLst/>
          </a:prstGeom>
          <a:noFill/>
          <a:ln w="9525">
            <a:solidFill>
              <a:srgbClr val="3333FF"/>
            </a:solid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itchFamily="18" charset="0"/>
                <a:ea typeface="굴림" pitchFamily="50" charset="-127"/>
                <a:cs typeface="Times New Roman" pitchFamily="18" charset="0"/>
              </a:rPr>
              <a:t>人</a:t>
            </a:r>
            <a:r>
              <a:rPr kumimoji="0" lang="en-US" altLang="ko-KR" sz="1600" b="1" i="0" u="none" strike="noStrike" kern="1200" cap="none" spc="0" normalizeH="0" baseline="0" noProof="0" dirty="0">
                <a:ln>
                  <a:noFill/>
                </a:ln>
                <a:solidFill>
                  <a:prstClr val="black"/>
                </a:solidFill>
                <a:effectLst/>
                <a:uLnTx/>
                <a:uFillTx/>
                <a:latin typeface="Times New Roman" pitchFamily="18" charset="0"/>
                <a:ea typeface="굴림" pitchFamily="50" charset="-127"/>
                <a:cs typeface="Times New Roman" pitchFamily="18" charset="0"/>
              </a:rPr>
              <a:t>: 60% kappa  40% lambda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Times New Roman" pitchFamily="18" charset="0"/>
                <a:ea typeface="굴림" pitchFamily="50" charset="-127"/>
                <a:cs typeface="Times New Roman" pitchFamily="18" charset="0"/>
              </a:rPr>
              <a:t>小鼠</a:t>
            </a:r>
            <a:r>
              <a:rPr kumimoji="0" lang="en-US" altLang="ko-KR" sz="1600" b="1" i="0" u="none" strike="noStrike" kern="1200" cap="none" spc="0" normalizeH="0" baseline="0" noProof="0" dirty="0">
                <a:ln>
                  <a:noFill/>
                </a:ln>
                <a:solidFill>
                  <a:prstClr val="black"/>
                </a:solidFill>
                <a:effectLst/>
                <a:uLnTx/>
                <a:uFillTx/>
                <a:latin typeface="Times New Roman" pitchFamily="18" charset="0"/>
                <a:ea typeface="굴림" pitchFamily="50" charset="-127"/>
                <a:cs typeface="Times New Roman" pitchFamily="18" charset="0"/>
              </a:rPr>
              <a:t>: 95% kappa  5% lambda</a:t>
            </a:r>
            <a:endParaRPr kumimoji="0" lang="ko-KR" altLang="en-US" sz="1600" b="1" i="0" u="none" strike="noStrike" kern="1200" cap="none" spc="0" normalizeH="0" baseline="0" noProof="0" dirty="0">
              <a:ln>
                <a:noFill/>
              </a:ln>
              <a:solidFill>
                <a:prstClr val="black"/>
              </a:solidFill>
              <a:effectLst/>
              <a:uLnTx/>
              <a:uFillTx/>
              <a:latin typeface="Times New Roman" pitchFamily="18" charset="0"/>
              <a:ea typeface="굴림" pitchFamily="50" charset="-127"/>
              <a:cs typeface="Times New Roman" pitchFamily="18" charset="0"/>
            </a:endParaRPr>
          </a:p>
        </p:txBody>
      </p:sp>
      <p:sp>
        <p:nvSpPr>
          <p:cNvPr id="7" name="流程图: 过程 6">
            <a:extLst>
              <a:ext uri="{FF2B5EF4-FFF2-40B4-BE49-F238E27FC236}">
                <a16:creationId xmlns:a16="http://schemas.microsoft.com/office/drawing/2014/main" id="{1DFD7998-F51D-4580-92E9-C84AA5E2BF7E}"/>
              </a:ext>
            </a:extLst>
          </p:cNvPr>
          <p:cNvSpPr/>
          <p:nvPr/>
        </p:nvSpPr>
        <p:spPr>
          <a:xfrm>
            <a:off x="1494185" y="1336411"/>
            <a:ext cx="3176427" cy="501353"/>
          </a:xfrm>
          <a:prstGeom prst="flowChartProcess">
            <a:avLst/>
          </a:prstGeom>
          <a:solidFill>
            <a:srgbClr val="021D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人的</a:t>
            </a:r>
            <a:r>
              <a:rPr kumimoji="0" lang="en-US" altLang="zh-CN" sz="1800" b="1" i="0" u="none" strike="noStrike" kern="1200" cap="none" spc="0" normalizeH="0" baseline="0" noProof="0" dirty="0">
                <a:ln>
                  <a:noFill/>
                </a:ln>
                <a:solidFill>
                  <a:prstClr val="white"/>
                </a:solidFill>
                <a:effectLst/>
                <a:uLnTx/>
                <a:uFillTx/>
                <a:latin typeface="Georgia"/>
                <a:ea typeface="微软雅黑"/>
                <a:cs typeface="+mn-cs"/>
              </a:rPr>
              <a:t>5</a:t>
            </a: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种免疫球蛋白的链组成</a:t>
            </a:r>
            <a:endParaRPr kumimoji="0" lang="en-US" altLang="zh-CN" sz="18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10ED21DF-9091-47E6-A6AB-FB8585FAC646}"/>
              </a:ext>
            </a:extLst>
          </p:cNvPr>
          <p:cNvSpPr/>
          <p:nvPr/>
        </p:nvSpPr>
        <p:spPr>
          <a:xfrm>
            <a:off x="422175" y="1994611"/>
            <a:ext cx="4231341" cy="57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类型     重链        亚类         轻链          分子式</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186" name="Picture 2" descr="figure 4-09"/>
          <p:cNvPicPr>
            <a:picLocks noChangeAspect="1" noChangeArrowheads="1"/>
          </p:cNvPicPr>
          <p:nvPr/>
        </p:nvPicPr>
        <p:blipFill>
          <a:blip r:embed="rId3" cstate="email"/>
          <a:srcRect/>
          <a:stretch>
            <a:fillRect/>
          </a:stretch>
        </p:blipFill>
        <p:spPr bwMode="auto">
          <a:xfrm>
            <a:off x="622302" y="165102"/>
            <a:ext cx="7904163" cy="6532563"/>
          </a:xfrm>
          <a:prstGeom prst="rect">
            <a:avLst/>
          </a:prstGeom>
          <a:noFill/>
          <a:ln w="9525">
            <a:noFill/>
            <a:miter lim="800000"/>
            <a:headEnd/>
            <a:tailEnd/>
          </a:ln>
          <a:effectLst/>
        </p:spPr>
      </p:pic>
      <p:sp>
        <p:nvSpPr>
          <p:cNvPr id="3" name="矩形 2"/>
          <p:cNvSpPr/>
          <p:nvPr/>
        </p:nvSpPr>
        <p:spPr>
          <a:xfrm>
            <a:off x="4733945" y="5795146"/>
            <a:ext cx="4248472"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免疫球蛋白分子各条链中结构域之间的相互作用对于四级结构至关重要</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5" name="流程图: 过程 4"/>
          <p:cNvSpPr/>
          <p:nvPr/>
        </p:nvSpPr>
        <p:spPr>
          <a:xfrm>
            <a:off x="611560" y="6192688"/>
            <a:ext cx="1800200" cy="62068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AD68042B-B1D2-404C-BC6F-9B020F314E28}"/>
              </a:ext>
            </a:extLst>
          </p:cNvPr>
          <p:cNvSpPr/>
          <p:nvPr/>
        </p:nvSpPr>
        <p:spPr>
          <a:xfrm>
            <a:off x="493421" y="537883"/>
            <a:ext cx="1018239"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抗原结合位点</a:t>
            </a:r>
          </a:p>
        </p:txBody>
      </p:sp>
      <p:sp>
        <p:nvSpPr>
          <p:cNvPr id="6" name="矩形 5">
            <a:extLst>
              <a:ext uri="{FF2B5EF4-FFF2-40B4-BE49-F238E27FC236}">
                <a16:creationId xmlns:a16="http://schemas.microsoft.com/office/drawing/2014/main" id="{4CA6FD0A-DFC3-457F-9419-0F18EA2AFD14}"/>
              </a:ext>
            </a:extLst>
          </p:cNvPr>
          <p:cNvSpPr/>
          <p:nvPr/>
        </p:nvSpPr>
        <p:spPr>
          <a:xfrm>
            <a:off x="7637107" y="1766048"/>
            <a:ext cx="1018239"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抗原结合位点</a:t>
            </a:r>
          </a:p>
        </p:txBody>
      </p:sp>
      <p:sp>
        <p:nvSpPr>
          <p:cNvPr id="7" name="矩形 6">
            <a:extLst>
              <a:ext uri="{FF2B5EF4-FFF2-40B4-BE49-F238E27FC236}">
                <a16:creationId xmlns:a16="http://schemas.microsoft.com/office/drawing/2014/main" id="{3AFA1462-6307-4AD6-AD18-51ADE69C9EEC}"/>
              </a:ext>
            </a:extLst>
          </p:cNvPr>
          <p:cNvSpPr/>
          <p:nvPr/>
        </p:nvSpPr>
        <p:spPr>
          <a:xfrm>
            <a:off x="5576410" y="3366247"/>
            <a:ext cx="1102295" cy="327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重链</a:t>
            </a:r>
          </a:p>
        </p:txBody>
      </p:sp>
      <p:sp>
        <p:nvSpPr>
          <p:cNvPr id="8" name="矩形 7">
            <a:extLst>
              <a:ext uri="{FF2B5EF4-FFF2-40B4-BE49-F238E27FC236}">
                <a16:creationId xmlns:a16="http://schemas.microsoft.com/office/drawing/2014/main" id="{E8EE5D5D-D595-4795-A6A1-CA809D29EEF3}"/>
              </a:ext>
            </a:extLst>
          </p:cNvPr>
          <p:cNvSpPr/>
          <p:nvPr/>
        </p:nvSpPr>
        <p:spPr>
          <a:xfrm>
            <a:off x="5486762" y="2652912"/>
            <a:ext cx="1774650" cy="327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糖链</a:t>
            </a:r>
          </a:p>
        </p:txBody>
      </p:sp>
      <p:sp>
        <p:nvSpPr>
          <p:cNvPr id="9" name="矩形 8">
            <a:extLst>
              <a:ext uri="{FF2B5EF4-FFF2-40B4-BE49-F238E27FC236}">
                <a16:creationId xmlns:a16="http://schemas.microsoft.com/office/drawing/2014/main" id="{79FBE078-566B-497B-9352-51F207E0697B}"/>
              </a:ext>
            </a:extLst>
          </p:cNvPr>
          <p:cNvSpPr/>
          <p:nvPr/>
        </p:nvSpPr>
        <p:spPr>
          <a:xfrm>
            <a:off x="3344197" y="5352223"/>
            <a:ext cx="1227803" cy="327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糖</a:t>
            </a:r>
          </a:p>
        </p:txBody>
      </p:sp>
      <p:sp>
        <p:nvSpPr>
          <p:cNvPr id="10" name="矩形 9">
            <a:extLst>
              <a:ext uri="{FF2B5EF4-FFF2-40B4-BE49-F238E27FC236}">
                <a16:creationId xmlns:a16="http://schemas.microsoft.com/office/drawing/2014/main" id="{C5630A91-B412-463E-8858-4D7AB9EFD02D}"/>
              </a:ext>
            </a:extLst>
          </p:cNvPr>
          <p:cNvSpPr/>
          <p:nvPr/>
        </p:nvSpPr>
        <p:spPr>
          <a:xfrm>
            <a:off x="6785529" y="264087"/>
            <a:ext cx="951765" cy="327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结构域</a:t>
            </a:r>
          </a:p>
        </p:txBody>
      </p:sp>
      <p:sp>
        <p:nvSpPr>
          <p:cNvPr id="11" name="矩形 10">
            <a:extLst>
              <a:ext uri="{FF2B5EF4-FFF2-40B4-BE49-F238E27FC236}">
                <a16:creationId xmlns:a16="http://schemas.microsoft.com/office/drawing/2014/main" id="{78A8E1F5-9756-4CDC-B2B5-344705840D13}"/>
              </a:ext>
            </a:extLst>
          </p:cNvPr>
          <p:cNvSpPr/>
          <p:nvPr/>
        </p:nvSpPr>
        <p:spPr>
          <a:xfrm>
            <a:off x="7063436" y="2305267"/>
            <a:ext cx="951765" cy="327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结构域</a:t>
            </a:r>
          </a:p>
        </p:txBody>
      </p:sp>
      <p:sp>
        <p:nvSpPr>
          <p:cNvPr id="12" name="矩形 11">
            <a:extLst>
              <a:ext uri="{FF2B5EF4-FFF2-40B4-BE49-F238E27FC236}">
                <a16:creationId xmlns:a16="http://schemas.microsoft.com/office/drawing/2014/main" id="{37100510-BDD8-4871-8C76-38FA0585C0E0}"/>
              </a:ext>
            </a:extLst>
          </p:cNvPr>
          <p:cNvSpPr/>
          <p:nvPr/>
        </p:nvSpPr>
        <p:spPr>
          <a:xfrm>
            <a:off x="1783223" y="2805738"/>
            <a:ext cx="951765" cy="327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结构域</a:t>
            </a:r>
          </a:p>
        </p:txBody>
      </p:sp>
      <p:sp>
        <p:nvSpPr>
          <p:cNvPr id="13" name="矩形 12">
            <a:extLst>
              <a:ext uri="{FF2B5EF4-FFF2-40B4-BE49-F238E27FC236}">
                <a16:creationId xmlns:a16="http://schemas.microsoft.com/office/drawing/2014/main" id="{CB7661CC-7338-4A3E-B3C9-B8C6ED7C8CCE}"/>
              </a:ext>
            </a:extLst>
          </p:cNvPr>
          <p:cNvSpPr/>
          <p:nvPr/>
        </p:nvSpPr>
        <p:spPr>
          <a:xfrm>
            <a:off x="4347129" y="379250"/>
            <a:ext cx="951765" cy="327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结构域</a:t>
            </a:r>
          </a:p>
        </p:txBody>
      </p:sp>
      <p:sp>
        <p:nvSpPr>
          <p:cNvPr id="14" name="矩形 13">
            <a:extLst>
              <a:ext uri="{FF2B5EF4-FFF2-40B4-BE49-F238E27FC236}">
                <a16:creationId xmlns:a16="http://schemas.microsoft.com/office/drawing/2014/main" id="{78F938FE-D117-48E8-A3D1-B74F15E0E9F9}"/>
              </a:ext>
            </a:extLst>
          </p:cNvPr>
          <p:cNvSpPr/>
          <p:nvPr/>
        </p:nvSpPr>
        <p:spPr>
          <a:xfrm>
            <a:off x="2447077" y="316639"/>
            <a:ext cx="951765" cy="327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结构域</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88640"/>
            <a:ext cx="9071992" cy="6408712"/>
            <a:chOff x="0" y="188640"/>
            <a:chExt cx="9071992" cy="6408712"/>
          </a:xfrm>
        </p:grpSpPr>
        <p:grpSp>
          <p:nvGrpSpPr>
            <p:cNvPr id="7" name="组合 6"/>
            <p:cNvGrpSpPr/>
            <p:nvPr/>
          </p:nvGrpSpPr>
          <p:grpSpPr>
            <a:xfrm>
              <a:off x="107504" y="188640"/>
              <a:ext cx="8964488" cy="6408712"/>
              <a:chOff x="107504" y="188640"/>
              <a:chExt cx="8964488" cy="6408712"/>
            </a:xfrm>
          </p:grpSpPr>
          <p:pic>
            <p:nvPicPr>
              <p:cNvPr id="351234" name="Picture 2" descr="figure 4-10a"/>
              <p:cNvPicPr>
                <a:picLocks noChangeAspect="1" noChangeArrowheads="1"/>
              </p:cNvPicPr>
              <p:nvPr/>
            </p:nvPicPr>
            <p:blipFill>
              <a:blip r:embed="rId3" cstate="email"/>
              <a:srcRect/>
              <a:stretch>
                <a:fillRect/>
              </a:stretch>
            </p:blipFill>
            <p:spPr bwMode="auto">
              <a:xfrm>
                <a:off x="107504" y="188640"/>
                <a:ext cx="5148930" cy="5068863"/>
              </a:xfrm>
              <a:prstGeom prst="rect">
                <a:avLst/>
              </a:prstGeom>
              <a:noFill/>
              <a:ln w="9525">
                <a:noFill/>
                <a:miter lim="800000"/>
                <a:headEnd/>
                <a:tailEnd/>
              </a:ln>
              <a:effectLst/>
            </p:spPr>
          </p:pic>
          <p:pic>
            <p:nvPicPr>
              <p:cNvPr id="3" name="Picture 2" descr="figure 4-10b"/>
              <p:cNvPicPr>
                <a:picLocks noChangeAspect="1" noChangeArrowheads="1"/>
              </p:cNvPicPr>
              <p:nvPr/>
            </p:nvPicPr>
            <p:blipFill>
              <a:blip r:embed="rId4" cstate="email"/>
              <a:srcRect/>
              <a:stretch>
                <a:fillRect/>
              </a:stretch>
            </p:blipFill>
            <p:spPr bwMode="auto">
              <a:xfrm>
                <a:off x="4860032" y="2145644"/>
                <a:ext cx="4166220" cy="4412869"/>
              </a:xfrm>
              <a:prstGeom prst="rect">
                <a:avLst/>
              </a:prstGeom>
              <a:noFill/>
              <a:ln w="9525">
                <a:noFill/>
                <a:miter lim="800000"/>
                <a:headEnd/>
                <a:tailEnd/>
              </a:ln>
              <a:effectLst/>
            </p:spPr>
          </p:pic>
          <p:sp>
            <p:nvSpPr>
              <p:cNvPr id="5" name="流程图: 过程 4"/>
              <p:cNvSpPr/>
              <p:nvPr/>
            </p:nvSpPr>
            <p:spPr>
              <a:xfrm>
                <a:off x="4788024" y="6165304"/>
                <a:ext cx="1296144" cy="43204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6" name="流程图: 过程 5"/>
              <p:cNvSpPr/>
              <p:nvPr/>
            </p:nvSpPr>
            <p:spPr>
              <a:xfrm>
                <a:off x="4716016" y="2132856"/>
                <a:ext cx="4355976" cy="424847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4" name="流程图: 过程 3"/>
            <p:cNvSpPr/>
            <p:nvPr/>
          </p:nvSpPr>
          <p:spPr>
            <a:xfrm>
              <a:off x="0" y="4797152"/>
              <a:ext cx="1547664" cy="57606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10" name="矩形 9"/>
          <p:cNvSpPr/>
          <p:nvPr/>
        </p:nvSpPr>
        <p:spPr>
          <a:xfrm>
            <a:off x="107504" y="5620563"/>
            <a:ext cx="4572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轻链和重链折叠成结构域，每个结构域包含约</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110</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个氨基酸残基和一个链间二硫键，其形成约</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60</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个氨基酸组成的环</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2DE12588-5C21-41B3-B990-9CAA90543A10}"/>
              </a:ext>
            </a:extLst>
          </p:cNvPr>
          <p:cNvSpPr/>
          <p:nvPr/>
        </p:nvSpPr>
        <p:spPr>
          <a:xfrm>
            <a:off x="143434" y="1568824"/>
            <a:ext cx="72116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Georgia"/>
                <a:ea typeface="微软雅黑"/>
                <a:cs typeface="+mn-cs"/>
              </a:rPr>
              <a:t>抗原结合</a:t>
            </a:r>
          </a:p>
        </p:txBody>
      </p:sp>
      <p:sp>
        <p:nvSpPr>
          <p:cNvPr id="11" name="矩形 10">
            <a:extLst>
              <a:ext uri="{FF2B5EF4-FFF2-40B4-BE49-F238E27FC236}">
                <a16:creationId xmlns:a16="http://schemas.microsoft.com/office/drawing/2014/main" id="{0B092D79-4250-4B77-8A69-817CEA77817C}"/>
              </a:ext>
            </a:extLst>
          </p:cNvPr>
          <p:cNvSpPr/>
          <p:nvPr/>
        </p:nvSpPr>
        <p:spPr>
          <a:xfrm>
            <a:off x="636494" y="3437965"/>
            <a:ext cx="966707"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Georgia"/>
                <a:ea typeface="微软雅黑"/>
                <a:cs typeface="+mn-cs"/>
              </a:rPr>
              <a:t>效应活性</a:t>
            </a:r>
          </a:p>
        </p:txBody>
      </p:sp>
      <p:sp>
        <p:nvSpPr>
          <p:cNvPr id="12" name="矩形 11">
            <a:extLst>
              <a:ext uri="{FF2B5EF4-FFF2-40B4-BE49-F238E27FC236}">
                <a16:creationId xmlns:a16="http://schemas.microsoft.com/office/drawing/2014/main" id="{2DE12588-5C21-41B3-B990-9CAA90543A10}"/>
              </a:ext>
            </a:extLst>
          </p:cNvPr>
          <p:cNvSpPr/>
          <p:nvPr/>
        </p:nvSpPr>
        <p:spPr>
          <a:xfrm>
            <a:off x="2589639" y="1856856"/>
            <a:ext cx="648613" cy="288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a:ea typeface="微软雅黑"/>
                <a:cs typeface="+mn-cs"/>
              </a:rPr>
              <a:t>铰链</a:t>
            </a:r>
          </a:p>
        </p:txBody>
      </p:sp>
      <p:sp>
        <p:nvSpPr>
          <p:cNvPr id="13" name="矩形 12">
            <a:extLst>
              <a:ext uri="{FF2B5EF4-FFF2-40B4-BE49-F238E27FC236}">
                <a16:creationId xmlns:a16="http://schemas.microsoft.com/office/drawing/2014/main" id="{2DE12588-5C21-41B3-B990-9CAA90543A10}"/>
              </a:ext>
            </a:extLst>
          </p:cNvPr>
          <p:cNvSpPr/>
          <p:nvPr/>
        </p:nvSpPr>
        <p:spPr>
          <a:xfrm>
            <a:off x="4819667" y="4031959"/>
            <a:ext cx="1392045" cy="719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无铰链区</a:t>
            </a:r>
          </a:p>
        </p:txBody>
      </p:sp>
      <p:sp>
        <p:nvSpPr>
          <p:cNvPr id="14" name="矩形 13">
            <a:extLst>
              <a:ext uri="{FF2B5EF4-FFF2-40B4-BE49-F238E27FC236}">
                <a16:creationId xmlns:a16="http://schemas.microsoft.com/office/drawing/2014/main" id="{14101FBF-0D07-462C-9A83-EFE3F2211034}"/>
              </a:ext>
            </a:extLst>
          </p:cNvPr>
          <p:cNvSpPr/>
          <p:nvPr/>
        </p:nvSpPr>
        <p:spPr>
          <a:xfrm>
            <a:off x="4823520" y="5064657"/>
            <a:ext cx="1559351" cy="719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额外结构域</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7" name="Picture 3"/>
          <p:cNvPicPr>
            <a:picLocks noChangeAspect="1" noChangeArrowheads="1"/>
          </p:cNvPicPr>
          <p:nvPr/>
        </p:nvPicPr>
        <p:blipFill>
          <a:blip r:embed="rId2" cstate="print"/>
          <a:srcRect/>
          <a:stretch>
            <a:fillRect/>
          </a:stretch>
        </p:blipFill>
        <p:spPr bwMode="auto">
          <a:xfrm>
            <a:off x="323528" y="2564906"/>
            <a:ext cx="8372996" cy="1866321"/>
          </a:xfrm>
          <a:prstGeom prst="rect">
            <a:avLst/>
          </a:prstGeom>
          <a:noFill/>
          <a:ln w="9525">
            <a:solidFill>
              <a:schemeClr val="tx1"/>
            </a:solidFill>
            <a:miter lim="800000"/>
            <a:headEnd/>
            <a:tailEnd/>
          </a:ln>
        </p:spPr>
      </p:pic>
      <p:sp>
        <p:nvSpPr>
          <p:cNvPr id="4" name="矩形 3"/>
          <p:cNvSpPr/>
          <p:nvPr/>
        </p:nvSpPr>
        <p:spPr>
          <a:xfrm>
            <a:off x="971600" y="404666"/>
            <a:ext cx="7344816" cy="461665"/>
          </a:xfrm>
          <a:prstGeom prst="rect">
            <a:avLst/>
          </a:prstGeom>
          <a:solidFill>
            <a:schemeClr val="accent3">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可变区结构域中的可变性集中在互补决定区（</a:t>
            </a: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CDR</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311BC213-C7E8-4AAD-8860-431E0FF6897D}"/>
              </a:ext>
            </a:extLst>
          </p:cNvPr>
          <p:cNvSpPr/>
          <p:nvPr/>
        </p:nvSpPr>
        <p:spPr>
          <a:xfrm>
            <a:off x="430306" y="2877671"/>
            <a:ext cx="1497106" cy="699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可变性</a:t>
            </a:r>
          </a:p>
        </p:txBody>
      </p:sp>
      <p:sp>
        <p:nvSpPr>
          <p:cNvPr id="3" name="矩形 2">
            <a:extLst>
              <a:ext uri="{FF2B5EF4-FFF2-40B4-BE49-F238E27FC236}">
                <a16:creationId xmlns:a16="http://schemas.microsoft.com/office/drawing/2014/main" id="{28B632C7-4993-4350-8534-A077B8CC9700}"/>
              </a:ext>
            </a:extLst>
          </p:cNvPr>
          <p:cNvSpPr/>
          <p:nvPr/>
        </p:nvSpPr>
        <p:spPr>
          <a:xfrm>
            <a:off x="2420471" y="2668331"/>
            <a:ext cx="6104964" cy="41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给定位置上不同氨基酸的数量</a:t>
            </a:r>
          </a:p>
        </p:txBody>
      </p:sp>
      <p:sp>
        <p:nvSpPr>
          <p:cNvPr id="6" name="矩形 5">
            <a:extLst>
              <a:ext uri="{FF2B5EF4-FFF2-40B4-BE49-F238E27FC236}">
                <a16:creationId xmlns:a16="http://schemas.microsoft.com/office/drawing/2014/main" id="{6773AA51-9625-45FC-841D-FE569B828FD3}"/>
              </a:ext>
            </a:extLst>
          </p:cNvPr>
          <p:cNvSpPr/>
          <p:nvPr/>
        </p:nvSpPr>
        <p:spPr>
          <a:xfrm>
            <a:off x="2339788" y="3361765"/>
            <a:ext cx="6104964" cy="887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给定位置上最常见氨基酸的出现频率</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5301208"/>
            <a:ext cx="216024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6" name="矩形 5"/>
          <p:cNvSpPr/>
          <p:nvPr/>
        </p:nvSpPr>
        <p:spPr>
          <a:xfrm>
            <a:off x="251520" y="188640"/>
            <a:ext cx="8712968"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具有不同特异性的人抗体</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VL</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和</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VH</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结构域中氨基酸残基的可变性</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pic>
        <p:nvPicPr>
          <p:cNvPr id="7" name="Picture 2" descr="figure_04_06"/>
          <p:cNvPicPr>
            <a:picLocks noChangeAspect="1" noChangeArrowheads="1"/>
          </p:cNvPicPr>
          <p:nvPr/>
        </p:nvPicPr>
        <p:blipFill>
          <a:blip r:embed="rId3" cstate="print"/>
          <a:srcRect/>
          <a:stretch>
            <a:fillRect/>
          </a:stretch>
        </p:blipFill>
        <p:spPr bwMode="auto">
          <a:xfrm>
            <a:off x="715640" y="944073"/>
            <a:ext cx="7744792" cy="5797297"/>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621364A2-0C63-4512-81DD-99F577692214}"/>
              </a:ext>
            </a:extLst>
          </p:cNvPr>
          <p:cNvSpPr/>
          <p:nvPr/>
        </p:nvSpPr>
        <p:spPr>
          <a:xfrm>
            <a:off x="1667435" y="2985247"/>
            <a:ext cx="2348753" cy="268941"/>
          </a:xfrm>
          <a:prstGeom prst="rect">
            <a:avLst/>
          </a:prstGeom>
          <a:solidFill>
            <a:srgbClr val="6CA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重链可变区</a:t>
            </a:r>
          </a:p>
        </p:txBody>
      </p:sp>
      <p:sp>
        <p:nvSpPr>
          <p:cNvPr id="9" name="矩形 8">
            <a:extLst>
              <a:ext uri="{FF2B5EF4-FFF2-40B4-BE49-F238E27FC236}">
                <a16:creationId xmlns:a16="http://schemas.microsoft.com/office/drawing/2014/main" id="{8B68E9C6-C6AE-491B-AB81-10E988240358}"/>
              </a:ext>
            </a:extLst>
          </p:cNvPr>
          <p:cNvSpPr/>
          <p:nvPr/>
        </p:nvSpPr>
        <p:spPr>
          <a:xfrm>
            <a:off x="5531223" y="2985246"/>
            <a:ext cx="2348753" cy="268941"/>
          </a:xfrm>
          <a:prstGeom prst="rect">
            <a:avLst/>
          </a:prstGeom>
          <a:solidFill>
            <a:srgbClr val="FFF9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轻链可变区</a:t>
            </a:r>
          </a:p>
        </p:txBody>
      </p:sp>
      <p:sp>
        <p:nvSpPr>
          <p:cNvPr id="3" name="矩形 2">
            <a:extLst>
              <a:ext uri="{FF2B5EF4-FFF2-40B4-BE49-F238E27FC236}">
                <a16:creationId xmlns:a16="http://schemas.microsoft.com/office/drawing/2014/main" id="{A62CA14F-625E-44C2-8B29-F875CAD84832}"/>
              </a:ext>
            </a:extLst>
          </p:cNvPr>
          <p:cNvSpPr/>
          <p:nvPr/>
        </p:nvSpPr>
        <p:spPr>
          <a:xfrm>
            <a:off x="3630706" y="5517519"/>
            <a:ext cx="878541" cy="184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残基</a:t>
            </a:r>
          </a:p>
        </p:txBody>
      </p:sp>
      <p:sp>
        <p:nvSpPr>
          <p:cNvPr id="10" name="矩形 9">
            <a:extLst>
              <a:ext uri="{FF2B5EF4-FFF2-40B4-BE49-F238E27FC236}">
                <a16:creationId xmlns:a16="http://schemas.microsoft.com/office/drawing/2014/main" id="{ADDFD61E-0E8A-4E6F-8F79-426564320710}"/>
              </a:ext>
            </a:extLst>
          </p:cNvPr>
          <p:cNvSpPr/>
          <p:nvPr/>
        </p:nvSpPr>
        <p:spPr>
          <a:xfrm>
            <a:off x="7467600" y="5530709"/>
            <a:ext cx="878541" cy="184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残基</a:t>
            </a:r>
          </a:p>
        </p:txBody>
      </p:sp>
      <p:sp>
        <p:nvSpPr>
          <p:cNvPr id="11" name="矩形 10">
            <a:extLst>
              <a:ext uri="{FF2B5EF4-FFF2-40B4-BE49-F238E27FC236}">
                <a16:creationId xmlns:a16="http://schemas.microsoft.com/office/drawing/2014/main" id="{E97BDACB-0BF1-46D8-9522-6DB3F1A94C82}"/>
              </a:ext>
            </a:extLst>
          </p:cNvPr>
          <p:cNvSpPr/>
          <p:nvPr/>
        </p:nvSpPr>
        <p:spPr>
          <a:xfrm rot="16200000">
            <a:off x="296893" y="3631762"/>
            <a:ext cx="1246093" cy="204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可变性</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90" name="Picture 2"/>
          <p:cNvPicPr>
            <a:picLocks noChangeAspect="1" noChangeArrowheads="1"/>
          </p:cNvPicPr>
          <p:nvPr/>
        </p:nvPicPr>
        <p:blipFill>
          <a:blip r:embed="rId2" cstate="print"/>
          <a:srcRect/>
          <a:stretch>
            <a:fillRect/>
          </a:stretch>
        </p:blipFill>
        <p:spPr bwMode="auto">
          <a:xfrm>
            <a:off x="1694022" y="171874"/>
            <a:ext cx="5755956" cy="5533145"/>
          </a:xfrm>
          <a:prstGeom prst="rect">
            <a:avLst/>
          </a:prstGeom>
          <a:noFill/>
          <a:ln w="9525">
            <a:noFill/>
            <a:miter lim="800000"/>
            <a:headEnd/>
            <a:tailEnd/>
          </a:ln>
        </p:spPr>
      </p:pic>
      <p:sp>
        <p:nvSpPr>
          <p:cNvPr id="3" name="矩形 2"/>
          <p:cNvSpPr/>
          <p:nvPr/>
        </p:nvSpPr>
        <p:spPr>
          <a:xfrm>
            <a:off x="636495" y="5855569"/>
            <a:ext cx="8139952"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血管紧张素</a:t>
            </a: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II</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和</a:t>
            </a: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Fab</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片段复合物结合位点的三维结构侧视图</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7624" y="404666"/>
            <a:ext cx="6480720" cy="461665"/>
          </a:xfrm>
          <a:prstGeom prst="rect">
            <a:avLst/>
          </a:prstGeom>
          <a:solidFill>
            <a:schemeClr val="accent3">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抗原结合可能诱导构象变化</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pic>
        <p:nvPicPr>
          <p:cNvPr id="3" name="Picture 2" descr="figure 4-14c"/>
          <p:cNvPicPr>
            <a:picLocks noChangeAspect="1" noChangeArrowheads="1"/>
          </p:cNvPicPr>
          <p:nvPr/>
        </p:nvPicPr>
        <p:blipFill>
          <a:blip r:embed="rId2" cstate="email"/>
          <a:srcRect/>
          <a:stretch>
            <a:fillRect/>
          </a:stretch>
        </p:blipFill>
        <p:spPr bwMode="auto">
          <a:xfrm>
            <a:off x="683570" y="1556794"/>
            <a:ext cx="3225439" cy="3535611"/>
          </a:xfrm>
          <a:prstGeom prst="rect">
            <a:avLst/>
          </a:prstGeom>
          <a:noFill/>
          <a:ln w="9525">
            <a:noFill/>
            <a:miter lim="800000"/>
            <a:headEnd/>
            <a:tailEnd/>
          </a:ln>
          <a:effectLst/>
        </p:spPr>
      </p:pic>
      <p:sp>
        <p:nvSpPr>
          <p:cNvPr id="4" name="Text Box 3"/>
          <p:cNvSpPr txBox="1">
            <a:spLocks noChangeArrowheads="1"/>
          </p:cNvSpPr>
          <p:nvPr/>
        </p:nvSpPr>
        <p:spPr bwMode="auto">
          <a:xfrm>
            <a:off x="418122" y="5327371"/>
            <a:ext cx="3696678" cy="369332"/>
          </a:xfrm>
          <a:prstGeom prst="rect">
            <a:avLst/>
          </a:prstGeom>
          <a:solidFill>
            <a:schemeClr val="accent1"/>
          </a:solid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位于抗体结合口袋中的</a:t>
            </a: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HIV</a:t>
            </a: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蛋白酶</a:t>
            </a:r>
            <a:endPar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5" name="Picture 2" descr="figure 4-15"/>
          <p:cNvPicPr>
            <a:picLocks noChangeAspect="1" noChangeArrowheads="1"/>
          </p:cNvPicPr>
          <p:nvPr/>
        </p:nvPicPr>
        <p:blipFill>
          <a:blip r:embed="rId3" cstate="email"/>
          <a:srcRect/>
          <a:stretch>
            <a:fillRect/>
          </a:stretch>
        </p:blipFill>
        <p:spPr bwMode="auto">
          <a:xfrm>
            <a:off x="4211960" y="1381294"/>
            <a:ext cx="4742904" cy="4712002"/>
          </a:xfrm>
          <a:prstGeom prst="rect">
            <a:avLst/>
          </a:prstGeom>
          <a:noFill/>
        </p:spPr>
      </p:pic>
      <p:sp>
        <p:nvSpPr>
          <p:cNvPr id="6" name="Text Box 7"/>
          <p:cNvSpPr txBox="1">
            <a:spLocks noChangeArrowheads="1"/>
          </p:cNvSpPr>
          <p:nvPr/>
        </p:nvSpPr>
        <p:spPr bwMode="auto">
          <a:xfrm>
            <a:off x="4211960" y="5696703"/>
            <a:ext cx="4104456" cy="400110"/>
          </a:xfrm>
          <a:prstGeom prst="rect">
            <a:avLst/>
          </a:prstGeom>
          <a:solidFill>
            <a:schemeClr val="accent1"/>
          </a:solidFill>
          <a:ln w="9525">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rPr>
              <a:t>结合抗原后的构象改变</a:t>
            </a:r>
            <a:endParaRPr kumimoji="0" lang="en-US" altLang="zh-CN" sz="2000" b="1" i="0" u="none" strike="noStrike" kern="1200" cap="none" spc="0" normalizeH="0" baseline="0" noProof="0" dirty="0">
              <a:ln>
                <a:noFill/>
              </a:ln>
              <a:solidFill>
                <a:prstClr val="white"/>
              </a:solidFill>
              <a:effectLst/>
              <a:uLnTx/>
              <a:uFillTx/>
              <a:latin typeface="微软雅黑"/>
              <a:ea typeface="微软雅黑"/>
              <a:cs typeface="+mn-c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8" y="332658"/>
            <a:ext cx="2031325" cy="461665"/>
          </a:xfrm>
          <a:prstGeom prst="rect">
            <a:avLst/>
          </a:prstGeom>
          <a:solidFill>
            <a:schemeClr val="accent3">
              <a:lumMod val="5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恒定区结构域</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3" name="矩形 2"/>
          <p:cNvSpPr/>
          <p:nvPr/>
        </p:nvSpPr>
        <p:spPr>
          <a:xfrm>
            <a:off x="683570" y="1340768"/>
            <a:ext cx="2015295" cy="400110"/>
          </a:xfrm>
          <a:prstGeom prst="rect">
            <a:avLst/>
          </a:prstGeom>
          <a:solidFill>
            <a:schemeClr val="accent3">
              <a:lumMod val="5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CH1</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和</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CL</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结构域</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4" name="矩形 3"/>
          <p:cNvSpPr/>
          <p:nvPr/>
        </p:nvSpPr>
        <p:spPr>
          <a:xfrm>
            <a:off x="683570" y="2132856"/>
            <a:ext cx="954107" cy="400110"/>
          </a:xfrm>
          <a:prstGeom prst="rect">
            <a:avLst/>
          </a:prstGeom>
          <a:solidFill>
            <a:schemeClr val="accent3">
              <a:lumMod val="5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铰链区</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pic>
        <p:nvPicPr>
          <p:cNvPr id="269315" name="Picture 3"/>
          <p:cNvPicPr>
            <a:picLocks noChangeAspect="1" noChangeArrowheads="1"/>
          </p:cNvPicPr>
          <p:nvPr/>
        </p:nvPicPr>
        <p:blipFill>
          <a:blip r:embed="rId2" cstate="print"/>
          <a:srcRect/>
          <a:stretch>
            <a:fillRect/>
          </a:stretch>
        </p:blipFill>
        <p:spPr bwMode="auto">
          <a:xfrm>
            <a:off x="4860034" y="260650"/>
            <a:ext cx="3784079" cy="2480533"/>
          </a:xfrm>
          <a:prstGeom prst="rect">
            <a:avLst/>
          </a:prstGeom>
          <a:noFill/>
          <a:ln w="9525">
            <a:noFill/>
            <a:miter lim="800000"/>
            <a:headEnd/>
            <a:tailEnd/>
          </a:ln>
        </p:spPr>
      </p:pic>
      <p:pic>
        <p:nvPicPr>
          <p:cNvPr id="7" name="Picture 2" descr="figure_04_04"/>
          <p:cNvPicPr>
            <a:picLocks noChangeAspect="1" noChangeArrowheads="1"/>
          </p:cNvPicPr>
          <p:nvPr/>
        </p:nvPicPr>
        <p:blipFill>
          <a:blip r:embed="rId3" cstate="print"/>
          <a:srcRect/>
          <a:stretch>
            <a:fillRect/>
          </a:stretch>
        </p:blipFill>
        <p:spPr bwMode="auto">
          <a:xfrm>
            <a:off x="251522" y="3068960"/>
            <a:ext cx="8531225" cy="3125788"/>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4" y="476674"/>
            <a:ext cx="2954655" cy="461665"/>
          </a:xfrm>
          <a:prstGeom prst="rect">
            <a:avLst/>
          </a:prstGeom>
          <a:solidFill>
            <a:schemeClr val="accent3">
              <a:lumMod val="5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抗体介导的效应功能</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3" name="矩形 2"/>
          <p:cNvSpPr/>
          <p:nvPr/>
        </p:nvSpPr>
        <p:spPr>
          <a:xfrm>
            <a:off x="755576" y="1556794"/>
            <a:ext cx="2646878" cy="461665"/>
          </a:xfrm>
          <a:prstGeom prst="rect">
            <a:avLst/>
          </a:prstGeom>
          <a:solidFill>
            <a:schemeClr val="bg1">
              <a:lumMod val="85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Georgia"/>
                <a:ea typeface="微软雅黑"/>
                <a:cs typeface="+mn-cs"/>
              </a:rPr>
              <a:t>抗体促进调理作用</a:t>
            </a:r>
            <a:endParaRPr kumimoji="0" lang="en-US" altLang="zh-CN" sz="2400" b="0"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4" name="矩形 3"/>
          <p:cNvSpPr/>
          <p:nvPr/>
        </p:nvSpPr>
        <p:spPr>
          <a:xfrm>
            <a:off x="755576" y="2420890"/>
            <a:ext cx="2031325" cy="461665"/>
          </a:xfrm>
          <a:prstGeom prst="rect">
            <a:avLst/>
          </a:prstGeom>
          <a:solidFill>
            <a:schemeClr val="bg1">
              <a:lumMod val="85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Georgia"/>
                <a:ea typeface="微软雅黑"/>
                <a:cs typeface="+mn-cs"/>
              </a:rPr>
              <a:t>抗体激活补体</a:t>
            </a:r>
            <a:endParaRPr kumimoji="0" lang="en-US" altLang="zh-CN" sz="2400" b="0"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5" name="矩形 4"/>
          <p:cNvSpPr/>
          <p:nvPr/>
        </p:nvSpPr>
        <p:spPr>
          <a:xfrm>
            <a:off x="755576" y="3356994"/>
            <a:ext cx="6264696" cy="46166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Georgia"/>
                <a:ea typeface="微软雅黑"/>
                <a:cs typeface="+mn-cs"/>
              </a:rPr>
              <a:t>抗体依赖的细胞介导的细胞毒性作用</a:t>
            </a:r>
            <a:endParaRPr kumimoji="0" lang="en-US" altLang="zh-CN" sz="2400" b="0"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6" name="矩形 5"/>
          <p:cNvSpPr/>
          <p:nvPr/>
        </p:nvSpPr>
        <p:spPr>
          <a:xfrm>
            <a:off x="755576" y="4437114"/>
            <a:ext cx="6264696" cy="461665"/>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Georgia"/>
                <a:ea typeface="微软雅黑"/>
                <a:cs typeface="+mn-cs"/>
              </a:rPr>
              <a:t>有些抗体可以通过胞吞转运穿越上皮细胞层</a:t>
            </a:r>
            <a:endParaRPr kumimoji="0" lang="en-US" altLang="zh-CN" sz="2400" b="0"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7" name="矩形 6"/>
          <p:cNvSpPr/>
          <p:nvPr/>
        </p:nvSpPr>
        <p:spPr>
          <a:xfrm>
            <a:off x="755576" y="5363254"/>
            <a:ext cx="6264696" cy="830997"/>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Georgia"/>
                <a:ea typeface="微软雅黑"/>
                <a:cs typeface="+mn-cs"/>
              </a:rPr>
              <a:t>IgE</a:t>
            </a:r>
            <a:r>
              <a:rPr kumimoji="0" lang="zh-CN" altLang="en-US" sz="2400" b="0" i="0" u="none" strike="noStrike" kern="1200" cap="none" spc="0" normalizeH="0" baseline="0" noProof="0" dirty="0">
                <a:ln>
                  <a:noFill/>
                </a:ln>
                <a:solidFill>
                  <a:prstClr val="black"/>
                </a:solidFill>
                <a:effectLst/>
                <a:uLnTx/>
                <a:uFillTx/>
                <a:latin typeface="Georgia"/>
                <a:ea typeface="微软雅黑"/>
                <a:cs typeface="+mn-cs"/>
              </a:rPr>
              <a:t>能激活肥大细胞、嗜酸性粒细胞和嗜碱性粒细胞</a:t>
            </a:r>
            <a:endParaRPr kumimoji="0" lang="en-US" altLang="zh-CN" sz="2400" b="0" i="0" u="none" strike="noStrike" kern="1200" cap="none" spc="0" normalizeH="0" baseline="0" noProof="0" dirty="0">
              <a:ln>
                <a:noFill/>
              </a:ln>
              <a:solidFill>
                <a:prstClr val="black"/>
              </a:solidFill>
              <a:effectLst/>
              <a:uLnTx/>
              <a:uFillTx/>
              <a:latin typeface="Georgia"/>
              <a:ea typeface="微软雅黑"/>
              <a:cs typeface="+mn-c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able 4-04"/>
          <p:cNvPicPr>
            <a:picLocks noChangeAspect="1" noChangeArrowheads="1"/>
          </p:cNvPicPr>
          <p:nvPr/>
        </p:nvPicPr>
        <p:blipFill>
          <a:blip r:embed="rId3" cstate="print"/>
          <a:srcRect b="6877"/>
          <a:stretch>
            <a:fillRect/>
          </a:stretch>
        </p:blipFill>
        <p:spPr bwMode="auto">
          <a:xfrm>
            <a:off x="-36512" y="-1"/>
            <a:ext cx="9144000" cy="6771321"/>
          </a:xfrm>
          <a:prstGeom prst="rect">
            <a:avLst/>
          </a:prstGeom>
          <a:noFill/>
          <a:ln w="9525">
            <a:noFill/>
            <a:miter lim="800000"/>
            <a:headEnd/>
            <a:tailEnd/>
          </a:ln>
        </p:spPr>
      </p:pic>
      <p:sp>
        <p:nvSpPr>
          <p:cNvPr id="2" name="矩形 1">
            <a:extLst>
              <a:ext uri="{FF2B5EF4-FFF2-40B4-BE49-F238E27FC236}">
                <a16:creationId xmlns:a16="http://schemas.microsoft.com/office/drawing/2014/main" id="{01913D3A-1389-49BE-99BB-42A48F3362DA}"/>
              </a:ext>
            </a:extLst>
          </p:cNvPr>
          <p:cNvSpPr/>
          <p:nvPr/>
        </p:nvSpPr>
        <p:spPr>
          <a:xfrm>
            <a:off x="1165412" y="95645"/>
            <a:ext cx="7745505" cy="271908"/>
          </a:xfrm>
          <a:prstGeom prst="rect">
            <a:avLst/>
          </a:prstGeom>
          <a:solidFill>
            <a:srgbClr val="002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Georgia"/>
                <a:ea typeface="微软雅黑"/>
                <a:cs typeface="+mn-cs"/>
              </a:rPr>
              <a:t>人血清免疫球蛋白种类和亚类的特征和生物活性</a:t>
            </a:r>
          </a:p>
        </p:txBody>
      </p:sp>
      <p:sp>
        <p:nvSpPr>
          <p:cNvPr id="3" name="矩形 2">
            <a:extLst>
              <a:ext uri="{FF2B5EF4-FFF2-40B4-BE49-F238E27FC236}">
                <a16:creationId xmlns:a16="http://schemas.microsoft.com/office/drawing/2014/main" id="{EA0C9297-1363-4372-88B2-CCE24BCC752D}"/>
              </a:ext>
            </a:extLst>
          </p:cNvPr>
          <p:cNvSpPr/>
          <p:nvPr/>
        </p:nvSpPr>
        <p:spPr>
          <a:xfrm>
            <a:off x="134469" y="923366"/>
            <a:ext cx="1353670" cy="271908"/>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分子量</a:t>
            </a:r>
          </a:p>
        </p:txBody>
      </p:sp>
      <p:sp>
        <p:nvSpPr>
          <p:cNvPr id="5" name="矩形 4">
            <a:extLst>
              <a:ext uri="{FF2B5EF4-FFF2-40B4-BE49-F238E27FC236}">
                <a16:creationId xmlns:a16="http://schemas.microsoft.com/office/drawing/2014/main" id="{16314DA0-9A08-4E6B-BB0D-7470AFE533C9}"/>
              </a:ext>
            </a:extLst>
          </p:cNvPr>
          <p:cNvSpPr/>
          <p:nvPr/>
        </p:nvSpPr>
        <p:spPr>
          <a:xfrm>
            <a:off x="63407" y="1435840"/>
            <a:ext cx="1254406" cy="375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重链组成</a:t>
            </a:r>
          </a:p>
        </p:txBody>
      </p:sp>
      <p:sp>
        <p:nvSpPr>
          <p:cNvPr id="6" name="矩形 5">
            <a:extLst>
              <a:ext uri="{FF2B5EF4-FFF2-40B4-BE49-F238E27FC236}">
                <a16:creationId xmlns:a16="http://schemas.microsoft.com/office/drawing/2014/main" id="{88AD4F0F-E7A0-4A48-912A-DD97E9E20524}"/>
              </a:ext>
            </a:extLst>
          </p:cNvPr>
          <p:cNvSpPr/>
          <p:nvPr/>
        </p:nvSpPr>
        <p:spPr>
          <a:xfrm>
            <a:off x="63407" y="1879565"/>
            <a:ext cx="1353670" cy="375030"/>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正常血清水平（</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mg/ml</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7" name="矩形 6">
            <a:extLst>
              <a:ext uri="{FF2B5EF4-FFF2-40B4-BE49-F238E27FC236}">
                <a16:creationId xmlns:a16="http://schemas.microsoft.com/office/drawing/2014/main" id="{168B3F15-6250-4D46-BDA1-955A3DE9B7A8}"/>
              </a:ext>
            </a:extLst>
          </p:cNvPr>
          <p:cNvSpPr/>
          <p:nvPr/>
        </p:nvSpPr>
        <p:spPr>
          <a:xfrm>
            <a:off x="134469" y="2350185"/>
            <a:ext cx="1254406" cy="375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血清半衰期（天）</a:t>
            </a:r>
          </a:p>
        </p:txBody>
      </p:sp>
      <p:sp>
        <p:nvSpPr>
          <p:cNvPr id="8" name="矩形 7">
            <a:extLst>
              <a:ext uri="{FF2B5EF4-FFF2-40B4-BE49-F238E27FC236}">
                <a16:creationId xmlns:a16="http://schemas.microsoft.com/office/drawing/2014/main" id="{342C7B14-0154-421C-BFB9-F0E5F38ADBAD}"/>
              </a:ext>
            </a:extLst>
          </p:cNvPr>
          <p:cNvSpPr/>
          <p:nvPr/>
        </p:nvSpPr>
        <p:spPr>
          <a:xfrm>
            <a:off x="84837" y="2871680"/>
            <a:ext cx="1353670" cy="557319"/>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激活补体经典途径</a:t>
            </a:r>
          </a:p>
        </p:txBody>
      </p:sp>
      <p:sp>
        <p:nvSpPr>
          <p:cNvPr id="9" name="矩形 8">
            <a:extLst>
              <a:ext uri="{FF2B5EF4-FFF2-40B4-BE49-F238E27FC236}">
                <a16:creationId xmlns:a16="http://schemas.microsoft.com/office/drawing/2014/main" id="{41BDB3CB-2AD3-4811-A272-CDE38D582BF4}"/>
              </a:ext>
            </a:extLst>
          </p:cNvPr>
          <p:cNvSpPr/>
          <p:nvPr/>
        </p:nvSpPr>
        <p:spPr>
          <a:xfrm>
            <a:off x="99265" y="3496235"/>
            <a:ext cx="1254406" cy="2046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穿过胎盘</a:t>
            </a:r>
          </a:p>
        </p:txBody>
      </p:sp>
      <p:sp>
        <p:nvSpPr>
          <p:cNvPr id="10" name="矩形 9">
            <a:extLst>
              <a:ext uri="{FF2B5EF4-FFF2-40B4-BE49-F238E27FC236}">
                <a16:creationId xmlns:a16="http://schemas.microsoft.com/office/drawing/2014/main" id="{3383A3D9-B20A-458A-AF89-31F49D85C895}"/>
              </a:ext>
            </a:extLst>
          </p:cNvPr>
          <p:cNvSpPr/>
          <p:nvPr/>
        </p:nvSpPr>
        <p:spPr>
          <a:xfrm>
            <a:off x="63407" y="3756892"/>
            <a:ext cx="1353670" cy="557319"/>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存在于成熟</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细胞膜上</a:t>
            </a:r>
          </a:p>
        </p:txBody>
      </p:sp>
      <p:sp>
        <p:nvSpPr>
          <p:cNvPr id="11" name="矩形 10">
            <a:extLst>
              <a:ext uri="{FF2B5EF4-FFF2-40B4-BE49-F238E27FC236}">
                <a16:creationId xmlns:a16="http://schemas.microsoft.com/office/drawing/2014/main" id="{F3C4B8E3-0A94-4278-B7C2-CE40BE99AA10}"/>
              </a:ext>
            </a:extLst>
          </p:cNvPr>
          <p:cNvSpPr/>
          <p:nvPr/>
        </p:nvSpPr>
        <p:spPr>
          <a:xfrm>
            <a:off x="84837" y="4401621"/>
            <a:ext cx="1254406" cy="6051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与吞噬细胞的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Fc</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受体结合</a:t>
            </a:r>
          </a:p>
        </p:txBody>
      </p:sp>
      <p:sp>
        <p:nvSpPr>
          <p:cNvPr id="12" name="矩形 11">
            <a:extLst>
              <a:ext uri="{FF2B5EF4-FFF2-40B4-BE49-F238E27FC236}">
                <a16:creationId xmlns:a16="http://schemas.microsoft.com/office/drawing/2014/main" id="{B7FFE210-A1BF-46E9-AB70-0645243A6FD7}"/>
              </a:ext>
            </a:extLst>
          </p:cNvPr>
          <p:cNvSpPr/>
          <p:nvPr/>
        </p:nvSpPr>
        <p:spPr>
          <a:xfrm>
            <a:off x="102767" y="5067257"/>
            <a:ext cx="1353670" cy="245006"/>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黏膜转运</a:t>
            </a:r>
          </a:p>
        </p:txBody>
      </p:sp>
      <p:sp>
        <p:nvSpPr>
          <p:cNvPr id="13" name="矩形 12">
            <a:extLst>
              <a:ext uri="{FF2B5EF4-FFF2-40B4-BE49-F238E27FC236}">
                <a16:creationId xmlns:a16="http://schemas.microsoft.com/office/drawing/2014/main" id="{1E21B780-FBB6-45BA-BAA5-CEDAE0D4E787}"/>
              </a:ext>
            </a:extLst>
          </p:cNvPr>
          <p:cNvSpPr/>
          <p:nvPr/>
        </p:nvSpPr>
        <p:spPr>
          <a:xfrm>
            <a:off x="84837" y="5384758"/>
            <a:ext cx="1254406" cy="375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诱导肥大细胞脱颗粒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36096" y="332656"/>
            <a:ext cx="3240360" cy="4680520"/>
            <a:chOff x="4264792" y="165100"/>
            <a:chExt cx="4510088" cy="6532563"/>
          </a:xfrm>
        </p:grpSpPr>
        <p:pic>
          <p:nvPicPr>
            <p:cNvPr id="104450" name="Picture 2" descr="figure 1-02"/>
            <p:cNvPicPr>
              <a:picLocks noChangeAspect="1" noChangeArrowheads="1"/>
            </p:cNvPicPr>
            <p:nvPr/>
          </p:nvPicPr>
          <p:blipFill>
            <a:blip r:embed="rId2" cstate="email"/>
            <a:srcRect/>
            <a:stretch>
              <a:fillRect/>
            </a:stretch>
          </p:blipFill>
          <p:spPr bwMode="auto">
            <a:xfrm>
              <a:off x="4264792" y="165100"/>
              <a:ext cx="4510088" cy="6532563"/>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5" name="矩形 4"/>
            <p:cNvSpPr/>
            <p:nvPr/>
          </p:nvSpPr>
          <p:spPr>
            <a:xfrm>
              <a:off x="4283968" y="6165304"/>
              <a:ext cx="194421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pic>
        <p:nvPicPr>
          <p:cNvPr id="25602" name="Picture 2" descr="http://www.visualphotos.com/photo/1x6062958/louis_pasteurs_anthrax_vaccination_experiment_h416172.jpg"/>
          <p:cNvPicPr>
            <a:picLocks noChangeAspect="1" noChangeArrowheads="1"/>
          </p:cNvPicPr>
          <p:nvPr/>
        </p:nvPicPr>
        <p:blipFill>
          <a:blip r:embed="rId3" cstate="email"/>
          <a:srcRect/>
          <a:stretch>
            <a:fillRect/>
          </a:stretch>
        </p:blipFill>
        <p:spPr bwMode="auto">
          <a:xfrm>
            <a:off x="395536" y="3789040"/>
            <a:ext cx="4176464" cy="2827814"/>
          </a:xfrm>
          <a:prstGeom prst="rect">
            <a:avLst/>
          </a:prstGeom>
          <a:noFill/>
          <a:effectLst>
            <a:outerShdw blurRad="63500" sx="102000" sy="102000" algn="ctr" rotWithShape="0">
              <a:prstClr val="black">
                <a:alpha val="40000"/>
              </a:prstClr>
            </a:outerShdw>
          </a:effectLst>
        </p:spPr>
      </p:pic>
      <p:pic>
        <p:nvPicPr>
          <p:cNvPr id="25604" name="Picture 4" descr="http://images.tutorvista.com/content/immune-system/vaccine-for-rabies-origin.jpeg"/>
          <p:cNvPicPr>
            <a:picLocks noChangeAspect="1" noChangeArrowheads="1"/>
          </p:cNvPicPr>
          <p:nvPr/>
        </p:nvPicPr>
        <p:blipFill>
          <a:blip r:embed="rId4" cstate="email"/>
          <a:srcRect/>
          <a:stretch>
            <a:fillRect/>
          </a:stretch>
        </p:blipFill>
        <p:spPr bwMode="auto">
          <a:xfrm>
            <a:off x="467544" y="188640"/>
            <a:ext cx="2160240" cy="3128348"/>
          </a:xfrm>
          <a:prstGeom prst="rect">
            <a:avLst/>
          </a:prstGeom>
          <a:noFill/>
          <a:effectLst>
            <a:outerShdw blurRad="63500" sx="102000" sy="102000" algn="ctr" rotWithShape="0">
              <a:prstClr val="black">
                <a:alpha val="40000"/>
              </a:prstClr>
            </a:outerShdw>
          </a:effectLst>
        </p:spPr>
      </p:pic>
      <p:sp>
        <p:nvSpPr>
          <p:cNvPr id="9" name="左箭头标注 8"/>
          <p:cNvSpPr/>
          <p:nvPr/>
        </p:nvSpPr>
        <p:spPr>
          <a:xfrm>
            <a:off x="4716015" y="5805264"/>
            <a:ext cx="3240359" cy="720080"/>
          </a:xfrm>
          <a:prstGeom prst="leftArrowCallout">
            <a:avLst>
              <a:gd name="adj1" fmla="val 25000"/>
              <a:gd name="adj2" fmla="val 25000"/>
              <a:gd name="adj3" fmla="val 25000"/>
              <a:gd name="adj4" fmla="val 78762"/>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pitchFamily="18" charset="0"/>
                <a:ea typeface="微软雅黑"/>
              </a:rPr>
              <a:t>巴斯德的炭疽疫苗实验</a:t>
            </a:r>
          </a:p>
        </p:txBody>
      </p:sp>
      <p:sp>
        <p:nvSpPr>
          <p:cNvPr id="10" name="右箭头标注 9"/>
          <p:cNvSpPr/>
          <p:nvPr/>
        </p:nvSpPr>
        <p:spPr>
          <a:xfrm>
            <a:off x="3039035" y="1196752"/>
            <a:ext cx="2325053" cy="720080"/>
          </a:xfrm>
          <a:prstGeom prst="rightArrowCallout">
            <a:avLst>
              <a:gd name="adj1" fmla="val 25000"/>
              <a:gd name="adj2" fmla="val 25000"/>
              <a:gd name="adj3" fmla="val 25000"/>
              <a:gd name="adj4" fmla="val 80789"/>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pitchFamily="18" charset="0"/>
                <a:ea typeface="微软雅黑"/>
              </a:rPr>
              <a:t>巴斯德开发狂犬疫苗</a:t>
            </a:r>
            <a:endParaRPr lang="zh-CN" altLang="en-US" dirty="0">
              <a:solidFill>
                <a:prstClr val="white"/>
              </a:solidFill>
              <a:latin typeface="Georgia"/>
              <a:ea typeface="微软雅黑"/>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666" name="Picture 2" descr="figure 4-17"/>
          <p:cNvPicPr>
            <a:picLocks noChangeAspect="1" noChangeArrowheads="1"/>
          </p:cNvPicPr>
          <p:nvPr/>
        </p:nvPicPr>
        <p:blipFill>
          <a:blip r:embed="rId3" cstate="email"/>
          <a:srcRect/>
          <a:stretch>
            <a:fillRect/>
          </a:stretch>
        </p:blipFill>
        <p:spPr bwMode="auto">
          <a:xfrm>
            <a:off x="1043608" y="120348"/>
            <a:ext cx="7067376" cy="6260980"/>
          </a:xfrm>
          <a:prstGeom prst="rect">
            <a:avLst/>
          </a:prstGeom>
          <a:noFill/>
          <a:ln w="9525">
            <a:noFill/>
            <a:miter lim="800000"/>
            <a:headEnd/>
            <a:tailEnd/>
          </a:ln>
          <a:effectLst/>
        </p:spPr>
      </p:pic>
      <p:sp>
        <p:nvSpPr>
          <p:cNvPr id="3" name="矩形 2"/>
          <p:cNvSpPr/>
          <p:nvPr/>
        </p:nvSpPr>
        <p:spPr>
          <a:xfrm>
            <a:off x="1892968" y="6181273"/>
            <a:ext cx="5358063"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5</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种分泌型抗体的结构</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C4707B7F-86A5-43D0-9B59-FF2162E06E19}"/>
              </a:ext>
            </a:extLst>
          </p:cNvPr>
          <p:cNvSpPr/>
          <p:nvPr/>
        </p:nvSpPr>
        <p:spPr>
          <a:xfrm>
            <a:off x="2429434" y="968188"/>
            <a:ext cx="86957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铰链区</a:t>
            </a:r>
          </a:p>
        </p:txBody>
      </p:sp>
      <p:sp>
        <p:nvSpPr>
          <p:cNvPr id="5" name="矩形 4">
            <a:extLst>
              <a:ext uri="{FF2B5EF4-FFF2-40B4-BE49-F238E27FC236}">
                <a16:creationId xmlns:a16="http://schemas.microsoft.com/office/drawing/2014/main" id="{FC978203-E0DE-4EA7-B585-B57958748119}"/>
              </a:ext>
            </a:extLst>
          </p:cNvPr>
          <p:cNvSpPr/>
          <p:nvPr/>
        </p:nvSpPr>
        <p:spPr>
          <a:xfrm>
            <a:off x="2931458" y="3250838"/>
            <a:ext cx="86957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铰链区</a:t>
            </a:r>
          </a:p>
        </p:txBody>
      </p:sp>
      <p:sp>
        <p:nvSpPr>
          <p:cNvPr id="6" name="矩形 5">
            <a:extLst>
              <a:ext uri="{FF2B5EF4-FFF2-40B4-BE49-F238E27FC236}">
                <a16:creationId xmlns:a16="http://schemas.microsoft.com/office/drawing/2014/main" id="{23ACE54C-8537-4BA4-82A4-6C78AE2BA812}"/>
              </a:ext>
            </a:extLst>
          </p:cNvPr>
          <p:cNvSpPr/>
          <p:nvPr/>
        </p:nvSpPr>
        <p:spPr>
          <a:xfrm>
            <a:off x="1443318" y="3845859"/>
            <a:ext cx="600635" cy="154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J</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链</a:t>
            </a:r>
          </a:p>
        </p:txBody>
      </p:sp>
      <p:sp>
        <p:nvSpPr>
          <p:cNvPr id="7" name="矩形 6">
            <a:extLst>
              <a:ext uri="{FF2B5EF4-FFF2-40B4-BE49-F238E27FC236}">
                <a16:creationId xmlns:a16="http://schemas.microsoft.com/office/drawing/2014/main" id="{4E35DDE3-81CD-4442-893D-813205769850}"/>
              </a:ext>
            </a:extLst>
          </p:cNvPr>
          <p:cNvSpPr/>
          <p:nvPr/>
        </p:nvSpPr>
        <p:spPr>
          <a:xfrm>
            <a:off x="5818094" y="3777467"/>
            <a:ext cx="600635" cy="154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J</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链</a:t>
            </a:r>
          </a:p>
        </p:txBody>
      </p:sp>
      <p:sp>
        <p:nvSpPr>
          <p:cNvPr id="8" name="矩形 7">
            <a:extLst>
              <a:ext uri="{FF2B5EF4-FFF2-40B4-BE49-F238E27FC236}">
                <a16:creationId xmlns:a16="http://schemas.microsoft.com/office/drawing/2014/main" id="{9241AF92-F927-450D-A913-82708BBD8246}"/>
              </a:ext>
            </a:extLst>
          </p:cNvPr>
          <p:cNvSpPr/>
          <p:nvPr/>
        </p:nvSpPr>
        <p:spPr>
          <a:xfrm>
            <a:off x="4827493" y="2847473"/>
            <a:ext cx="927848" cy="400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二硫键</a:t>
            </a:r>
          </a:p>
        </p:txBody>
      </p:sp>
      <p:sp>
        <p:nvSpPr>
          <p:cNvPr id="9" name="矩形 8">
            <a:extLst>
              <a:ext uri="{FF2B5EF4-FFF2-40B4-BE49-F238E27FC236}">
                <a16:creationId xmlns:a16="http://schemas.microsoft.com/office/drawing/2014/main" id="{1FCBF3C5-9D01-4835-8D8B-7ED70414D683}"/>
              </a:ext>
            </a:extLst>
          </p:cNvPr>
          <p:cNvSpPr/>
          <p:nvPr/>
        </p:nvSpPr>
        <p:spPr>
          <a:xfrm>
            <a:off x="1452283" y="2135659"/>
            <a:ext cx="1416422" cy="154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IgA</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（二聚体）</a:t>
            </a:r>
          </a:p>
        </p:txBody>
      </p:sp>
      <p:sp>
        <p:nvSpPr>
          <p:cNvPr id="10" name="矩形 9">
            <a:extLst>
              <a:ext uri="{FF2B5EF4-FFF2-40B4-BE49-F238E27FC236}">
                <a16:creationId xmlns:a16="http://schemas.microsoft.com/office/drawing/2014/main" id="{0AC2F414-9F4E-49CA-B8E9-049F89943E34}"/>
              </a:ext>
            </a:extLst>
          </p:cNvPr>
          <p:cNvSpPr/>
          <p:nvPr/>
        </p:nvSpPr>
        <p:spPr>
          <a:xfrm>
            <a:off x="4182816" y="2144623"/>
            <a:ext cx="1416422" cy="154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IgM</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（五聚体）</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descr="figure 4-18"/>
          <p:cNvPicPr>
            <a:picLocks noChangeAspect="1" noChangeArrowheads="1"/>
          </p:cNvPicPr>
          <p:nvPr/>
        </p:nvPicPr>
        <p:blipFill>
          <a:blip r:embed="rId3" cstate="email"/>
          <a:srcRect/>
          <a:stretch>
            <a:fillRect/>
          </a:stretch>
        </p:blipFill>
        <p:spPr bwMode="auto">
          <a:xfrm>
            <a:off x="304802" y="692696"/>
            <a:ext cx="8531225" cy="4643438"/>
          </a:xfrm>
          <a:prstGeom prst="rect">
            <a:avLst/>
          </a:prstGeom>
          <a:noFill/>
          <a:ln w="9525">
            <a:noFill/>
            <a:miter lim="800000"/>
            <a:headEnd/>
            <a:tailEnd/>
          </a:ln>
          <a:effectLst/>
        </p:spPr>
      </p:pic>
      <p:sp>
        <p:nvSpPr>
          <p:cNvPr id="3" name="矩形 2"/>
          <p:cNvSpPr/>
          <p:nvPr/>
        </p:nvSpPr>
        <p:spPr>
          <a:xfrm>
            <a:off x="683568" y="5693188"/>
            <a:ext cx="7704856"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4</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种亚类人</a:t>
            </a: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IgG</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的结构</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4" name="矩形 3"/>
          <p:cNvSpPr/>
          <p:nvPr/>
        </p:nvSpPr>
        <p:spPr>
          <a:xfrm>
            <a:off x="0" y="4797152"/>
            <a:ext cx="2267744"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5" name="矩形 4">
            <a:extLst>
              <a:ext uri="{FF2B5EF4-FFF2-40B4-BE49-F238E27FC236}">
                <a16:creationId xmlns:a16="http://schemas.microsoft.com/office/drawing/2014/main" id="{4B6E14D8-46B2-43B1-B83F-5A083E7B05BC}"/>
              </a:ext>
            </a:extLst>
          </p:cNvPr>
          <p:cNvSpPr/>
          <p:nvPr/>
        </p:nvSpPr>
        <p:spPr>
          <a:xfrm>
            <a:off x="1734669" y="2255803"/>
            <a:ext cx="1143002" cy="711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二硫键</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3" cstate="email"/>
          <a:srcRect/>
          <a:stretch>
            <a:fillRect/>
          </a:stretch>
        </p:blipFill>
        <p:spPr bwMode="auto">
          <a:xfrm>
            <a:off x="1979712" y="91779"/>
            <a:ext cx="7086600" cy="6505575"/>
          </a:xfrm>
          <a:prstGeom prst="rect">
            <a:avLst/>
          </a:prstGeom>
          <a:noFill/>
          <a:ln w="9525">
            <a:noFill/>
            <a:miter lim="800000"/>
            <a:headEnd/>
            <a:tailEnd/>
          </a:ln>
        </p:spPr>
      </p:pic>
      <p:pic>
        <p:nvPicPr>
          <p:cNvPr id="25602" name="Picture 2"/>
          <p:cNvPicPr>
            <a:picLocks noChangeAspect="1" noChangeArrowheads="1"/>
          </p:cNvPicPr>
          <p:nvPr/>
        </p:nvPicPr>
        <p:blipFill>
          <a:blip r:embed="rId4" cstate="email"/>
          <a:srcRect/>
          <a:stretch>
            <a:fillRect/>
          </a:stretch>
        </p:blipFill>
        <p:spPr bwMode="auto">
          <a:xfrm>
            <a:off x="144016" y="5025656"/>
            <a:ext cx="4283968" cy="1499688"/>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4" name="矩形 3">
            <a:extLst>
              <a:ext uri="{FF2B5EF4-FFF2-40B4-BE49-F238E27FC236}">
                <a16:creationId xmlns:a16="http://schemas.microsoft.com/office/drawing/2014/main" id="{11EEEDB0-3D06-4011-AF12-9940BF205D74}"/>
              </a:ext>
            </a:extLst>
          </p:cNvPr>
          <p:cNvSpPr/>
          <p:nvPr/>
        </p:nvSpPr>
        <p:spPr>
          <a:xfrm>
            <a:off x="7857564" y="4129426"/>
            <a:ext cx="927848" cy="400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分泌型</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IgA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5" name="矩形 4">
            <a:extLst>
              <a:ext uri="{FF2B5EF4-FFF2-40B4-BE49-F238E27FC236}">
                <a16:creationId xmlns:a16="http://schemas.microsoft.com/office/drawing/2014/main" id="{EF480EAC-3D0B-4505-9A3F-92CAE68F05E1}"/>
              </a:ext>
            </a:extLst>
          </p:cNvPr>
          <p:cNvSpPr/>
          <p:nvPr/>
        </p:nvSpPr>
        <p:spPr>
          <a:xfrm>
            <a:off x="8138464" y="1572719"/>
            <a:ext cx="927848" cy="400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肠腔</a:t>
            </a:r>
          </a:p>
        </p:txBody>
      </p:sp>
      <p:sp>
        <p:nvSpPr>
          <p:cNvPr id="6" name="矩形 5">
            <a:extLst>
              <a:ext uri="{FF2B5EF4-FFF2-40B4-BE49-F238E27FC236}">
                <a16:creationId xmlns:a16="http://schemas.microsoft.com/office/drawing/2014/main" id="{8A09EFD2-AA3B-4517-A7BF-11458FFB27A3}"/>
              </a:ext>
            </a:extLst>
          </p:cNvPr>
          <p:cNvSpPr/>
          <p:nvPr/>
        </p:nvSpPr>
        <p:spPr>
          <a:xfrm>
            <a:off x="2156010" y="91779"/>
            <a:ext cx="2487708" cy="400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分泌型</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IgA</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的形成</a:t>
            </a:r>
          </a:p>
        </p:txBody>
      </p:sp>
      <p:sp>
        <p:nvSpPr>
          <p:cNvPr id="7" name="矩形 6">
            <a:extLst>
              <a:ext uri="{FF2B5EF4-FFF2-40B4-BE49-F238E27FC236}">
                <a16:creationId xmlns:a16="http://schemas.microsoft.com/office/drawing/2014/main" id="{11EEEDB0-3D06-4011-AF12-9940BF205D74}"/>
              </a:ext>
            </a:extLst>
          </p:cNvPr>
          <p:cNvSpPr/>
          <p:nvPr/>
        </p:nvSpPr>
        <p:spPr>
          <a:xfrm>
            <a:off x="3500135" y="978805"/>
            <a:ext cx="1313911" cy="400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黏膜下层</a:t>
            </a:r>
          </a:p>
        </p:txBody>
      </p:sp>
      <p:sp>
        <p:nvSpPr>
          <p:cNvPr id="8" name="矩形 7">
            <a:extLst>
              <a:ext uri="{FF2B5EF4-FFF2-40B4-BE49-F238E27FC236}">
                <a16:creationId xmlns:a16="http://schemas.microsoft.com/office/drawing/2014/main" id="{11EEEDB0-3D06-4011-AF12-9940BF205D74}"/>
              </a:ext>
            </a:extLst>
          </p:cNvPr>
          <p:cNvSpPr/>
          <p:nvPr/>
        </p:nvSpPr>
        <p:spPr>
          <a:xfrm>
            <a:off x="3785346" y="2258627"/>
            <a:ext cx="927848" cy="400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浆细胞</a:t>
            </a:r>
          </a:p>
        </p:txBody>
      </p:sp>
      <p:sp>
        <p:nvSpPr>
          <p:cNvPr id="9" name="矩形 8">
            <a:extLst>
              <a:ext uri="{FF2B5EF4-FFF2-40B4-BE49-F238E27FC236}">
                <a16:creationId xmlns:a16="http://schemas.microsoft.com/office/drawing/2014/main" id="{11EEEDB0-3D06-4011-AF12-9940BF205D74}"/>
              </a:ext>
            </a:extLst>
          </p:cNvPr>
          <p:cNvSpPr/>
          <p:nvPr/>
        </p:nvSpPr>
        <p:spPr>
          <a:xfrm>
            <a:off x="2156010" y="3952023"/>
            <a:ext cx="1179613" cy="200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二聚体</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IgA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0" name="矩形 9">
            <a:extLst>
              <a:ext uri="{FF2B5EF4-FFF2-40B4-BE49-F238E27FC236}">
                <a16:creationId xmlns:a16="http://schemas.microsoft.com/office/drawing/2014/main" id="{11EEEDB0-3D06-4011-AF12-9940BF205D74}"/>
              </a:ext>
            </a:extLst>
          </p:cNvPr>
          <p:cNvSpPr/>
          <p:nvPr/>
        </p:nvSpPr>
        <p:spPr>
          <a:xfrm>
            <a:off x="3785346" y="3642141"/>
            <a:ext cx="927848" cy="400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Poly-Ig</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受体</a:t>
            </a:r>
          </a:p>
        </p:txBody>
      </p:sp>
      <p:sp>
        <p:nvSpPr>
          <p:cNvPr id="11" name="矩形 10">
            <a:extLst>
              <a:ext uri="{FF2B5EF4-FFF2-40B4-BE49-F238E27FC236}">
                <a16:creationId xmlns:a16="http://schemas.microsoft.com/office/drawing/2014/main" id="{11EEEDB0-3D06-4011-AF12-9940BF205D74}"/>
              </a:ext>
            </a:extLst>
          </p:cNvPr>
          <p:cNvSpPr/>
          <p:nvPr/>
        </p:nvSpPr>
        <p:spPr>
          <a:xfrm>
            <a:off x="6313394" y="4196903"/>
            <a:ext cx="674596" cy="377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酶降解</a:t>
            </a:r>
          </a:p>
        </p:txBody>
      </p:sp>
      <p:sp>
        <p:nvSpPr>
          <p:cNvPr id="12" name="矩形 11">
            <a:extLst>
              <a:ext uri="{FF2B5EF4-FFF2-40B4-BE49-F238E27FC236}">
                <a16:creationId xmlns:a16="http://schemas.microsoft.com/office/drawing/2014/main" id="{7D26772D-3EF2-4A58-A700-219B2AA238CC}"/>
              </a:ext>
            </a:extLst>
          </p:cNvPr>
          <p:cNvSpPr/>
          <p:nvPr/>
        </p:nvSpPr>
        <p:spPr>
          <a:xfrm>
            <a:off x="233002" y="5111749"/>
            <a:ext cx="1481498" cy="119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分泌型</a:t>
            </a: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IgA</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结构</a:t>
            </a:r>
          </a:p>
        </p:txBody>
      </p:sp>
      <p:sp>
        <p:nvSpPr>
          <p:cNvPr id="13" name="矩形 12">
            <a:extLst>
              <a:ext uri="{FF2B5EF4-FFF2-40B4-BE49-F238E27FC236}">
                <a16:creationId xmlns:a16="http://schemas.microsoft.com/office/drawing/2014/main" id="{3E8B0042-54F9-4954-87DE-C08D7676115C}"/>
              </a:ext>
            </a:extLst>
          </p:cNvPr>
          <p:cNvSpPr/>
          <p:nvPr/>
        </p:nvSpPr>
        <p:spPr>
          <a:xfrm>
            <a:off x="1932268" y="5231238"/>
            <a:ext cx="600635" cy="154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J</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链</a:t>
            </a:r>
          </a:p>
        </p:txBody>
      </p:sp>
      <p:sp>
        <p:nvSpPr>
          <p:cNvPr id="14" name="矩形 13">
            <a:extLst>
              <a:ext uri="{FF2B5EF4-FFF2-40B4-BE49-F238E27FC236}">
                <a16:creationId xmlns:a16="http://schemas.microsoft.com/office/drawing/2014/main" id="{9B68D4BE-03AF-4A9A-9F55-0708308B0E33}"/>
              </a:ext>
            </a:extLst>
          </p:cNvPr>
          <p:cNvSpPr/>
          <p:nvPr/>
        </p:nvSpPr>
        <p:spPr>
          <a:xfrm>
            <a:off x="1851316" y="6241370"/>
            <a:ext cx="869367" cy="210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分泌组分</a:t>
            </a:r>
          </a:p>
        </p:txBody>
      </p:sp>
      <p:sp>
        <p:nvSpPr>
          <p:cNvPr id="15" name="矩形 14">
            <a:extLst>
              <a:ext uri="{FF2B5EF4-FFF2-40B4-BE49-F238E27FC236}">
                <a16:creationId xmlns:a16="http://schemas.microsoft.com/office/drawing/2014/main" id="{23A92F3C-1365-4F40-8DE8-F52B00A29833}"/>
              </a:ext>
            </a:extLst>
          </p:cNvPr>
          <p:cNvSpPr/>
          <p:nvPr/>
        </p:nvSpPr>
        <p:spPr>
          <a:xfrm>
            <a:off x="6006729" y="1041400"/>
            <a:ext cx="1157559" cy="303646"/>
          </a:xfrm>
          <a:prstGeom prst="rect">
            <a:avLst/>
          </a:prstGeom>
          <a:solidFill>
            <a:srgbClr val="FED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上皮细胞</a:t>
            </a:r>
          </a:p>
        </p:txBody>
      </p:sp>
      <p:sp>
        <p:nvSpPr>
          <p:cNvPr id="16" name="矩形 15">
            <a:extLst>
              <a:ext uri="{FF2B5EF4-FFF2-40B4-BE49-F238E27FC236}">
                <a16:creationId xmlns:a16="http://schemas.microsoft.com/office/drawing/2014/main" id="{B4F2F440-4698-4D75-B6EA-C396F0403535}"/>
              </a:ext>
            </a:extLst>
          </p:cNvPr>
          <p:cNvSpPr/>
          <p:nvPr/>
        </p:nvSpPr>
        <p:spPr>
          <a:xfrm>
            <a:off x="6105522" y="5579533"/>
            <a:ext cx="909765" cy="237067"/>
          </a:xfrm>
          <a:prstGeom prst="rect">
            <a:avLst/>
          </a:prstGeom>
          <a:solidFill>
            <a:srgbClr val="FED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膜泡</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7705" y="188640"/>
            <a:ext cx="5040560" cy="6165304"/>
            <a:chOff x="1907704" y="165100"/>
            <a:chExt cx="5253509" cy="6692900"/>
          </a:xfrm>
        </p:grpSpPr>
        <p:pic>
          <p:nvPicPr>
            <p:cNvPr id="375810" name="Picture 2" descr="figure 4-20"/>
            <p:cNvPicPr>
              <a:picLocks noChangeAspect="1" noChangeArrowheads="1"/>
            </p:cNvPicPr>
            <p:nvPr/>
          </p:nvPicPr>
          <p:blipFill>
            <a:blip r:embed="rId3" cstate="email"/>
            <a:srcRect/>
            <a:stretch>
              <a:fillRect/>
            </a:stretch>
          </p:blipFill>
          <p:spPr bwMode="auto">
            <a:xfrm>
              <a:off x="1993900" y="165100"/>
              <a:ext cx="5167313" cy="6532563"/>
            </a:xfrm>
            <a:prstGeom prst="rect">
              <a:avLst/>
            </a:prstGeom>
            <a:noFill/>
            <a:ln w="9525">
              <a:noFill/>
              <a:miter lim="800000"/>
              <a:headEnd/>
              <a:tailEnd/>
            </a:ln>
            <a:effectLst/>
          </p:spPr>
        </p:pic>
        <p:sp>
          <p:nvSpPr>
            <p:cNvPr id="3" name="流程图: 过程 2"/>
            <p:cNvSpPr/>
            <p:nvPr/>
          </p:nvSpPr>
          <p:spPr>
            <a:xfrm>
              <a:off x="1907704" y="6165304"/>
              <a:ext cx="2088232" cy="69269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251520" y="6023031"/>
            <a:ext cx="8712968" cy="646331"/>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Georgia"/>
                <a:ea typeface="微软雅黑"/>
                <a:cs typeface="+mn-cs"/>
              </a:rPr>
              <a:t>肥大细胞上的与受体结合的</a:t>
            </a:r>
            <a:r>
              <a:rPr kumimoji="0" lang="en-US" altLang="zh-CN" sz="1800" b="0" i="0" u="none" strike="noStrike" kern="1200" cap="none" spc="0" normalizeH="0" baseline="0" noProof="0" dirty="0" err="1">
                <a:ln>
                  <a:noFill/>
                </a:ln>
                <a:solidFill>
                  <a:prstClr val="white"/>
                </a:solidFill>
                <a:effectLst/>
                <a:uLnTx/>
                <a:uFillTx/>
                <a:latin typeface="Georgia"/>
                <a:ea typeface="微软雅黑"/>
                <a:cs typeface="+mn-cs"/>
              </a:rPr>
              <a:t>IgE</a:t>
            </a:r>
            <a:r>
              <a:rPr kumimoji="0" lang="zh-CN" altLang="en-US" sz="1800" b="0" i="0" u="none" strike="noStrike" kern="1200" cap="none" spc="0" normalizeH="0" baseline="0" noProof="0" dirty="0">
                <a:ln>
                  <a:noFill/>
                </a:ln>
                <a:solidFill>
                  <a:prstClr val="white"/>
                </a:solidFill>
                <a:effectLst/>
                <a:uLnTx/>
                <a:uFillTx/>
                <a:latin typeface="Georgia"/>
                <a:ea typeface="微软雅黑"/>
                <a:cs typeface="+mn-cs"/>
              </a:rPr>
              <a:t>通过过敏原交联，这诱导肥大细胞脱颗粒，引起介导过敏临床表现的物质的释放</a:t>
            </a:r>
            <a:endParaRPr kumimoji="0" lang="en-US" altLang="zh-CN" sz="1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2A1D88AF-1832-47F7-B264-B75528C59038}"/>
              </a:ext>
            </a:extLst>
          </p:cNvPr>
          <p:cNvSpPr/>
          <p:nvPr/>
        </p:nvSpPr>
        <p:spPr>
          <a:xfrm>
            <a:off x="2653929" y="1685964"/>
            <a:ext cx="1157559" cy="303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颗粒</a:t>
            </a:r>
          </a:p>
        </p:txBody>
      </p:sp>
      <p:sp>
        <p:nvSpPr>
          <p:cNvPr id="8" name="矩形 7">
            <a:extLst>
              <a:ext uri="{FF2B5EF4-FFF2-40B4-BE49-F238E27FC236}">
                <a16:creationId xmlns:a16="http://schemas.microsoft.com/office/drawing/2014/main" id="{0F987FDD-D4A8-4AAD-A23E-E68163699955}"/>
              </a:ext>
            </a:extLst>
          </p:cNvPr>
          <p:cNvSpPr/>
          <p:nvPr/>
        </p:nvSpPr>
        <p:spPr>
          <a:xfrm>
            <a:off x="3101604" y="2296788"/>
            <a:ext cx="1157559" cy="303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肥大细胞</a:t>
            </a:r>
          </a:p>
        </p:txBody>
      </p:sp>
      <p:sp>
        <p:nvSpPr>
          <p:cNvPr id="9" name="矩形 8">
            <a:extLst>
              <a:ext uri="{FF2B5EF4-FFF2-40B4-BE49-F238E27FC236}">
                <a16:creationId xmlns:a16="http://schemas.microsoft.com/office/drawing/2014/main" id="{D62F5A83-E1AF-47A0-8AA8-6040FDFB6E37}"/>
              </a:ext>
            </a:extLst>
          </p:cNvPr>
          <p:cNvSpPr/>
          <p:nvPr/>
        </p:nvSpPr>
        <p:spPr>
          <a:xfrm>
            <a:off x="4602063" y="170274"/>
            <a:ext cx="1157559" cy="303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过敏原</a:t>
            </a:r>
          </a:p>
        </p:txBody>
      </p:sp>
      <p:sp>
        <p:nvSpPr>
          <p:cNvPr id="10" name="矩形 9">
            <a:extLst>
              <a:ext uri="{FF2B5EF4-FFF2-40B4-BE49-F238E27FC236}">
                <a16:creationId xmlns:a16="http://schemas.microsoft.com/office/drawing/2014/main" id="{839C8A54-AB04-43C1-B88A-F6F1353CC46C}"/>
              </a:ext>
            </a:extLst>
          </p:cNvPr>
          <p:cNvSpPr/>
          <p:nvPr/>
        </p:nvSpPr>
        <p:spPr>
          <a:xfrm>
            <a:off x="5676406" y="781099"/>
            <a:ext cx="1354561" cy="50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err="1">
                <a:ln>
                  <a:noFill/>
                </a:ln>
                <a:solidFill>
                  <a:prstClr val="black"/>
                </a:solidFill>
                <a:effectLst/>
                <a:uLnTx/>
                <a:uFillTx/>
                <a:latin typeface="Georgia"/>
                <a:ea typeface="微软雅黑"/>
                <a:cs typeface="+mn-cs"/>
              </a:rPr>
              <a:t>IgE</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特异型</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Fc</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受体</a:t>
            </a:r>
            <a:endParaRPr kumimoji="0" lang="en-US" altLang="zh-CN"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1" name="矩形 10">
            <a:extLst>
              <a:ext uri="{FF2B5EF4-FFF2-40B4-BE49-F238E27FC236}">
                <a16:creationId xmlns:a16="http://schemas.microsoft.com/office/drawing/2014/main" id="{ACE7E50A-D54C-41C1-A517-485A91C3DE25}"/>
              </a:ext>
            </a:extLst>
          </p:cNvPr>
          <p:cNvSpPr/>
          <p:nvPr/>
        </p:nvSpPr>
        <p:spPr>
          <a:xfrm>
            <a:off x="5018175" y="2647951"/>
            <a:ext cx="1877925"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脱颗粒，释放颗粒内容物</a:t>
            </a:r>
            <a:endParaRPr kumimoji="0" lang="en-US" altLang="zh-CN"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2" name="矩形 11">
            <a:extLst>
              <a:ext uri="{FF2B5EF4-FFF2-40B4-BE49-F238E27FC236}">
                <a16:creationId xmlns:a16="http://schemas.microsoft.com/office/drawing/2014/main" id="{26200AE1-CD47-465C-BB83-DD4EC5FFEAC3}"/>
              </a:ext>
            </a:extLst>
          </p:cNvPr>
          <p:cNvSpPr/>
          <p:nvPr/>
        </p:nvSpPr>
        <p:spPr>
          <a:xfrm>
            <a:off x="1802243" y="4097758"/>
            <a:ext cx="1703371" cy="1007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组胺和介导过敏反应的其他物质</a:t>
            </a:r>
            <a:endParaRPr kumimoji="0" lang="en-US" altLang="zh-CN" sz="1600" b="1" i="0" u="none" strike="noStrike" kern="1200" cap="none" spc="0" normalizeH="0" baseline="0" noProof="0" dirty="0">
              <a:ln>
                <a:noFill/>
              </a:ln>
              <a:solidFill>
                <a:prstClr val="black"/>
              </a:solidFill>
              <a:effectLst/>
              <a:uLnTx/>
              <a:uFillTx/>
              <a:latin typeface="Georgia"/>
              <a:ea typeface="微软雅黑"/>
              <a:cs typeface="+mn-c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email"/>
          <a:srcRect/>
          <a:stretch>
            <a:fillRect/>
          </a:stretch>
        </p:blipFill>
        <p:spPr bwMode="auto">
          <a:xfrm>
            <a:off x="251521" y="157295"/>
            <a:ext cx="4320480" cy="1903555"/>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27651" name="Picture 3"/>
          <p:cNvPicPr>
            <a:picLocks noChangeAspect="1" noChangeArrowheads="1"/>
          </p:cNvPicPr>
          <p:nvPr/>
        </p:nvPicPr>
        <p:blipFill>
          <a:blip r:embed="rId4" cstate="email"/>
          <a:srcRect/>
          <a:stretch>
            <a:fillRect/>
          </a:stretch>
        </p:blipFill>
        <p:spPr bwMode="auto">
          <a:xfrm>
            <a:off x="3779912" y="2214632"/>
            <a:ext cx="4392488" cy="2078464"/>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27652" name="Picture 4"/>
          <p:cNvPicPr>
            <a:picLocks noChangeAspect="1" noChangeArrowheads="1"/>
          </p:cNvPicPr>
          <p:nvPr/>
        </p:nvPicPr>
        <p:blipFill>
          <a:blip r:embed="rId5" cstate="email"/>
          <a:srcRect/>
          <a:stretch>
            <a:fillRect/>
          </a:stretch>
        </p:blipFill>
        <p:spPr bwMode="auto">
          <a:xfrm>
            <a:off x="404616" y="4509122"/>
            <a:ext cx="4371829" cy="2128853"/>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5" name="矩形 4">
            <a:extLst>
              <a:ext uri="{FF2B5EF4-FFF2-40B4-BE49-F238E27FC236}">
                <a16:creationId xmlns:a16="http://schemas.microsoft.com/office/drawing/2014/main" id="{1AC56AF0-EEC0-435C-B62E-ECC9F40CF780}"/>
              </a:ext>
            </a:extLst>
          </p:cNvPr>
          <p:cNvSpPr/>
          <p:nvPr/>
        </p:nvSpPr>
        <p:spPr>
          <a:xfrm>
            <a:off x="555810" y="176345"/>
            <a:ext cx="1434915" cy="208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同种型决定簇</a:t>
            </a:r>
          </a:p>
        </p:txBody>
      </p:sp>
      <p:sp>
        <p:nvSpPr>
          <p:cNvPr id="6" name="矩形 5">
            <a:extLst>
              <a:ext uri="{FF2B5EF4-FFF2-40B4-BE49-F238E27FC236}">
                <a16:creationId xmlns:a16="http://schemas.microsoft.com/office/drawing/2014/main" id="{319D075A-16E6-411B-B36D-A919A02E0C33}"/>
              </a:ext>
            </a:extLst>
          </p:cNvPr>
          <p:cNvSpPr/>
          <p:nvPr/>
        </p:nvSpPr>
        <p:spPr>
          <a:xfrm>
            <a:off x="4058987" y="2276876"/>
            <a:ext cx="1741738" cy="208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同种异型决定簇</a:t>
            </a:r>
          </a:p>
        </p:txBody>
      </p:sp>
      <p:sp>
        <p:nvSpPr>
          <p:cNvPr id="7" name="矩形 6">
            <a:extLst>
              <a:ext uri="{FF2B5EF4-FFF2-40B4-BE49-F238E27FC236}">
                <a16:creationId xmlns:a16="http://schemas.microsoft.com/office/drawing/2014/main" id="{E47B4524-0B80-4737-857E-CBAA01EE7764}"/>
              </a:ext>
            </a:extLst>
          </p:cNvPr>
          <p:cNvSpPr/>
          <p:nvPr/>
        </p:nvSpPr>
        <p:spPr>
          <a:xfrm>
            <a:off x="687137" y="4528573"/>
            <a:ext cx="1741738" cy="208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独特型决定簇</a:t>
            </a:r>
          </a:p>
        </p:txBody>
      </p:sp>
      <p:sp>
        <p:nvSpPr>
          <p:cNvPr id="8" name="矩形 7">
            <a:extLst>
              <a:ext uri="{FF2B5EF4-FFF2-40B4-BE49-F238E27FC236}">
                <a16:creationId xmlns:a16="http://schemas.microsoft.com/office/drawing/2014/main" id="{023D5559-A06D-40BB-B408-10E00F9EE597}"/>
              </a:ext>
            </a:extLst>
          </p:cNvPr>
          <p:cNvSpPr/>
          <p:nvPr/>
        </p:nvSpPr>
        <p:spPr>
          <a:xfrm>
            <a:off x="2480046" y="4737300"/>
            <a:ext cx="1122613" cy="158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独特型表位</a:t>
            </a:r>
          </a:p>
        </p:txBody>
      </p:sp>
      <p:sp>
        <p:nvSpPr>
          <p:cNvPr id="9" name="矩形 8">
            <a:extLst>
              <a:ext uri="{FF2B5EF4-FFF2-40B4-BE49-F238E27FC236}">
                <a16:creationId xmlns:a16="http://schemas.microsoft.com/office/drawing/2014/main" id="{0D435117-6A2F-46CA-BC8E-4431E64E5472}"/>
              </a:ext>
            </a:extLst>
          </p:cNvPr>
          <p:cNvSpPr/>
          <p:nvPr/>
        </p:nvSpPr>
        <p:spPr>
          <a:xfrm>
            <a:off x="3628245" y="4737300"/>
            <a:ext cx="1122613" cy="158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独特型表位</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906" name="Picture 2" descr="figure 4-22"/>
          <p:cNvPicPr>
            <a:picLocks noChangeAspect="1" noChangeArrowheads="1"/>
          </p:cNvPicPr>
          <p:nvPr/>
        </p:nvPicPr>
        <p:blipFill>
          <a:blip r:embed="rId3" cstate="email"/>
          <a:srcRect/>
          <a:stretch>
            <a:fillRect/>
          </a:stretch>
        </p:blipFill>
        <p:spPr bwMode="auto">
          <a:xfrm>
            <a:off x="2489202" y="44626"/>
            <a:ext cx="4175125" cy="6532563"/>
          </a:xfrm>
          <a:prstGeom prst="rect">
            <a:avLst/>
          </a:prstGeom>
          <a:noFill/>
          <a:ln w="9525">
            <a:noFill/>
            <a:miter lim="800000"/>
            <a:headEnd/>
            <a:tailEnd/>
          </a:ln>
          <a:effectLst/>
        </p:spPr>
      </p:pic>
      <p:sp>
        <p:nvSpPr>
          <p:cNvPr id="3" name="矩形 2"/>
          <p:cNvSpPr/>
          <p:nvPr/>
        </p:nvSpPr>
        <p:spPr>
          <a:xfrm>
            <a:off x="1979712" y="6230392"/>
            <a:ext cx="5616624" cy="510975"/>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B</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细胞受体</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 (BCR)</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结构</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4" name="矩形 3">
            <a:extLst>
              <a:ext uri="{FF2B5EF4-FFF2-40B4-BE49-F238E27FC236}">
                <a16:creationId xmlns:a16="http://schemas.microsoft.com/office/drawing/2014/main" id="{ECE1F5EB-75BC-4065-8595-45E4E21DE18B}"/>
              </a:ext>
            </a:extLst>
          </p:cNvPr>
          <p:cNvSpPr/>
          <p:nvPr/>
        </p:nvSpPr>
        <p:spPr>
          <a:xfrm>
            <a:off x="5007645" y="4842074"/>
            <a:ext cx="1122613" cy="510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质膜</a:t>
            </a:r>
          </a:p>
        </p:txBody>
      </p:sp>
      <p:sp>
        <p:nvSpPr>
          <p:cNvPr id="5" name="矩形 4">
            <a:extLst>
              <a:ext uri="{FF2B5EF4-FFF2-40B4-BE49-F238E27FC236}">
                <a16:creationId xmlns:a16="http://schemas.microsoft.com/office/drawing/2014/main" id="{1449FF2B-0857-4C40-8B23-6E594953117C}"/>
              </a:ext>
            </a:extLst>
          </p:cNvPr>
          <p:cNvSpPr/>
          <p:nvPr/>
        </p:nvSpPr>
        <p:spPr>
          <a:xfrm>
            <a:off x="2987573" y="5880301"/>
            <a:ext cx="1917802" cy="230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细胞质内的尾巴</a:t>
            </a:r>
          </a:p>
        </p:txBody>
      </p:sp>
      <p:sp>
        <p:nvSpPr>
          <p:cNvPr id="6" name="矩形 5">
            <a:extLst>
              <a:ext uri="{FF2B5EF4-FFF2-40B4-BE49-F238E27FC236}">
                <a16:creationId xmlns:a16="http://schemas.microsoft.com/office/drawing/2014/main" id="{792C2FF1-C80C-4C1B-A163-23206D478101}"/>
              </a:ext>
            </a:extLst>
          </p:cNvPr>
          <p:cNvSpPr/>
          <p:nvPr/>
        </p:nvSpPr>
        <p:spPr>
          <a:xfrm>
            <a:off x="4430166" y="5475660"/>
            <a:ext cx="577479" cy="14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尾巴</a:t>
            </a:r>
          </a:p>
        </p:txBody>
      </p:sp>
      <p:sp>
        <p:nvSpPr>
          <p:cNvPr id="7" name="矩形 6">
            <a:extLst>
              <a:ext uri="{FF2B5EF4-FFF2-40B4-BE49-F238E27FC236}">
                <a16:creationId xmlns:a16="http://schemas.microsoft.com/office/drawing/2014/main" id="{F578D3F2-1D7E-4138-95ED-0BDF57E9E494}"/>
              </a:ext>
            </a:extLst>
          </p:cNvPr>
          <p:cNvSpPr/>
          <p:nvPr/>
        </p:nvSpPr>
        <p:spPr>
          <a:xfrm>
            <a:off x="3368995" y="5469510"/>
            <a:ext cx="577479" cy="144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尾巴</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2" y="188640"/>
            <a:ext cx="8531225" cy="5263604"/>
            <a:chOff x="304800" y="901700"/>
            <a:chExt cx="8531225" cy="5263604"/>
          </a:xfrm>
        </p:grpSpPr>
        <p:pic>
          <p:nvPicPr>
            <p:cNvPr id="381954" name="Picture 2" descr="figure 4-23"/>
            <p:cNvPicPr>
              <a:picLocks noChangeAspect="1" noChangeArrowheads="1"/>
            </p:cNvPicPr>
            <p:nvPr/>
          </p:nvPicPr>
          <p:blipFill>
            <a:blip r:embed="rId3" cstate="email"/>
            <a:srcRect/>
            <a:stretch>
              <a:fillRect/>
            </a:stretch>
          </p:blipFill>
          <p:spPr bwMode="auto">
            <a:xfrm>
              <a:off x="304800" y="901700"/>
              <a:ext cx="8531225" cy="5070475"/>
            </a:xfrm>
            <a:prstGeom prst="rect">
              <a:avLst/>
            </a:prstGeom>
            <a:noFill/>
            <a:ln w="9525">
              <a:noFill/>
              <a:miter lim="800000"/>
              <a:headEnd/>
              <a:tailEnd/>
            </a:ln>
            <a:effectLst/>
          </p:spPr>
        </p:pic>
        <p:sp>
          <p:nvSpPr>
            <p:cNvPr id="3" name="流程图: 过程 2"/>
            <p:cNvSpPr/>
            <p:nvPr/>
          </p:nvSpPr>
          <p:spPr>
            <a:xfrm>
              <a:off x="323528" y="5445224"/>
              <a:ext cx="2016224" cy="72008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2585233" y="5452244"/>
            <a:ext cx="3970362" cy="57606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一些人</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Fc</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受体的结构</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email"/>
          <a:srcRect/>
          <a:stretch>
            <a:fillRect/>
          </a:stretch>
        </p:blipFill>
        <p:spPr bwMode="auto">
          <a:xfrm>
            <a:off x="107504" y="116632"/>
            <a:ext cx="6372200" cy="2846288"/>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28675" name="Picture 3"/>
          <p:cNvPicPr>
            <a:picLocks noChangeAspect="1" noChangeArrowheads="1"/>
          </p:cNvPicPr>
          <p:nvPr/>
        </p:nvPicPr>
        <p:blipFill>
          <a:blip r:embed="rId4" cstate="email"/>
          <a:srcRect/>
          <a:stretch>
            <a:fillRect/>
          </a:stretch>
        </p:blipFill>
        <p:spPr bwMode="auto">
          <a:xfrm>
            <a:off x="2627784" y="3097344"/>
            <a:ext cx="6372000" cy="3644024"/>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5" name="矩形 4"/>
          <p:cNvSpPr/>
          <p:nvPr/>
        </p:nvSpPr>
        <p:spPr>
          <a:xfrm>
            <a:off x="179512" y="3388930"/>
            <a:ext cx="5688632"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免疫球蛋白超家族成员</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73224" y="216024"/>
            <a:ext cx="7859216" cy="6237312"/>
            <a:chOff x="457200" y="165100"/>
            <a:chExt cx="8232775" cy="6692900"/>
          </a:xfrm>
        </p:grpSpPr>
        <p:pic>
          <p:nvPicPr>
            <p:cNvPr id="388098" name="Picture 2" descr="figure 4-25"/>
            <p:cNvPicPr>
              <a:picLocks noChangeAspect="1" noChangeArrowheads="1"/>
            </p:cNvPicPr>
            <p:nvPr/>
          </p:nvPicPr>
          <p:blipFill>
            <a:blip r:embed="rId3" cstate="email"/>
            <a:srcRect/>
            <a:stretch>
              <a:fillRect/>
            </a:stretch>
          </p:blipFill>
          <p:spPr bwMode="auto">
            <a:xfrm>
              <a:off x="457200" y="165100"/>
              <a:ext cx="8232775" cy="6532563"/>
            </a:xfrm>
            <a:prstGeom prst="rect">
              <a:avLst/>
            </a:prstGeom>
            <a:noFill/>
            <a:ln w="9525">
              <a:noFill/>
              <a:miter lim="800000"/>
              <a:headEnd/>
              <a:tailEnd/>
            </a:ln>
            <a:effectLst/>
          </p:spPr>
        </p:pic>
        <p:sp>
          <p:nvSpPr>
            <p:cNvPr id="3" name="流程图: 过程 2"/>
            <p:cNvSpPr/>
            <p:nvPr/>
          </p:nvSpPr>
          <p:spPr>
            <a:xfrm>
              <a:off x="467544" y="6237312"/>
              <a:ext cx="1944216" cy="62068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流程图: 过程 4"/>
          <p:cNvSpPr/>
          <p:nvPr/>
        </p:nvSpPr>
        <p:spPr>
          <a:xfrm>
            <a:off x="1907704" y="6093296"/>
            <a:ext cx="5328592" cy="576064"/>
          </a:xfrm>
          <a:prstGeom prst="flowChartProcess">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多克隆和单克隆抗体</a:t>
            </a:r>
          </a:p>
        </p:txBody>
      </p:sp>
      <p:sp>
        <p:nvSpPr>
          <p:cNvPr id="6" name="矩形 5">
            <a:extLst>
              <a:ext uri="{FF2B5EF4-FFF2-40B4-BE49-F238E27FC236}">
                <a16:creationId xmlns:a16="http://schemas.microsoft.com/office/drawing/2014/main" id="{51CB3176-E504-44AB-B72C-593A0D605D3D}"/>
              </a:ext>
            </a:extLst>
          </p:cNvPr>
          <p:cNvSpPr/>
          <p:nvPr/>
        </p:nvSpPr>
        <p:spPr>
          <a:xfrm>
            <a:off x="2677566" y="188639"/>
            <a:ext cx="741909" cy="36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表位</a:t>
            </a:r>
          </a:p>
        </p:txBody>
      </p:sp>
      <p:sp>
        <p:nvSpPr>
          <p:cNvPr id="8" name="矩形 7">
            <a:extLst>
              <a:ext uri="{FF2B5EF4-FFF2-40B4-BE49-F238E27FC236}">
                <a16:creationId xmlns:a16="http://schemas.microsoft.com/office/drawing/2014/main" id="{F14947A1-FB9C-4E7E-841D-3DA6164E0C34}"/>
              </a:ext>
            </a:extLst>
          </p:cNvPr>
          <p:cNvSpPr/>
          <p:nvPr/>
        </p:nvSpPr>
        <p:spPr>
          <a:xfrm>
            <a:off x="6087516" y="1503089"/>
            <a:ext cx="741909" cy="36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选择</a:t>
            </a:r>
          </a:p>
        </p:txBody>
      </p:sp>
      <p:sp>
        <p:nvSpPr>
          <p:cNvPr id="9" name="矩形 8">
            <a:extLst>
              <a:ext uri="{FF2B5EF4-FFF2-40B4-BE49-F238E27FC236}">
                <a16:creationId xmlns:a16="http://schemas.microsoft.com/office/drawing/2014/main" id="{E8D0C5B5-7431-4A0C-84A9-38AD0F7FE9DE}"/>
              </a:ext>
            </a:extLst>
          </p:cNvPr>
          <p:cNvSpPr/>
          <p:nvPr/>
        </p:nvSpPr>
        <p:spPr>
          <a:xfrm>
            <a:off x="4496841" y="1503089"/>
            <a:ext cx="741909" cy="36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杂交</a:t>
            </a:r>
          </a:p>
        </p:txBody>
      </p:sp>
      <p:sp>
        <p:nvSpPr>
          <p:cNvPr id="10" name="矩形 9">
            <a:extLst>
              <a:ext uri="{FF2B5EF4-FFF2-40B4-BE49-F238E27FC236}">
                <a16:creationId xmlns:a16="http://schemas.microsoft.com/office/drawing/2014/main" id="{C699B408-DFCF-4A50-A5B2-C59ED0BECF5B}"/>
              </a:ext>
            </a:extLst>
          </p:cNvPr>
          <p:cNvSpPr/>
          <p:nvPr/>
        </p:nvSpPr>
        <p:spPr>
          <a:xfrm>
            <a:off x="4915420" y="2972877"/>
            <a:ext cx="1009130" cy="36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杂交瘤</a:t>
            </a:r>
          </a:p>
        </p:txBody>
      </p:sp>
      <p:sp>
        <p:nvSpPr>
          <p:cNvPr id="11" name="矩形 10">
            <a:extLst>
              <a:ext uri="{FF2B5EF4-FFF2-40B4-BE49-F238E27FC236}">
                <a16:creationId xmlns:a16="http://schemas.microsoft.com/office/drawing/2014/main" id="{51CB3176-E504-44AB-B72C-593A0D605D3D}"/>
              </a:ext>
            </a:extLst>
          </p:cNvPr>
          <p:cNvSpPr/>
          <p:nvPr/>
        </p:nvSpPr>
        <p:spPr>
          <a:xfrm>
            <a:off x="3831132" y="2958244"/>
            <a:ext cx="741909" cy="36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骨髓瘤细胞</a:t>
            </a:r>
          </a:p>
        </p:txBody>
      </p:sp>
      <p:sp>
        <p:nvSpPr>
          <p:cNvPr id="12" name="矩形 11">
            <a:extLst>
              <a:ext uri="{FF2B5EF4-FFF2-40B4-BE49-F238E27FC236}">
                <a16:creationId xmlns:a16="http://schemas.microsoft.com/office/drawing/2014/main" id="{B0B8580B-09C2-4505-A822-E4479B8B0C2C}"/>
              </a:ext>
            </a:extLst>
          </p:cNvPr>
          <p:cNvSpPr/>
          <p:nvPr/>
        </p:nvSpPr>
        <p:spPr>
          <a:xfrm>
            <a:off x="2918033" y="2958244"/>
            <a:ext cx="741909" cy="36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浆细胞</a:t>
            </a:r>
          </a:p>
        </p:txBody>
      </p:sp>
      <p:sp>
        <p:nvSpPr>
          <p:cNvPr id="13" name="矩形 12">
            <a:extLst>
              <a:ext uri="{FF2B5EF4-FFF2-40B4-BE49-F238E27FC236}">
                <a16:creationId xmlns:a16="http://schemas.microsoft.com/office/drawing/2014/main" id="{D7A977F8-5C70-477A-A74F-970C135F1E56}"/>
              </a:ext>
            </a:extLst>
          </p:cNvPr>
          <p:cNvSpPr/>
          <p:nvPr/>
        </p:nvSpPr>
        <p:spPr>
          <a:xfrm>
            <a:off x="613902" y="5630299"/>
            <a:ext cx="1855998" cy="251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多克隆抗体</a:t>
            </a:r>
          </a:p>
        </p:txBody>
      </p:sp>
      <p:sp>
        <p:nvSpPr>
          <p:cNvPr id="14" name="矩形 13">
            <a:extLst>
              <a:ext uri="{FF2B5EF4-FFF2-40B4-BE49-F238E27FC236}">
                <a16:creationId xmlns:a16="http://schemas.microsoft.com/office/drawing/2014/main" id="{68974539-C29C-47A1-BCEC-21DDC9874EE1}"/>
              </a:ext>
            </a:extLst>
          </p:cNvPr>
          <p:cNvSpPr/>
          <p:nvPr/>
        </p:nvSpPr>
        <p:spPr>
          <a:xfrm>
            <a:off x="5901426" y="5630299"/>
            <a:ext cx="2366274" cy="251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单克隆抗体</a:t>
            </a:r>
          </a:p>
        </p:txBody>
      </p:sp>
      <p:sp>
        <p:nvSpPr>
          <p:cNvPr id="15" name="矩形 14">
            <a:extLst>
              <a:ext uri="{FF2B5EF4-FFF2-40B4-BE49-F238E27FC236}">
                <a16:creationId xmlns:a16="http://schemas.microsoft.com/office/drawing/2014/main" id="{C788B85D-BD0B-4D94-AA5D-593BA77DB2D2}"/>
              </a:ext>
            </a:extLst>
          </p:cNvPr>
          <p:cNvSpPr/>
          <p:nvPr/>
        </p:nvSpPr>
        <p:spPr>
          <a:xfrm>
            <a:off x="1652123" y="2726273"/>
            <a:ext cx="1176802" cy="251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分离血清</a:t>
            </a:r>
          </a:p>
        </p:txBody>
      </p:sp>
      <p:sp>
        <p:nvSpPr>
          <p:cNvPr id="16" name="矩形 15">
            <a:extLst>
              <a:ext uri="{FF2B5EF4-FFF2-40B4-BE49-F238E27FC236}">
                <a16:creationId xmlns:a16="http://schemas.microsoft.com/office/drawing/2014/main" id="{D7A977F8-5C70-477A-A74F-970C135F1E56}"/>
              </a:ext>
            </a:extLst>
          </p:cNvPr>
          <p:cNvSpPr/>
          <p:nvPr/>
        </p:nvSpPr>
        <p:spPr>
          <a:xfrm>
            <a:off x="2252324" y="1253257"/>
            <a:ext cx="741909" cy="615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分离脾脏细胞</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266" name="Picture 2"/>
          <p:cNvPicPr>
            <a:picLocks noChangeAspect="1" noChangeArrowheads="1"/>
          </p:cNvPicPr>
          <p:nvPr/>
        </p:nvPicPr>
        <p:blipFill>
          <a:blip r:embed="rId2" cstate="email"/>
          <a:srcRect/>
          <a:stretch>
            <a:fillRect/>
          </a:stretch>
        </p:blipFill>
        <p:spPr bwMode="auto">
          <a:xfrm>
            <a:off x="251522" y="2132858"/>
            <a:ext cx="8535987" cy="2878137"/>
          </a:xfrm>
          <a:prstGeom prst="rect">
            <a:avLst/>
          </a:prstGeom>
          <a:noFill/>
          <a:effectLst>
            <a:outerShdw blurRad="63500" sx="102000" sy="102000" algn="ctr" rotWithShape="0">
              <a:prstClr val="black">
                <a:alpha val="40000"/>
              </a:prstClr>
            </a:outerShdw>
          </a:effectLst>
        </p:spPr>
      </p:pic>
      <p:sp>
        <p:nvSpPr>
          <p:cNvPr id="395267" name="Text Box 3"/>
          <p:cNvSpPr txBox="1">
            <a:spLocks noChangeArrowheads="1"/>
          </p:cNvSpPr>
          <p:nvPr/>
        </p:nvSpPr>
        <p:spPr bwMode="auto">
          <a:xfrm>
            <a:off x="2730676" y="5836765"/>
            <a:ext cx="4011034" cy="461665"/>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rPr>
              <a:t>毒素及其用于制备免疫毒素</a:t>
            </a:r>
            <a:endPar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 name="矩形 3"/>
          <p:cNvSpPr/>
          <p:nvPr/>
        </p:nvSpPr>
        <p:spPr>
          <a:xfrm>
            <a:off x="179512" y="260648"/>
            <a:ext cx="8280920" cy="584775"/>
          </a:xfrm>
          <a:prstGeom prst="rect">
            <a:avLst/>
          </a:prstGeom>
          <a:solidFill>
            <a:schemeClr val="accent3">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Georgia"/>
                <a:ea typeface="微软雅黑"/>
                <a:cs typeface="+mn-cs"/>
              </a:rPr>
              <a:t>单克隆抗体的重要临床应用</a:t>
            </a:r>
          </a:p>
        </p:txBody>
      </p:sp>
      <p:sp>
        <p:nvSpPr>
          <p:cNvPr id="5" name="矩形 4">
            <a:extLst>
              <a:ext uri="{FF2B5EF4-FFF2-40B4-BE49-F238E27FC236}">
                <a16:creationId xmlns:a16="http://schemas.microsoft.com/office/drawing/2014/main" id="{D7A977F8-5C70-477A-A74F-970C135F1E56}"/>
              </a:ext>
            </a:extLst>
          </p:cNvPr>
          <p:cNvSpPr/>
          <p:nvPr/>
        </p:nvSpPr>
        <p:spPr>
          <a:xfrm>
            <a:off x="318391" y="4162426"/>
            <a:ext cx="1072259" cy="371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蓖麻毒素</a:t>
            </a:r>
          </a:p>
        </p:txBody>
      </p:sp>
      <p:sp>
        <p:nvSpPr>
          <p:cNvPr id="6" name="矩形 5">
            <a:extLst>
              <a:ext uri="{FF2B5EF4-FFF2-40B4-BE49-F238E27FC236}">
                <a16:creationId xmlns:a16="http://schemas.microsoft.com/office/drawing/2014/main" id="{2A93CF2B-52CC-4AEB-9AF6-CF4B5B6581C6}"/>
              </a:ext>
            </a:extLst>
          </p:cNvPr>
          <p:cNvSpPr/>
          <p:nvPr/>
        </p:nvSpPr>
        <p:spPr>
          <a:xfrm>
            <a:off x="1794766" y="3995738"/>
            <a:ext cx="1338959" cy="871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志贺氏毒素</a:t>
            </a:r>
          </a:p>
        </p:txBody>
      </p:sp>
      <p:sp>
        <p:nvSpPr>
          <p:cNvPr id="7" name="矩形 6">
            <a:extLst>
              <a:ext uri="{FF2B5EF4-FFF2-40B4-BE49-F238E27FC236}">
                <a16:creationId xmlns:a16="http://schemas.microsoft.com/office/drawing/2014/main" id="{EDC192FF-F9D8-4D90-B322-660B5C58552C}"/>
              </a:ext>
            </a:extLst>
          </p:cNvPr>
          <p:cNvSpPr/>
          <p:nvPr/>
        </p:nvSpPr>
        <p:spPr>
          <a:xfrm>
            <a:off x="3605212" y="4162426"/>
            <a:ext cx="1585913" cy="70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白喉毒素</a:t>
            </a:r>
          </a:p>
        </p:txBody>
      </p:sp>
      <p:sp>
        <p:nvSpPr>
          <p:cNvPr id="8" name="矩形 7">
            <a:extLst>
              <a:ext uri="{FF2B5EF4-FFF2-40B4-BE49-F238E27FC236}">
                <a16:creationId xmlns:a16="http://schemas.microsoft.com/office/drawing/2014/main" id="{2A93CF2B-52CC-4AEB-9AF6-CF4B5B6581C6}"/>
              </a:ext>
            </a:extLst>
          </p:cNvPr>
          <p:cNvSpPr/>
          <p:nvPr/>
        </p:nvSpPr>
        <p:spPr>
          <a:xfrm>
            <a:off x="7836346" y="2209800"/>
            <a:ext cx="879030"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毒素链</a:t>
            </a:r>
          </a:p>
        </p:txBody>
      </p:sp>
      <p:sp>
        <p:nvSpPr>
          <p:cNvPr id="9" name="矩形 8">
            <a:extLst>
              <a:ext uri="{FF2B5EF4-FFF2-40B4-BE49-F238E27FC236}">
                <a16:creationId xmlns:a16="http://schemas.microsoft.com/office/drawing/2014/main" id="{2A93CF2B-52CC-4AEB-9AF6-CF4B5B6581C6}"/>
              </a:ext>
            </a:extLst>
          </p:cNvPr>
          <p:cNvSpPr/>
          <p:nvPr/>
        </p:nvSpPr>
        <p:spPr>
          <a:xfrm>
            <a:off x="7121473" y="3514725"/>
            <a:ext cx="1593903" cy="70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单克隆抗体</a:t>
            </a:r>
          </a:p>
        </p:txBody>
      </p:sp>
      <p:sp>
        <p:nvSpPr>
          <p:cNvPr id="10" name="矩形 9">
            <a:extLst>
              <a:ext uri="{FF2B5EF4-FFF2-40B4-BE49-F238E27FC236}">
                <a16:creationId xmlns:a16="http://schemas.microsoft.com/office/drawing/2014/main" id="{2A93CF2B-52CC-4AEB-9AF6-CF4B5B6581C6}"/>
              </a:ext>
            </a:extLst>
          </p:cNvPr>
          <p:cNvSpPr/>
          <p:nvPr/>
        </p:nvSpPr>
        <p:spPr>
          <a:xfrm>
            <a:off x="5402751" y="4381500"/>
            <a:ext cx="1946483" cy="43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免疫毒素</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table 1-01"/>
          <p:cNvPicPr>
            <a:picLocks noChangeAspect="1" noChangeArrowheads="1"/>
          </p:cNvPicPr>
          <p:nvPr/>
        </p:nvPicPr>
        <p:blipFill>
          <a:blip r:embed="rId2" cstate="email"/>
          <a:srcRect/>
          <a:stretch>
            <a:fillRect/>
          </a:stretch>
        </p:blipFill>
        <p:spPr bwMode="auto">
          <a:xfrm>
            <a:off x="93295" y="476672"/>
            <a:ext cx="8943203" cy="5184576"/>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3" name="矩形 2"/>
          <p:cNvSpPr/>
          <p:nvPr/>
        </p:nvSpPr>
        <p:spPr>
          <a:xfrm>
            <a:off x="179512" y="548680"/>
            <a:ext cx="100811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0" name="Picture 2"/>
          <p:cNvPicPr>
            <a:picLocks noChangeAspect="1" noChangeArrowheads="1"/>
          </p:cNvPicPr>
          <p:nvPr/>
        </p:nvPicPr>
        <p:blipFill>
          <a:blip r:embed="rId2" cstate="email"/>
          <a:srcRect/>
          <a:stretch>
            <a:fillRect/>
          </a:stretch>
        </p:blipFill>
        <p:spPr bwMode="auto">
          <a:xfrm>
            <a:off x="1638699" y="188642"/>
            <a:ext cx="5741615" cy="5479141"/>
          </a:xfrm>
          <a:prstGeom prst="rect">
            <a:avLst/>
          </a:prstGeom>
          <a:noFill/>
          <a:effectLst>
            <a:outerShdw blurRad="63500" sx="102000" sy="102000" algn="ctr" rotWithShape="0">
              <a:prstClr val="black">
                <a:alpha val="40000"/>
              </a:prstClr>
            </a:outerShdw>
          </a:effectLst>
        </p:spPr>
      </p:pic>
      <p:sp>
        <p:nvSpPr>
          <p:cNvPr id="3" name="矩形 2"/>
          <p:cNvSpPr/>
          <p:nvPr/>
        </p:nvSpPr>
        <p:spPr>
          <a:xfrm>
            <a:off x="1122090" y="5818038"/>
            <a:ext cx="691276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白喉毒素与膜受体结合</a:t>
            </a:r>
            <a:r>
              <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rPr>
              <a:t> (</a:t>
            </a: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左</a:t>
            </a:r>
            <a:r>
              <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，白喉免疫毒素与肿瘤相关抗原结合（右）</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 name="矩形 3">
            <a:extLst>
              <a:ext uri="{FF2B5EF4-FFF2-40B4-BE49-F238E27FC236}">
                <a16:creationId xmlns:a16="http://schemas.microsoft.com/office/drawing/2014/main" id="{2A93CF2B-52CC-4AEB-9AF6-CF4B5B6581C6}"/>
              </a:ext>
            </a:extLst>
          </p:cNvPr>
          <p:cNvSpPr/>
          <p:nvPr/>
        </p:nvSpPr>
        <p:spPr>
          <a:xfrm>
            <a:off x="2054670" y="314325"/>
            <a:ext cx="1545780" cy="330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白喉毒素</a:t>
            </a:r>
          </a:p>
        </p:txBody>
      </p:sp>
      <p:sp>
        <p:nvSpPr>
          <p:cNvPr id="6" name="矩形 5">
            <a:extLst>
              <a:ext uri="{FF2B5EF4-FFF2-40B4-BE49-F238E27FC236}">
                <a16:creationId xmlns:a16="http://schemas.microsoft.com/office/drawing/2014/main" id="{0DD0CD33-8D6C-4D22-BADB-78C74C82E073}"/>
              </a:ext>
            </a:extLst>
          </p:cNvPr>
          <p:cNvSpPr/>
          <p:nvPr/>
        </p:nvSpPr>
        <p:spPr>
          <a:xfrm>
            <a:off x="5759895" y="207692"/>
            <a:ext cx="1545780" cy="330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免疫毒素</a:t>
            </a:r>
          </a:p>
        </p:txBody>
      </p:sp>
      <p:sp>
        <p:nvSpPr>
          <p:cNvPr id="7" name="矩形 6">
            <a:extLst>
              <a:ext uri="{FF2B5EF4-FFF2-40B4-BE49-F238E27FC236}">
                <a16:creationId xmlns:a16="http://schemas.microsoft.com/office/drawing/2014/main" id="{88950006-1955-4296-B0A5-958893D287FD}"/>
              </a:ext>
            </a:extLst>
          </p:cNvPr>
          <p:cNvSpPr/>
          <p:nvPr/>
        </p:nvSpPr>
        <p:spPr>
          <a:xfrm>
            <a:off x="6007545" y="688941"/>
            <a:ext cx="1298130" cy="57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肿瘤特异性抗原</a:t>
            </a:r>
          </a:p>
        </p:txBody>
      </p:sp>
      <p:sp>
        <p:nvSpPr>
          <p:cNvPr id="8" name="矩形 7">
            <a:extLst>
              <a:ext uri="{FF2B5EF4-FFF2-40B4-BE49-F238E27FC236}">
                <a16:creationId xmlns:a16="http://schemas.microsoft.com/office/drawing/2014/main" id="{2A93CF2B-52CC-4AEB-9AF6-CF4B5B6581C6}"/>
              </a:ext>
            </a:extLst>
          </p:cNvPr>
          <p:cNvSpPr/>
          <p:nvPr/>
        </p:nvSpPr>
        <p:spPr>
          <a:xfrm>
            <a:off x="3799110" y="1720453"/>
            <a:ext cx="1545780" cy="330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内吞</a:t>
            </a:r>
          </a:p>
        </p:txBody>
      </p:sp>
      <p:sp>
        <p:nvSpPr>
          <p:cNvPr id="9" name="矩形 8">
            <a:extLst>
              <a:ext uri="{FF2B5EF4-FFF2-40B4-BE49-F238E27FC236}">
                <a16:creationId xmlns:a16="http://schemas.microsoft.com/office/drawing/2014/main" id="{2A93CF2B-52CC-4AEB-9AF6-CF4B5B6581C6}"/>
              </a:ext>
            </a:extLst>
          </p:cNvPr>
          <p:cNvSpPr/>
          <p:nvPr/>
        </p:nvSpPr>
        <p:spPr>
          <a:xfrm>
            <a:off x="3837210" y="2597218"/>
            <a:ext cx="1545780" cy="330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内体</a:t>
            </a:r>
          </a:p>
        </p:txBody>
      </p:sp>
      <p:sp>
        <p:nvSpPr>
          <p:cNvPr id="10" name="矩形 9">
            <a:extLst>
              <a:ext uri="{FF2B5EF4-FFF2-40B4-BE49-F238E27FC236}">
                <a16:creationId xmlns:a16="http://schemas.microsoft.com/office/drawing/2014/main" id="{2A93CF2B-52CC-4AEB-9AF6-CF4B5B6581C6}"/>
              </a:ext>
            </a:extLst>
          </p:cNvPr>
          <p:cNvSpPr/>
          <p:nvPr/>
        </p:nvSpPr>
        <p:spPr>
          <a:xfrm>
            <a:off x="3837210" y="3473982"/>
            <a:ext cx="1545780" cy="52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释放毒素至细胞质</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descr="http://www.wiley.com/college/boyer/0470003790/cutting_edge/catalytic_ab/tumor_drug.gif"/>
          <p:cNvPicPr>
            <a:picLocks noChangeAspect="1" noChangeArrowheads="1"/>
          </p:cNvPicPr>
          <p:nvPr/>
        </p:nvPicPr>
        <p:blipFill>
          <a:blip r:embed="rId2" cstate="print"/>
          <a:srcRect/>
          <a:stretch>
            <a:fillRect/>
          </a:stretch>
        </p:blipFill>
        <p:spPr bwMode="auto">
          <a:xfrm>
            <a:off x="4211960" y="1268760"/>
            <a:ext cx="4746104" cy="3630770"/>
          </a:xfrm>
          <a:prstGeom prst="rect">
            <a:avLst/>
          </a:prstGeom>
          <a:noFill/>
        </p:spPr>
      </p:pic>
      <p:pic>
        <p:nvPicPr>
          <p:cNvPr id="262148" name="Picture 4" descr="http://mcdb-webarchive.mcdb.ucsb.edu/sears/immunology/images/transition.gif"/>
          <p:cNvPicPr>
            <a:picLocks noChangeAspect="1" noChangeArrowheads="1"/>
          </p:cNvPicPr>
          <p:nvPr/>
        </p:nvPicPr>
        <p:blipFill>
          <a:blip r:embed="rId3" cstate="print"/>
          <a:srcRect/>
          <a:stretch>
            <a:fillRect/>
          </a:stretch>
        </p:blipFill>
        <p:spPr bwMode="auto">
          <a:xfrm>
            <a:off x="323529" y="548680"/>
            <a:ext cx="3645403" cy="1944216"/>
          </a:xfrm>
          <a:prstGeom prst="rect">
            <a:avLst/>
          </a:prstGeom>
          <a:noFill/>
        </p:spPr>
      </p:pic>
      <p:pic>
        <p:nvPicPr>
          <p:cNvPr id="262150" name="Picture 6" descr="http://mcdb-webarchive.mcdb.ucsb.edu/sears/immunology/images/hapten.gif"/>
          <p:cNvPicPr>
            <a:picLocks noChangeAspect="1" noChangeArrowheads="1"/>
          </p:cNvPicPr>
          <p:nvPr/>
        </p:nvPicPr>
        <p:blipFill>
          <a:blip r:embed="rId4" cstate="print"/>
          <a:srcRect/>
          <a:stretch>
            <a:fillRect/>
          </a:stretch>
        </p:blipFill>
        <p:spPr bwMode="auto">
          <a:xfrm>
            <a:off x="755578" y="2852936"/>
            <a:ext cx="2961327" cy="2016224"/>
          </a:xfrm>
          <a:prstGeom prst="rect">
            <a:avLst/>
          </a:prstGeom>
          <a:noFill/>
        </p:spPr>
      </p:pic>
      <p:sp>
        <p:nvSpPr>
          <p:cNvPr id="5" name="矩形 4"/>
          <p:cNvSpPr/>
          <p:nvPr/>
        </p:nvSpPr>
        <p:spPr>
          <a:xfrm>
            <a:off x="251520" y="260648"/>
            <a:ext cx="3888432" cy="4896544"/>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7" name="矩形 6"/>
          <p:cNvSpPr/>
          <p:nvPr/>
        </p:nvSpPr>
        <p:spPr>
          <a:xfrm>
            <a:off x="539552" y="5661248"/>
            <a:ext cx="7992888" cy="400110"/>
          </a:xfrm>
          <a:prstGeom prst="rect">
            <a:avLst/>
          </a:prstGeom>
          <a:solidFill>
            <a:schemeClr val="accent3">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抗体酶是催化化学反应的单克隆抗体</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8" name="矩形 7">
            <a:extLst>
              <a:ext uri="{FF2B5EF4-FFF2-40B4-BE49-F238E27FC236}">
                <a16:creationId xmlns:a16="http://schemas.microsoft.com/office/drawing/2014/main" id="{2A93CF2B-52CC-4AEB-9AF6-CF4B5B6581C6}"/>
              </a:ext>
            </a:extLst>
          </p:cNvPr>
          <p:cNvSpPr/>
          <p:nvPr/>
        </p:nvSpPr>
        <p:spPr>
          <a:xfrm>
            <a:off x="1463351" y="704850"/>
            <a:ext cx="2032324" cy="346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过渡态</a:t>
            </a:r>
          </a:p>
        </p:txBody>
      </p:sp>
      <p:sp>
        <p:nvSpPr>
          <p:cNvPr id="9" name="矩形 8">
            <a:extLst>
              <a:ext uri="{FF2B5EF4-FFF2-40B4-BE49-F238E27FC236}">
                <a16:creationId xmlns:a16="http://schemas.microsoft.com/office/drawing/2014/main" id="{2A93CF2B-52CC-4AEB-9AF6-CF4B5B6581C6}"/>
              </a:ext>
            </a:extLst>
          </p:cNvPr>
          <p:cNvSpPr/>
          <p:nvPr/>
        </p:nvSpPr>
        <p:spPr>
          <a:xfrm>
            <a:off x="1706623" y="2852936"/>
            <a:ext cx="1160402" cy="370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半抗原</a:t>
            </a:r>
          </a:p>
        </p:txBody>
      </p:sp>
      <p:sp>
        <p:nvSpPr>
          <p:cNvPr id="10" name="矩形 9">
            <a:extLst>
              <a:ext uri="{FF2B5EF4-FFF2-40B4-BE49-F238E27FC236}">
                <a16:creationId xmlns:a16="http://schemas.microsoft.com/office/drawing/2014/main" id="{2A93CF2B-52CC-4AEB-9AF6-CF4B5B6581C6}"/>
              </a:ext>
            </a:extLst>
          </p:cNvPr>
          <p:cNvSpPr/>
          <p:nvPr/>
        </p:nvSpPr>
        <p:spPr>
          <a:xfrm>
            <a:off x="7237635" y="3876675"/>
            <a:ext cx="1439640" cy="33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抗体酶结构域</a:t>
            </a:r>
          </a:p>
        </p:txBody>
      </p:sp>
      <p:sp>
        <p:nvSpPr>
          <p:cNvPr id="11" name="矩形 10">
            <a:extLst>
              <a:ext uri="{FF2B5EF4-FFF2-40B4-BE49-F238E27FC236}">
                <a16:creationId xmlns:a16="http://schemas.microsoft.com/office/drawing/2014/main" id="{8D22C22D-54DF-4BFB-8E7F-3F46C618D987}"/>
              </a:ext>
            </a:extLst>
          </p:cNvPr>
          <p:cNvSpPr/>
          <p:nvPr/>
        </p:nvSpPr>
        <p:spPr>
          <a:xfrm>
            <a:off x="4514986" y="3876675"/>
            <a:ext cx="1439640" cy="33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抗体结构域</a:t>
            </a:r>
          </a:p>
        </p:txBody>
      </p:sp>
      <p:sp>
        <p:nvSpPr>
          <p:cNvPr id="12" name="矩形 11">
            <a:extLst>
              <a:ext uri="{FF2B5EF4-FFF2-40B4-BE49-F238E27FC236}">
                <a16:creationId xmlns:a16="http://schemas.microsoft.com/office/drawing/2014/main" id="{78913E59-F456-4C22-AC0F-5CAE5F17DA8C}"/>
              </a:ext>
            </a:extLst>
          </p:cNvPr>
          <p:cNvSpPr/>
          <p:nvPr/>
        </p:nvSpPr>
        <p:spPr>
          <a:xfrm>
            <a:off x="4211960" y="1278286"/>
            <a:ext cx="810990" cy="453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结合肿瘤细胞</a:t>
            </a:r>
          </a:p>
        </p:txBody>
      </p:sp>
      <p:sp>
        <p:nvSpPr>
          <p:cNvPr id="13" name="矩形 12">
            <a:extLst>
              <a:ext uri="{FF2B5EF4-FFF2-40B4-BE49-F238E27FC236}">
                <a16:creationId xmlns:a16="http://schemas.microsoft.com/office/drawing/2014/main" id="{CBCA29C3-4713-4065-916A-16FFEEC94D6C}"/>
              </a:ext>
            </a:extLst>
          </p:cNvPr>
          <p:cNvSpPr/>
          <p:nvPr/>
        </p:nvSpPr>
        <p:spPr>
          <a:xfrm>
            <a:off x="8126945" y="1231356"/>
            <a:ext cx="810990" cy="453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无活性前药</a:t>
            </a:r>
          </a:p>
        </p:txBody>
      </p:sp>
      <p:sp>
        <p:nvSpPr>
          <p:cNvPr id="14" name="矩形 13">
            <a:extLst>
              <a:ext uri="{FF2B5EF4-FFF2-40B4-BE49-F238E27FC236}">
                <a16:creationId xmlns:a16="http://schemas.microsoft.com/office/drawing/2014/main" id="{A44ACB5D-6309-4609-A836-6379AF0147F8}"/>
              </a:ext>
            </a:extLst>
          </p:cNvPr>
          <p:cNvSpPr/>
          <p:nvPr/>
        </p:nvSpPr>
        <p:spPr>
          <a:xfrm>
            <a:off x="8160084" y="2189250"/>
            <a:ext cx="810990" cy="663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活性抗癌药</a:t>
            </a:r>
          </a:p>
        </p:txBody>
      </p:sp>
      <p:sp>
        <p:nvSpPr>
          <p:cNvPr id="15" name="矩形 14">
            <a:extLst>
              <a:ext uri="{FF2B5EF4-FFF2-40B4-BE49-F238E27FC236}">
                <a16:creationId xmlns:a16="http://schemas.microsoft.com/office/drawing/2014/main" id="{4E4B140D-748C-413B-9A10-80AFFA6BE8DC}"/>
              </a:ext>
            </a:extLst>
          </p:cNvPr>
          <p:cNvSpPr/>
          <p:nvPr/>
        </p:nvSpPr>
        <p:spPr>
          <a:xfrm>
            <a:off x="8048511" y="1768748"/>
            <a:ext cx="909553" cy="33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F497D">
                    <a:lumMod val="60000"/>
                    <a:lumOff val="40000"/>
                  </a:srgbClr>
                </a:solidFill>
                <a:effectLst/>
                <a:uLnTx/>
                <a:uFillTx/>
                <a:latin typeface="Georgia"/>
                <a:ea typeface="微软雅黑"/>
                <a:cs typeface="+mn-cs"/>
              </a:rPr>
              <a:t>前药激活</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296144"/>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white"/>
                </a:solidFill>
                <a:effectLst/>
                <a:uLnTx/>
                <a:uFillTx/>
                <a:latin typeface="Georgia"/>
                <a:ea typeface="微软雅黑"/>
                <a:cs typeface="+mn-cs"/>
              </a:rPr>
              <a:t>免疫球蛋白的结构和表达</a:t>
            </a:r>
            <a:endParaRPr kumimoji="0" lang="en-US" altLang="zh-CN" sz="4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3" name="矩形 2"/>
          <p:cNvSpPr/>
          <p:nvPr/>
        </p:nvSpPr>
        <p:spPr>
          <a:xfrm>
            <a:off x="179512" y="1556792"/>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免疫球蛋白基因的多基因结构</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4" name="矩形 3"/>
          <p:cNvSpPr/>
          <p:nvPr/>
        </p:nvSpPr>
        <p:spPr>
          <a:xfrm>
            <a:off x="179512" y="2492896"/>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可变区</a:t>
            </a:r>
            <a:r>
              <a:rPr kumimoji="0" lang="en-US" altLang="zh-CN" sz="2400" b="0" i="0" u="none" strike="noStrike" kern="1200" cap="none" spc="0" normalizeH="0" baseline="0" noProof="0" dirty="0">
                <a:ln>
                  <a:noFill/>
                </a:ln>
                <a:solidFill>
                  <a:prstClr val="white"/>
                </a:solidFill>
                <a:effectLst/>
                <a:uLnTx/>
                <a:uFillTx/>
                <a:latin typeface="Georgia"/>
                <a:ea typeface="微软雅黑"/>
                <a:cs typeface="+mn-cs"/>
              </a:rPr>
              <a:t>DNA</a:t>
            </a: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重排的机制</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5" name="矩形 4"/>
          <p:cNvSpPr/>
          <p:nvPr/>
        </p:nvSpPr>
        <p:spPr>
          <a:xfrm>
            <a:off x="179512" y="3501008"/>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恒定区基因之间的类别转换</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p:cNvSpPr/>
          <p:nvPr/>
        </p:nvSpPr>
        <p:spPr>
          <a:xfrm>
            <a:off x="179512" y="4581128"/>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免疫球蛋白的合成、组装和分泌</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7" name="矩形 6"/>
          <p:cNvSpPr/>
          <p:nvPr/>
        </p:nvSpPr>
        <p:spPr>
          <a:xfrm>
            <a:off x="179512" y="5661248"/>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抗体基因和抗体基因工程</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igure 5-01"/>
          <p:cNvPicPr>
            <a:picLocks noChangeAspect="1" noChangeArrowheads="1"/>
          </p:cNvPicPr>
          <p:nvPr/>
        </p:nvPicPr>
        <p:blipFill>
          <a:blip r:embed="rId2" cstate="email"/>
          <a:srcRect/>
          <a:stretch>
            <a:fillRect/>
          </a:stretch>
        </p:blipFill>
        <p:spPr bwMode="auto">
          <a:xfrm>
            <a:off x="1782765" y="160340"/>
            <a:ext cx="5578475" cy="6535737"/>
          </a:xfrm>
          <a:prstGeom prst="rect">
            <a:avLst/>
          </a:prstGeom>
          <a:noFill/>
        </p:spPr>
      </p:pic>
      <p:sp>
        <p:nvSpPr>
          <p:cNvPr id="7" name="流程图: 过程 6"/>
          <p:cNvSpPr/>
          <p:nvPr/>
        </p:nvSpPr>
        <p:spPr>
          <a:xfrm>
            <a:off x="1691680" y="6237312"/>
            <a:ext cx="2160240" cy="50405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5" name="矩形 4"/>
          <p:cNvSpPr/>
          <p:nvPr/>
        </p:nvSpPr>
        <p:spPr>
          <a:xfrm>
            <a:off x="3555903" y="6341258"/>
            <a:ext cx="1891865" cy="400110"/>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B</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细胞发育概览</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8" name="矩形 7">
            <a:extLst>
              <a:ext uri="{FF2B5EF4-FFF2-40B4-BE49-F238E27FC236}">
                <a16:creationId xmlns:a16="http://schemas.microsoft.com/office/drawing/2014/main" id="{D085BA93-21B9-428E-A0F9-142FEA3838C0}"/>
              </a:ext>
            </a:extLst>
          </p:cNvPr>
          <p:cNvSpPr/>
          <p:nvPr/>
        </p:nvSpPr>
        <p:spPr>
          <a:xfrm>
            <a:off x="4850345" y="160339"/>
            <a:ext cx="1274230"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表达的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Ig</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9" name="矩形 8">
            <a:extLst>
              <a:ext uri="{FF2B5EF4-FFF2-40B4-BE49-F238E27FC236}">
                <a16:creationId xmlns:a16="http://schemas.microsoft.com/office/drawing/2014/main" id="{821825F3-CD18-458C-A283-44E3FF60D9E5}"/>
              </a:ext>
            </a:extLst>
          </p:cNvPr>
          <p:cNvSpPr/>
          <p:nvPr/>
        </p:nvSpPr>
        <p:spPr>
          <a:xfrm>
            <a:off x="3202520" y="132513"/>
            <a:ext cx="550330"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细胞</a:t>
            </a:r>
          </a:p>
        </p:txBody>
      </p:sp>
      <p:sp>
        <p:nvSpPr>
          <p:cNvPr id="10" name="矩形 9">
            <a:extLst>
              <a:ext uri="{FF2B5EF4-FFF2-40B4-BE49-F238E27FC236}">
                <a16:creationId xmlns:a16="http://schemas.microsoft.com/office/drawing/2014/main" id="{716F9DDC-5721-4E38-A47A-3310D371216C}"/>
              </a:ext>
            </a:extLst>
          </p:cNvPr>
          <p:cNvSpPr/>
          <p:nvPr/>
        </p:nvSpPr>
        <p:spPr>
          <a:xfrm>
            <a:off x="1983320" y="1809750"/>
            <a:ext cx="636055"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骨髓</a:t>
            </a:r>
          </a:p>
        </p:txBody>
      </p:sp>
      <p:sp>
        <p:nvSpPr>
          <p:cNvPr id="11" name="矩形 10">
            <a:extLst>
              <a:ext uri="{FF2B5EF4-FFF2-40B4-BE49-F238E27FC236}">
                <a16:creationId xmlns:a16="http://schemas.microsoft.com/office/drawing/2014/main" id="{F2B9619D-5800-4F91-B852-4FDC61659012}"/>
              </a:ext>
            </a:extLst>
          </p:cNvPr>
          <p:cNvSpPr/>
          <p:nvPr/>
        </p:nvSpPr>
        <p:spPr>
          <a:xfrm>
            <a:off x="1590675" y="4277494"/>
            <a:ext cx="1038195" cy="67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外周淋巴器官</a:t>
            </a:r>
          </a:p>
        </p:txBody>
      </p:sp>
      <p:sp>
        <p:nvSpPr>
          <p:cNvPr id="12" name="矩形 11">
            <a:extLst>
              <a:ext uri="{FF2B5EF4-FFF2-40B4-BE49-F238E27FC236}">
                <a16:creationId xmlns:a16="http://schemas.microsoft.com/office/drawing/2014/main" id="{716F9DDC-5721-4E38-A47A-3310D371216C}"/>
              </a:ext>
            </a:extLst>
          </p:cNvPr>
          <p:cNvSpPr/>
          <p:nvPr/>
        </p:nvSpPr>
        <p:spPr>
          <a:xfrm>
            <a:off x="2708919" y="569896"/>
            <a:ext cx="1739255"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造血干细胞</a:t>
            </a:r>
          </a:p>
        </p:txBody>
      </p:sp>
      <p:sp>
        <p:nvSpPr>
          <p:cNvPr id="13" name="矩形 12">
            <a:extLst>
              <a:ext uri="{FF2B5EF4-FFF2-40B4-BE49-F238E27FC236}">
                <a16:creationId xmlns:a16="http://schemas.microsoft.com/office/drawing/2014/main" id="{7C5C60AB-FF23-4143-AB2A-4C6A91BA65DF}"/>
              </a:ext>
            </a:extLst>
          </p:cNvPr>
          <p:cNvSpPr/>
          <p:nvPr/>
        </p:nvSpPr>
        <p:spPr>
          <a:xfrm>
            <a:off x="2708919" y="979452"/>
            <a:ext cx="1043931"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淋巴系细胞</a:t>
            </a:r>
          </a:p>
        </p:txBody>
      </p:sp>
      <p:sp>
        <p:nvSpPr>
          <p:cNvPr id="14" name="矩形 13">
            <a:extLst>
              <a:ext uri="{FF2B5EF4-FFF2-40B4-BE49-F238E27FC236}">
                <a16:creationId xmlns:a16="http://schemas.microsoft.com/office/drawing/2014/main" id="{0803B827-D11B-4E5D-9CD8-1600196FB9AA}"/>
              </a:ext>
            </a:extLst>
          </p:cNvPr>
          <p:cNvSpPr/>
          <p:nvPr/>
        </p:nvSpPr>
        <p:spPr>
          <a:xfrm>
            <a:off x="3005944" y="1256532"/>
            <a:ext cx="2680481"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重链基因部分重排</a:t>
            </a:r>
          </a:p>
        </p:txBody>
      </p:sp>
      <p:sp>
        <p:nvSpPr>
          <p:cNvPr id="15" name="矩形 14">
            <a:extLst>
              <a:ext uri="{FF2B5EF4-FFF2-40B4-BE49-F238E27FC236}">
                <a16:creationId xmlns:a16="http://schemas.microsoft.com/office/drawing/2014/main" id="{73A0F6F0-3438-4708-8F27-5CDC599634DF}"/>
              </a:ext>
            </a:extLst>
          </p:cNvPr>
          <p:cNvSpPr/>
          <p:nvPr/>
        </p:nvSpPr>
        <p:spPr>
          <a:xfrm>
            <a:off x="2685179" y="1551788"/>
            <a:ext cx="792506" cy="22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祖</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a:t>
            </a:r>
          </a:p>
        </p:txBody>
      </p:sp>
      <p:sp>
        <p:nvSpPr>
          <p:cNvPr id="16" name="矩形 15">
            <a:extLst>
              <a:ext uri="{FF2B5EF4-FFF2-40B4-BE49-F238E27FC236}">
                <a16:creationId xmlns:a16="http://schemas.microsoft.com/office/drawing/2014/main" id="{67E92E17-95E8-4051-9A34-F1F86AB3B02F}"/>
              </a:ext>
            </a:extLst>
          </p:cNvPr>
          <p:cNvSpPr/>
          <p:nvPr/>
        </p:nvSpPr>
        <p:spPr>
          <a:xfrm>
            <a:off x="2986893" y="1826371"/>
            <a:ext cx="2870982" cy="213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重链基因完成重排</a:t>
            </a:r>
          </a:p>
        </p:txBody>
      </p:sp>
      <p:sp>
        <p:nvSpPr>
          <p:cNvPr id="17" name="矩形 16">
            <a:extLst>
              <a:ext uri="{FF2B5EF4-FFF2-40B4-BE49-F238E27FC236}">
                <a16:creationId xmlns:a16="http://schemas.microsoft.com/office/drawing/2014/main" id="{4A21F942-9FFC-4A9D-95D5-A770B93B81D9}"/>
              </a:ext>
            </a:extLst>
          </p:cNvPr>
          <p:cNvSpPr/>
          <p:nvPr/>
        </p:nvSpPr>
        <p:spPr>
          <a:xfrm>
            <a:off x="2666129" y="2094713"/>
            <a:ext cx="792506" cy="22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前</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a:t>
            </a:r>
          </a:p>
        </p:txBody>
      </p:sp>
      <p:sp>
        <p:nvSpPr>
          <p:cNvPr id="18" name="矩形 17">
            <a:extLst>
              <a:ext uri="{FF2B5EF4-FFF2-40B4-BE49-F238E27FC236}">
                <a16:creationId xmlns:a16="http://schemas.microsoft.com/office/drawing/2014/main" id="{2F2CB629-4CBD-4777-A583-9B1150C10D27}"/>
              </a:ext>
            </a:extLst>
          </p:cNvPr>
          <p:cNvSpPr/>
          <p:nvPr/>
        </p:nvSpPr>
        <p:spPr>
          <a:xfrm>
            <a:off x="2986893" y="2343983"/>
            <a:ext cx="2680481"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轻链基因重排</a:t>
            </a:r>
          </a:p>
        </p:txBody>
      </p:sp>
      <p:sp>
        <p:nvSpPr>
          <p:cNvPr id="19" name="矩形 18">
            <a:extLst>
              <a:ext uri="{FF2B5EF4-FFF2-40B4-BE49-F238E27FC236}">
                <a16:creationId xmlns:a16="http://schemas.microsoft.com/office/drawing/2014/main" id="{76DB6BFE-BCAF-4266-AEF5-74B6A3C160D6}"/>
              </a:ext>
            </a:extLst>
          </p:cNvPr>
          <p:cNvSpPr/>
          <p:nvPr/>
        </p:nvSpPr>
        <p:spPr>
          <a:xfrm>
            <a:off x="2771800" y="2646828"/>
            <a:ext cx="1063896" cy="267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未成熟</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a:t>
            </a:r>
          </a:p>
        </p:txBody>
      </p:sp>
      <p:sp>
        <p:nvSpPr>
          <p:cNvPr id="20" name="矩形 19">
            <a:extLst>
              <a:ext uri="{FF2B5EF4-FFF2-40B4-BE49-F238E27FC236}">
                <a16:creationId xmlns:a16="http://schemas.microsoft.com/office/drawing/2014/main" id="{082FF925-40B6-4519-BC84-3C931F266459}"/>
              </a:ext>
            </a:extLst>
          </p:cNvPr>
          <p:cNvSpPr/>
          <p:nvPr/>
        </p:nvSpPr>
        <p:spPr>
          <a:xfrm>
            <a:off x="2759449" y="3212142"/>
            <a:ext cx="917201" cy="267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成熟</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a:t>
            </a:r>
          </a:p>
        </p:txBody>
      </p:sp>
      <p:sp>
        <p:nvSpPr>
          <p:cNvPr id="21" name="矩形 20">
            <a:extLst>
              <a:ext uri="{FF2B5EF4-FFF2-40B4-BE49-F238E27FC236}">
                <a16:creationId xmlns:a16="http://schemas.microsoft.com/office/drawing/2014/main" id="{17A49FC3-9ACF-4C16-AA7E-45D05F1A8948}"/>
              </a:ext>
            </a:extLst>
          </p:cNvPr>
          <p:cNvSpPr/>
          <p:nvPr/>
        </p:nvSpPr>
        <p:spPr>
          <a:xfrm>
            <a:off x="2981188" y="3576832"/>
            <a:ext cx="1466986" cy="137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抗原刺激</a:t>
            </a:r>
          </a:p>
        </p:txBody>
      </p:sp>
      <p:sp>
        <p:nvSpPr>
          <p:cNvPr id="22" name="矩形 21">
            <a:extLst>
              <a:ext uri="{FF2B5EF4-FFF2-40B4-BE49-F238E27FC236}">
                <a16:creationId xmlns:a16="http://schemas.microsoft.com/office/drawing/2014/main" id="{36CCF310-DE78-4DBB-B0D1-0367B1D0606B}"/>
              </a:ext>
            </a:extLst>
          </p:cNvPr>
          <p:cNvSpPr/>
          <p:nvPr/>
        </p:nvSpPr>
        <p:spPr>
          <a:xfrm>
            <a:off x="2743919" y="3818687"/>
            <a:ext cx="1091777" cy="26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激活</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a:t>
            </a:r>
          </a:p>
        </p:txBody>
      </p:sp>
      <p:sp>
        <p:nvSpPr>
          <p:cNvPr id="23" name="矩形 22">
            <a:extLst>
              <a:ext uri="{FF2B5EF4-FFF2-40B4-BE49-F238E27FC236}">
                <a16:creationId xmlns:a16="http://schemas.microsoft.com/office/drawing/2014/main" id="{B5F183F0-C2F5-439B-A364-CC5B2CDBFDD4}"/>
              </a:ext>
            </a:extLst>
          </p:cNvPr>
          <p:cNvSpPr/>
          <p:nvPr/>
        </p:nvSpPr>
        <p:spPr>
          <a:xfrm>
            <a:off x="2996749" y="4206522"/>
            <a:ext cx="1466986" cy="137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分化</a:t>
            </a:r>
          </a:p>
        </p:txBody>
      </p:sp>
      <p:sp>
        <p:nvSpPr>
          <p:cNvPr id="24" name="矩形 23">
            <a:extLst>
              <a:ext uri="{FF2B5EF4-FFF2-40B4-BE49-F238E27FC236}">
                <a16:creationId xmlns:a16="http://schemas.microsoft.com/office/drawing/2014/main" id="{805B6D9F-7C57-4FA0-B74A-E7DEADC50FD3}"/>
              </a:ext>
            </a:extLst>
          </p:cNvPr>
          <p:cNvSpPr/>
          <p:nvPr/>
        </p:nvSpPr>
        <p:spPr>
          <a:xfrm>
            <a:off x="2986893" y="2948857"/>
            <a:ext cx="2680481" cy="17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RNA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加工</a:t>
            </a:r>
          </a:p>
        </p:txBody>
      </p:sp>
      <p:sp>
        <p:nvSpPr>
          <p:cNvPr id="25" name="矩形 24">
            <a:extLst>
              <a:ext uri="{FF2B5EF4-FFF2-40B4-BE49-F238E27FC236}">
                <a16:creationId xmlns:a16="http://schemas.microsoft.com/office/drawing/2014/main" id="{5A5A2B68-812D-4C27-AC81-3028692B0E96}"/>
              </a:ext>
            </a:extLst>
          </p:cNvPr>
          <p:cNvSpPr/>
          <p:nvPr/>
        </p:nvSpPr>
        <p:spPr>
          <a:xfrm>
            <a:off x="3289806" y="4480333"/>
            <a:ext cx="1663193" cy="10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分泌</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IgM</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的浆细胞</a:t>
            </a:r>
          </a:p>
        </p:txBody>
      </p:sp>
      <p:sp>
        <p:nvSpPr>
          <p:cNvPr id="26" name="矩形 25">
            <a:extLst>
              <a:ext uri="{FF2B5EF4-FFF2-40B4-BE49-F238E27FC236}">
                <a16:creationId xmlns:a16="http://schemas.microsoft.com/office/drawing/2014/main" id="{B222B662-35DB-4479-9274-257960417B3C}"/>
              </a:ext>
            </a:extLst>
          </p:cNvPr>
          <p:cNvSpPr/>
          <p:nvPr/>
        </p:nvSpPr>
        <p:spPr>
          <a:xfrm>
            <a:off x="3202520" y="4799752"/>
            <a:ext cx="1466986" cy="137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类别转换</a:t>
            </a:r>
          </a:p>
        </p:txBody>
      </p:sp>
      <p:sp>
        <p:nvSpPr>
          <p:cNvPr id="27" name="矩形 26">
            <a:extLst>
              <a:ext uri="{FF2B5EF4-FFF2-40B4-BE49-F238E27FC236}">
                <a16:creationId xmlns:a16="http://schemas.microsoft.com/office/drawing/2014/main" id="{4E4A3381-BAF1-4F3C-9233-C6E57E291A8A}"/>
              </a:ext>
            </a:extLst>
          </p:cNvPr>
          <p:cNvSpPr/>
          <p:nvPr/>
        </p:nvSpPr>
        <p:spPr>
          <a:xfrm>
            <a:off x="5140536" y="5261328"/>
            <a:ext cx="1274230" cy="553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分泌各种亚型</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Ig</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的浆细胞</a:t>
            </a:r>
          </a:p>
        </p:txBody>
      </p:sp>
      <p:sp>
        <p:nvSpPr>
          <p:cNvPr id="28" name="矩形 27">
            <a:extLst>
              <a:ext uri="{FF2B5EF4-FFF2-40B4-BE49-F238E27FC236}">
                <a16:creationId xmlns:a16="http://schemas.microsoft.com/office/drawing/2014/main" id="{D1BE1696-F6B1-4CFC-8461-D1399BBA6773}"/>
              </a:ext>
            </a:extLst>
          </p:cNvPr>
          <p:cNvSpPr/>
          <p:nvPr/>
        </p:nvSpPr>
        <p:spPr>
          <a:xfrm>
            <a:off x="2666129" y="5569672"/>
            <a:ext cx="792507" cy="708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各种亚型</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Ig</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的记忆</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29" name="矩形 28">
            <a:extLst>
              <a:ext uri="{FF2B5EF4-FFF2-40B4-BE49-F238E27FC236}">
                <a16:creationId xmlns:a16="http://schemas.microsoft.com/office/drawing/2014/main" id="{477AECCA-A8EC-4F0A-A26B-F6E98899FAC2}"/>
              </a:ext>
            </a:extLst>
          </p:cNvPr>
          <p:cNvSpPr/>
          <p:nvPr/>
        </p:nvSpPr>
        <p:spPr>
          <a:xfrm>
            <a:off x="4952999" y="548319"/>
            <a:ext cx="348071"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无</a:t>
            </a:r>
          </a:p>
        </p:txBody>
      </p:sp>
      <p:sp>
        <p:nvSpPr>
          <p:cNvPr id="31" name="矩形 30">
            <a:extLst>
              <a:ext uri="{FF2B5EF4-FFF2-40B4-BE49-F238E27FC236}">
                <a16:creationId xmlns:a16="http://schemas.microsoft.com/office/drawing/2014/main" id="{4DA39689-A05D-47A0-80C3-4BECF1B99DDC}"/>
              </a:ext>
            </a:extLst>
          </p:cNvPr>
          <p:cNvSpPr/>
          <p:nvPr/>
        </p:nvSpPr>
        <p:spPr>
          <a:xfrm>
            <a:off x="4943474" y="919794"/>
            <a:ext cx="348071"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无</a:t>
            </a:r>
          </a:p>
        </p:txBody>
      </p:sp>
      <p:sp>
        <p:nvSpPr>
          <p:cNvPr id="32" name="矩形 31">
            <a:extLst>
              <a:ext uri="{FF2B5EF4-FFF2-40B4-BE49-F238E27FC236}">
                <a16:creationId xmlns:a16="http://schemas.microsoft.com/office/drawing/2014/main" id="{B7B4B3DD-559A-4513-83F7-E48124A8EBE6}"/>
              </a:ext>
            </a:extLst>
          </p:cNvPr>
          <p:cNvSpPr/>
          <p:nvPr/>
        </p:nvSpPr>
        <p:spPr>
          <a:xfrm>
            <a:off x="4966500" y="1493605"/>
            <a:ext cx="348071"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无</a:t>
            </a:r>
          </a:p>
        </p:txBody>
      </p:sp>
      <p:sp>
        <p:nvSpPr>
          <p:cNvPr id="33" name="矩形 32">
            <a:extLst>
              <a:ext uri="{FF2B5EF4-FFF2-40B4-BE49-F238E27FC236}">
                <a16:creationId xmlns:a16="http://schemas.microsoft.com/office/drawing/2014/main" id="{0082CB49-7C51-49F2-B150-13A81B387B29}"/>
              </a:ext>
            </a:extLst>
          </p:cNvPr>
          <p:cNvSpPr/>
          <p:nvPr/>
        </p:nvSpPr>
        <p:spPr>
          <a:xfrm>
            <a:off x="5089342" y="2094730"/>
            <a:ext cx="2680481" cy="249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重链</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代理轻链</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458" name="Picture 2" descr="figure 5-02"/>
          <p:cNvPicPr>
            <a:picLocks noChangeAspect="1" noChangeArrowheads="1"/>
          </p:cNvPicPr>
          <p:nvPr/>
        </p:nvPicPr>
        <p:blipFill>
          <a:blip r:embed="rId3" cstate="email"/>
          <a:srcRect/>
          <a:stretch>
            <a:fillRect/>
          </a:stretch>
        </p:blipFill>
        <p:spPr bwMode="auto">
          <a:xfrm>
            <a:off x="304802" y="260648"/>
            <a:ext cx="8531225" cy="4978400"/>
          </a:xfrm>
          <a:prstGeom prst="rect">
            <a:avLst/>
          </a:prstGeom>
          <a:noFill/>
          <a:ln w="9525">
            <a:noFill/>
            <a:miter lim="800000"/>
            <a:headEnd/>
            <a:tailEnd/>
          </a:ln>
          <a:effectLst/>
        </p:spPr>
      </p:pic>
      <p:sp>
        <p:nvSpPr>
          <p:cNvPr id="3" name="流程图: 过程 2"/>
          <p:cNvSpPr/>
          <p:nvPr/>
        </p:nvSpPr>
        <p:spPr>
          <a:xfrm>
            <a:off x="323528" y="4725144"/>
            <a:ext cx="1944216" cy="648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4" name="矩形 3"/>
          <p:cNvSpPr/>
          <p:nvPr/>
        </p:nvSpPr>
        <p:spPr>
          <a:xfrm>
            <a:off x="323528" y="5589240"/>
            <a:ext cx="8568952"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免疫球蛋白基因座</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DNA</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重排的实验证据</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060D5D58-EC59-429C-A83C-CDF3BC59ABEB}"/>
              </a:ext>
            </a:extLst>
          </p:cNvPr>
          <p:cNvSpPr/>
          <p:nvPr/>
        </p:nvSpPr>
        <p:spPr>
          <a:xfrm>
            <a:off x="1577788" y="188259"/>
            <a:ext cx="1264024" cy="475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胚系</a:t>
            </a:r>
          </a:p>
        </p:txBody>
      </p:sp>
      <p:sp>
        <p:nvSpPr>
          <p:cNvPr id="6" name="矩形 5">
            <a:extLst>
              <a:ext uri="{FF2B5EF4-FFF2-40B4-BE49-F238E27FC236}">
                <a16:creationId xmlns:a16="http://schemas.microsoft.com/office/drawing/2014/main" id="{05A976C3-AC6A-49C4-9656-22289B7814EA}"/>
              </a:ext>
            </a:extLst>
          </p:cNvPr>
          <p:cNvSpPr/>
          <p:nvPr/>
        </p:nvSpPr>
        <p:spPr>
          <a:xfrm>
            <a:off x="6508376" y="188258"/>
            <a:ext cx="1264024" cy="475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重排后</a:t>
            </a:r>
          </a:p>
        </p:txBody>
      </p:sp>
      <p:sp>
        <p:nvSpPr>
          <p:cNvPr id="7" name="矩形 6">
            <a:extLst>
              <a:ext uri="{FF2B5EF4-FFF2-40B4-BE49-F238E27FC236}">
                <a16:creationId xmlns:a16="http://schemas.microsoft.com/office/drawing/2014/main" id="{300AD49E-02B3-4E43-A4CD-0C6D673683A6}"/>
              </a:ext>
            </a:extLst>
          </p:cNvPr>
          <p:cNvSpPr/>
          <p:nvPr/>
        </p:nvSpPr>
        <p:spPr>
          <a:xfrm>
            <a:off x="4078941" y="1658471"/>
            <a:ext cx="1550894" cy="259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基因重排</a:t>
            </a:r>
          </a:p>
        </p:txBody>
      </p:sp>
      <p:sp>
        <p:nvSpPr>
          <p:cNvPr id="9" name="矩形 8">
            <a:extLst>
              <a:ext uri="{FF2B5EF4-FFF2-40B4-BE49-F238E27FC236}">
                <a16:creationId xmlns:a16="http://schemas.microsoft.com/office/drawing/2014/main" id="{51D1CF32-2093-4EB4-AA6A-7BD859C1A9A1}"/>
              </a:ext>
            </a:extLst>
          </p:cNvPr>
          <p:cNvSpPr/>
          <p:nvPr/>
        </p:nvSpPr>
        <p:spPr>
          <a:xfrm>
            <a:off x="4688541" y="1189083"/>
            <a:ext cx="878541" cy="191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切除</a:t>
            </a:r>
          </a:p>
        </p:txBody>
      </p:sp>
      <p:sp>
        <p:nvSpPr>
          <p:cNvPr id="10" name="矩形 9">
            <a:extLst>
              <a:ext uri="{FF2B5EF4-FFF2-40B4-BE49-F238E27FC236}">
                <a16:creationId xmlns:a16="http://schemas.microsoft.com/office/drawing/2014/main" id="{8B7D31C7-1CD3-412E-9C4C-08D4481E00DE}"/>
              </a:ext>
            </a:extLst>
          </p:cNvPr>
          <p:cNvSpPr/>
          <p:nvPr/>
        </p:nvSpPr>
        <p:spPr>
          <a:xfrm>
            <a:off x="7261412" y="1918448"/>
            <a:ext cx="699248"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探针</a:t>
            </a:r>
          </a:p>
        </p:txBody>
      </p:sp>
      <p:sp>
        <p:nvSpPr>
          <p:cNvPr id="11" name="矩形 10">
            <a:extLst>
              <a:ext uri="{FF2B5EF4-FFF2-40B4-BE49-F238E27FC236}">
                <a16:creationId xmlns:a16="http://schemas.microsoft.com/office/drawing/2014/main" id="{2AD965F7-D235-4F76-A2D0-21432B3F72AE}"/>
              </a:ext>
            </a:extLst>
          </p:cNvPr>
          <p:cNvSpPr/>
          <p:nvPr/>
        </p:nvSpPr>
        <p:spPr>
          <a:xfrm>
            <a:off x="2608730" y="1927414"/>
            <a:ext cx="699248"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探针</a:t>
            </a:r>
          </a:p>
        </p:txBody>
      </p:sp>
      <p:sp>
        <p:nvSpPr>
          <p:cNvPr id="12" name="矩形 11">
            <a:extLst>
              <a:ext uri="{FF2B5EF4-FFF2-40B4-BE49-F238E27FC236}">
                <a16:creationId xmlns:a16="http://schemas.microsoft.com/office/drawing/2014/main" id="{05D92053-B1E2-49B1-B85A-47619D1BDAB3}"/>
              </a:ext>
            </a:extLst>
          </p:cNvPr>
          <p:cNvSpPr/>
          <p:nvPr/>
        </p:nvSpPr>
        <p:spPr>
          <a:xfrm>
            <a:off x="5791199" y="2241177"/>
            <a:ext cx="1264024" cy="197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限制性酶切</a:t>
            </a:r>
          </a:p>
        </p:txBody>
      </p:sp>
      <p:sp>
        <p:nvSpPr>
          <p:cNvPr id="13" name="矩形 12">
            <a:extLst>
              <a:ext uri="{FF2B5EF4-FFF2-40B4-BE49-F238E27FC236}">
                <a16:creationId xmlns:a16="http://schemas.microsoft.com/office/drawing/2014/main" id="{D6178C14-D4AD-42C5-AD36-1ECC7C75B7EE}"/>
              </a:ext>
            </a:extLst>
          </p:cNvPr>
          <p:cNvSpPr/>
          <p:nvPr/>
        </p:nvSpPr>
        <p:spPr>
          <a:xfrm>
            <a:off x="2563905" y="2251014"/>
            <a:ext cx="1264024" cy="197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限制性酶切</a:t>
            </a:r>
          </a:p>
        </p:txBody>
      </p:sp>
      <p:sp>
        <p:nvSpPr>
          <p:cNvPr id="14" name="矩形 13">
            <a:extLst>
              <a:ext uri="{FF2B5EF4-FFF2-40B4-BE49-F238E27FC236}">
                <a16:creationId xmlns:a16="http://schemas.microsoft.com/office/drawing/2014/main" id="{A99EBEA8-2C39-4AED-BAA9-A8A59D3D7673}"/>
              </a:ext>
            </a:extLst>
          </p:cNvPr>
          <p:cNvSpPr/>
          <p:nvPr/>
        </p:nvSpPr>
        <p:spPr>
          <a:xfrm>
            <a:off x="3691873" y="2798430"/>
            <a:ext cx="878541" cy="191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胚系</a:t>
            </a:r>
          </a:p>
        </p:txBody>
      </p:sp>
      <p:sp>
        <p:nvSpPr>
          <p:cNvPr id="15" name="矩形 14">
            <a:extLst>
              <a:ext uri="{FF2B5EF4-FFF2-40B4-BE49-F238E27FC236}">
                <a16:creationId xmlns:a16="http://schemas.microsoft.com/office/drawing/2014/main" id="{C7D6BD9B-71DB-4C53-B7E6-C450678E11B0}"/>
              </a:ext>
            </a:extLst>
          </p:cNvPr>
          <p:cNvSpPr/>
          <p:nvPr/>
        </p:nvSpPr>
        <p:spPr>
          <a:xfrm>
            <a:off x="4912658" y="2798430"/>
            <a:ext cx="1021977" cy="191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重排后</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506" name="Picture 2" descr="table 5-01"/>
          <p:cNvPicPr>
            <a:picLocks noChangeAspect="1" noChangeArrowheads="1"/>
          </p:cNvPicPr>
          <p:nvPr/>
        </p:nvPicPr>
        <p:blipFill>
          <a:blip r:embed="rId3" cstate="email"/>
          <a:srcRect/>
          <a:stretch>
            <a:fillRect/>
          </a:stretch>
        </p:blipFill>
        <p:spPr bwMode="auto">
          <a:xfrm>
            <a:off x="304802" y="685802"/>
            <a:ext cx="8531225" cy="5484813"/>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2EA8267F-119F-4E0C-B669-017FEBFA9335}"/>
              </a:ext>
            </a:extLst>
          </p:cNvPr>
          <p:cNvSpPr/>
          <p:nvPr/>
        </p:nvSpPr>
        <p:spPr>
          <a:xfrm>
            <a:off x="2752165" y="824753"/>
            <a:ext cx="4607859" cy="1308847"/>
          </a:xfrm>
          <a:prstGeom prst="rect">
            <a:avLst/>
          </a:prstGeom>
          <a:solidFill>
            <a:srgbClr val="02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Georgia"/>
                <a:ea typeface="微软雅黑"/>
                <a:cs typeface="+mn-cs"/>
              </a:rPr>
              <a:t>人和小鼠中免疫球蛋白基因的染色体定位</a:t>
            </a:r>
          </a:p>
        </p:txBody>
      </p:sp>
      <p:sp>
        <p:nvSpPr>
          <p:cNvPr id="3" name="矩形 2">
            <a:extLst>
              <a:ext uri="{FF2B5EF4-FFF2-40B4-BE49-F238E27FC236}">
                <a16:creationId xmlns:a16="http://schemas.microsoft.com/office/drawing/2014/main" id="{08AA23F5-5C48-4091-9285-321CE8729264}"/>
              </a:ext>
            </a:extLst>
          </p:cNvPr>
          <p:cNvSpPr/>
          <p:nvPr/>
        </p:nvSpPr>
        <p:spPr>
          <a:xfrm>
            <a:off x="609600" y="3182471"/>
            <a:ext cx="914400" cy="37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基因</a:t>
            </a:r>
          </a:p>
        </p:txBody>
      </p:sp>
      <p:sp>
        <p:nvSpPr>
          <p:cNvPr id="5" name="矩形 4">
            <a:extLst>
              <a:ext uri="{FF2B5EF4-FFF2-40B4-BE49-F238E27FC236}">
                <a16:creationId xmlns:a16="http://schemas.microsoft.com/office/drawing/2014/main" id="{933C255F-BBDE-42DF-A9E3-3372D0F035B0}"/>
              </a:ext>
            </a:extLst>
          </p:cNvPr>
          <p:cNvSpPr/>
          <p:nvPr/>
        </p:nvSpPr>
        <p:spPr>
          <a:xfrm>
            <a:off x="4265613" y="3182471"/>
            <a:ext cx="1310434" cy="37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人</a:t>
            </a:r>
          </a:p>
        </p:txBody>
      </p:sp>
      <p:sp>
        <p:nvSpPr>
          <p:cNvPr id="6" name="矩形 5">
            <a:extLst>
              <a:ext uri="{FF2B5EF4-FFF2-40B4-BE49-F238E27FC236}">
                <a16:creationId xmlns:a16="http://schemas.microsoft.com/office/drawing/2014/main" id="{61E0BE70-6ECA-41B5-893B-BD413DAD932A}"/>
              </a:ext>
            </a:extLst>
          </p:cNvPr>
          <p:cNvSpPr/>
          <p:nvPr/>
        </p:nvSpPr>
        <p:spPr>
          <a:xfrm>
            <a:off x="7295684" y="3155577"/>
            <a:ext cx="1310434" cy="37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小鼠</a:t>
            </a:r>
          </a:p>
        </p:txBody>
      </p:sp>
      <p:sp>
        <p:nvSpPr>
          <p:cNvPr id="7" name="矩形 6">
            <a:extLst>
              <a:ext uri="{FF2B5EF4-FFF2-40B4-BE49-F238E27FC236}">
                <a16:creationId xmlns:a16="http://schemas.microsoft.com/office/drawing/2014/main" id="{168DAEE0-4B8A-48BB-9690-2BDF3F6B541E}"/>
              </a:ext>
            </a:extLst>
          </p:cNvPr>
          <p:cNvSpPr/>
          <p:nvPr/>
        </p:nvSpPr>
        <p:spPr>
          <a:xfrm>
            <a:off x="5576047" y="2492190"/>
            <a:ext cx="2088777" cy="37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染色体</a:t>
            </a:r>
          </a:p>
        </p:txBody>
      </p:sp>
      <p:sp>
        <p:nvSpPr>
          <p:cNvPr id="8" name="矩形 7">
            <a:extLst>
              <a:ext uri="{FF2B5EF4-FFF2-40B4-BE49-F238E27FC236}">
                <a16:creationId xmlns:a16="http://schemas.microsoft.com/office/drawing/2014/main" id="{933C255F-BBDE-42DF-A9E3-3372D0F035B0}"/>
              </a:ext>
            </a:extLst>
          </p:cNvPr>
          <p:cNvSpPr/>
          <p:nvPr/>
        </p:nvSpPr>
        <p:spPr>
          <a:xfrm>
            <a:off x="868783" y="4488284"/>
            <a:ext cx="1632370" cy="37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轻链</a:t>
            </a:r>
          </a:p>
        </p:txBody>
      </p:sp>
      <p:sp>
        <p:nvSpPr>
          <p:cNvPr id="9" name="矩形 8">
            <a:extLst>
              <a:ext uri="{FF2B5EF4-FFF2-40B4-BE49-F238E27FC236}">
                <a16:creationId xmlns:a16="http://schemas.microsoft.com/office/drawing/2014/main" id="{2AF23FAB-F6B3-43B5-8C4A-E73EFACEB3C2}"/>
              </a:ext>
            </a:extLst>
          </p:cNvPr>
          <p:cNvSpPr/>
          <p:nvPr/>
        </p:nvSpPr>
        <p:spPr>
          <a:xfrm>
            <a:off x="868782" y="3932472"/>
            <a:ext cx="1632370" cy="376517"/>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轻链</a:t>
            </a:r>
          </a:p>
        </p:txBody>
      </p:sp>
      <p:sp>
        <p:nvSpPr>
          <p:cNvPr id="10" name="矩形 9">
            <a:extLst>
              <a:ext uri="{FF2B5EF4-FFF2-40B4-BE49-F238E27FC236}">
                <a16:creationId xmlns:a16="http://schemas.microsoft.com/office/drawing/2014/main" id="{906BA7E6-4C63-4E3B-9A0D-B47D702F9DA8}"/>
              </a:ext>
            </a:extLst>
          </p:cNvPr>
          <p:cNvSpPr/>
          <p:nvPr/>
        </p:nvSpPr>
        <p:spPr>
          <a:xfrm>
            <a:off x="609600" y="5074021"/>
            <a:ext cx="1891552" cy="376516"/>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重链</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过程 2"/>
          <p:cNvSpPr/>
          <p:nvPr/>
        </p:nvSpPr>
        <p:spPr>
          <a:xfrm>
            <a:off x="251520" y="4509120"/>
            <a:ext cx="2160240" cy="648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4" name="矩形 3"/>
          <p:cNvSpPr/>
          <p:nvPr/>
        </p:nvSpPr>
        <p:spPr>
          <a:xfrm>
            <a:off x="395536" y="5301208"/>
            <a:ext cx="8424936"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人类基因组中免疫球蛋白重链和轻链基因座的胚系结构</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pic>
        <p:nvPicPr>
          <p:cNvPr id="6" name="Picture 3" descr="figure 5"/>
          <p:cNvPicPr>
            <a:picLocks noChangeAspect="1" noChangeArrowheads="1"/>
          </p:cNvPicPr>
          <p:nvPr/>
        </p:nvPicPr>
        <p:blipFill>
          <a:blip r:embed="rId3" cstate="print"/>
          <a:srcRect/>
          <a:stretch>
            <a:fillRect/>
          </a:stretch>
        </p:blipFill>
        <p:spPr bwMode="auto">
          <a:xfrm>
            <a:off x="323530" y="1916834"/>
            <a:ext cx="8535987" cy="2938463"/>
          </a:xfrm>
          <a:prstGeom prst="rect">
            <a:avLst/>
          </a:prstGeom>
          <a:noFill/>
        </p:spPr>
      </p:pic>
      <p:sp>
        <p:nvSpPr>
          <p:cNvPr id="5" name="矩形 4"/>
          <p:cNvSpPr/>
          <p:nvPr/>
        </p:nvSpPr>
        <p:spPr>
          <a:xfrm>
            <a:off x="1927331" y="677714"/>
            <a:ext cx="4852610" cy="523220"/>
          </a:xfrm>
          <a:prstGeom prst="rect">
            <a:avLst/>
          </a:prstGeom>
          <a:solidFill>
            <a:schemeClr val="accent3">
              <a:lumMod val="5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Georgia"/>
                <a:ea typeface="微软雅黑"/>
                <a:cs typeface="+mn-cs"/>
              </a:rPr>
              <a:t>免疫球蛋白基因的多基因结构</a:t>
            </a:r>
            <a:endParaRPr kumimoji="0" lang="en-US" altLang="zh-CN" sz="28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7" name="矩形 6">
            <a:extLst>
              <a:ext uri="{FF2B5EF4-FFF2-40B4-BE49-F238E27FC236}">
                <a16:creationId xmlns:a16="http://schemas.microsoft.com/office/drawing/2014/main" id="{1EEFCA03-1BF5-469F-AA0B-A27DED12A0AD}"/>
              </a:ext>
            </a:extLst>
          </p:cNvPr>
          <p:cNvSpPr/>
          <p:nvPr/>
        </p:nvSpPr>
        <p:spPr>
          <a:xfrm>
            <a:off x="519470" y="1925385"/>
            <a:ext cx="1883382" cy="32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轻链基因座</a:t>
            </a:r>
          </a:p>
        </p:txBody>
      </p:sp>
      <p:sp>
        <p:nvSpPr>
          <p:cNvPr id="8" name="矩形 7">
            <a:extLst>
              <a:ext uri="{FF2B5EF4-FFF2-40B4-BE49-F238E27FC236}">
                <a16:creationId xmlns:a16="http://schemas.microsoft.com/office/drawing/2014/main" id="{C723131E-8026-4213-9233-016B022D4EC2}"/>
              </a:ext>
            </a:extLst>
          </p:cNvPr>
          <p:cNvSpPr/>
          <p:nvPr/>
        </p:nvSpPr>
        <p:spPr>
          <a:xfrm>
            <a:off x="519468" y="2794965"/>
            <a:ext cx="1883382" cy="32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轻链基因座</a:t>
            </a:r>
          </a:p>
        </p:txBody>
      </p:sp>
      <p:sp>
        <p:nvSpPr>
          <p:cNvPr id="9" name="矩形 8">
            <a:extLst>
              <a:ext uri="{FF2B5EF4-FFF2-40B4-BE49-F238E27FC236}">
                <a16:creationId xmlns:a16="http://schemas.microsoft.com/office/drawing/2014/main" id="{8F6018C1-16F2-4B76-9E4C-610420B6774C}"/>
              </a:ext>
            </a:extLst>
          </p:cNvPr>
          <p:cNvSpPr/>
          <p:nvPr/>
        </p:nvSpPr>
        <p:spPr>
          <a:xfrm>
            <a:off x="305310" y="3662702"/>
            <a:ext cx="1883382" cy="32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重链基因座</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p:cNvPicPr>
            <a:picLocks noChangeAspect="1" noChangeArrowheads="1"/>
          </p:cNvPicPr>
          <p:nvPr/>
        </p:nvPicPr>
        <p:blipFill>
          <a:blip r:embed="rId2" cstate="print"/>
          <a:srcRect/>
          <a:stretch>
            <a:fillRect/>
          </a:stretch>
        </p:blipFill>
        <p:spPr bwMode="auto">
          <a:xfrm>
            <a:off x="1619672" y="188640"/>
            <a:ext cx="5832648" cy="6522438"/>
          </a:xfrm>
          <a:prstGeom prst="rect">
            <a:avLst/>
          </a:prstGeom>
          <a:noFill/>
          <a:ln w="9525">
            <a:noFill/>
            <a:miter lim="800000"/>
            <a:headEnd/>
            <a:tailEnd/>
          </a:ln>
        </p:spPr>
      </p:pic>
      <p:sp>
        <p:nvSpPr>
          <p:cNvPr id="2" name="矩形 1">
            <a:extLst>
              <a:ext uri="{FF2B5EF4-FFF2-40B4-BE49-F238E27FC236}">
                <a16:creationId xmlns:a16="http://schemas.microsoft.com/office/drawing/2014/main" id="{43E0E6E6-62E9-4171-9DB4-680FB164983E}"/>
              </a:ext>
            </a:extLst>
          </p:cNvPr>
          <p:cNvSpPr/>
          <p:nvPr/>
        </p:nvSpPr>
        <p:spPr>
          <a:xfrm>
            <a:off x="1945341" y="1721224"/>
            <a:ext cx="1147483" cy="564776"/>
          </a:xfrm>
          <a:prstGeom prst="rect">
            <a:avLst/>
          </a:prstGeom>
          <a:solidFill>
            <a:srgbClr val="ACD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片段</a:t>
            </a:r>
          </a:p>
        </p:txBody>
      </p:sp>
      <p:sp>
        <p:nvSpPr>
          <p:cNvPr id="4" name="矩形 3">
            <a:extLst>
              <a:ext uri="{FF2B5EF4-FFF2-40B4-BE49-F238E27FC236}">
                <a16:creationId xmlns:a16="http://schemas.microsoft.com/office/drawing/2014/main" id="{7A063456-7ED7-4D3A-BAE8-6996A64A7E0F}"/>
              </a:ext>
            </a:extLst>
          </p:cNvPr>
          <p:cNvSpPr/>
          <p:nvPr/>
        </p:nvSpPr>
        <p:spPr>
          <a:xfrm>
            <a:off x="4201288" y="1411942"/>
            <a:ext cx="1147483" cy="564776"/>
          </a:xfrm>
          <a:prstGeom prst="rect">
            <a:avLst/>
          </a:prstGeom>
          <a:solidFill>
            <a:srgbClr val="ACD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轻链</a:t>
            </a:r>
          </a:p>
        </p:txBody>
      </p:sp>
      <p:sp>
        <p:nvSpPr>
          <p:cNvPr id="5" name="矩形 4">
            <a:extLst>
              <a:ext uri="{FF2B5EF4-FFF2-40B4-BE49-F238E27FC236}">
                <a16:creationId xmlns:a16="http://schemas.microsoft.com/office/drawing/2014/main" id="{DF60D4FD-C71B-4B8E-96B4-5A8A8FA09D6C}"/>
              </a:ext>
            </a:extLst>
          </p:cNvPr>
          <p:cNvSpPr/>
          <p:nvPr/>
        </p:nvSpPr>
        <p:spPr>
          <a:xfrm>
            <a:off x="6051178" y="1411942"/>
            <a:ext cx="1147483" cy="564776"/>
          </a:xfrm>
          <a:prstGeom prst="rect">
            <a:avLst/>
          </a:prstGeom>
          <a:solidFill>
            <a:srgbClr val="ACD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重链</a:t>
            </a:r>
          </a:p>
        </p:txBody>
      </p:sp>
      <p:sp>
        <p:nvSpPr>
          <p:cNvPr id="6" name="矩形 5">
            <a:extLst>
              <a:ext uri="{FF2B5EF4-FFF2-40B4-BE49-F238E27FC236}">
                <a16:creationId xmlns:a16="http://schemas.microsoft.com/office/drawing/2014/main" id="{306CDBC6-E438-4131-8456-AC5DA82052DD}"/>
              </a:ext>
            </a:extLst>
          </p:cNvPr>
          <p:cNvSpPr/>
          <p:nvPr/>
        </p:nvSpPr>
        <p:spPr>
          <a:xfrm>
            <a:off x="2142419" y="345333"/>
            <a:ext cx="4948518" cy="685609"/>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人的免疫球蛋白基因座中功能性基因片段的数量</a:t>
            </a:r>
          </a:p>
        </p:txBody>
      </p:sp>
      <p:sp>
        <p:nvSpPr>
          <p:cNvPr id="7" name="矩形 6">
            <a:extLst>
              <a:ext uri="{FF2B5EF4-FFF2-40B4-BE49-F238E27FC236}">
                <a16:creationId xmlns:a16="http://schemas.microsoft.com/office/drawing/2014/main" id="{CA4B9CEA-647D-43B2-9C54-B787B3BF860B}"/>
              </a:ext>
            </a:extLst>
          </p:cNvPr>
          <p:cNvSpPr/>
          <p:nvPr/>
        </p:nvSpPr>
        <p:spPr>
          <a:xfrm>
            <a:off x="1882588" y="3119716"/>
            <a:ext cx="1048870" cy="450975"/>
          </a:xfrm>
          <a:prstGeom prst="rect">
            <a:avLst/>
          </a:prstGeom>
          <a:solidFill>
            <a:srgbClr val="E59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可变片段</a:t>
            </a:r>
          </a:p>
        </p:txBody>
      </p:sp>
      <p:sp>
        <p:nvSpPr>
          <p:cNvPr id="8" name="矩形 7">
            <a:extLst>
              <a:ext uri="{FF2B5EF4-FFF2-40B4-BE49-F238E27FC236}">
                <a16:creationId xmlns:a16="http://schemas.microsoft.com/office/drawing/2014/main" id="{67F7BDA5-EDEA-4E28-A22F-DD79D3FEA9EB}"/>
              </a:ext>
            </a:extLst>
          </p:cNvPr>
          <p:cNvSpPr/>
          <p:nvPr/>
        </p:nvSpPr>
        <p:spPr>
          <a:xfrm>
            <a:off x="1882588" y="4047563"/>
            <a:ext cx="1048870" cy="450975"/>
          </a:xfrm>
          <a:prstGeom prst="rect">
            <a:avLst/>
          </a:prstGeom>
          <a:solidFill>
            <a:srgbClr val="8BC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多样片段</a:t>
            </a:r>
          </a:p>
        </p:txBody>
      </p:sp>
      <p:sp>
        <p:nvSpPr>
          <p:cNvPr id="9" name="矩形 8">
            <a:extLst>
              <a:ext uri="{FF2B5EF4-FFF2-40B4-BE49-F238E27FC236}">
                <a16:creationId xmlns:a16="http://schemas.microsoft.com/office/drawing/2014/main" id="{11584452-9D29-46A6-B4BD-5416578AE59D}"/>
              </a:ext>
            </a:extLst>
          </p:cNvPr>
          <p:cNvSpPr/>
          <p:nvPr/>
        </p:nvSpPr>
        <p:spPr>
          <a:xfrm>
            <a:off x="1810870" y="4965572"/>
            <a:ext cx="1048870" cy="450975"/>
          </a:xfrm>
          <a:prstGeom prst="rect">
            <a:avLst/>
          </a:prstGeom>
          <a:solidFill>
            <a:srgbClr val="F7F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连接片段</a:t>
            </a:r>
          </a:p>
        </p:txBody>
      </p:sp>
      <p:sp>
        <p:nvSpPr>
          <p:cNvPr id="10" name="矩形 9">
            <a:extLst>
              <a:ext uri="{FF2B5EF4-FFF2-40B4-BE49-F238E27FC236}">
                <a16:creationId xmlns:a16="http://schemas.microsoft.com/office/drawing/2014/main" id="{ECADF15C-5C14-468B-9934-D9E185C0D2E5}"/>
              </a:ext>
            </a:extLst>
          </p:cNvPr>
          <p:cNvSpPr/>
          <p:nvPr/>
        </p:nvSpPr>
        <p:spPr>
          <a:xfrm>
            <a:off x="1882588" y="5838325"/>
            <a:ext cx="1048870" cy="450975"/>
          </a:xfrm>
          <a:prstGeom prst="rect">
            <a:avLst/>
          </a:prstGeom>
          <a:solidFill>
            <a:srgbClr val="87B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恒定片段</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7625" y="165100"/>
            <a:ext cx="6552728" cy="6000204"/>
            <a:chOff x="1187624" y="165100"/>
            <a:chExt cx="6746701" cy="6620892"/>
          </a:xfrm>
        </p:grpSpPr>
        <p:pic>
          <p:nvPicPr>
            <p:cNvPr id="415746" name="Picture 2" descr="figure 5-04"/>
            <p:cNvPicPr>
              <a:picLocks noChangeAspect="1" noChangeArrowheads="1"/>
            </p:cNvPicPr>
            <p:nvPr/>
          </p:nvPicPr>
          <p:blipFill>
            <a:blip r:embed="rId3" cstate="email"/>
            <a:srcRect/>
            <a:stretch>
              <a:fillRect/>
            </a:stretch>
          </p:blipFill>
          <p:spPr bwMode="auto">
            <a:xfrm>
              <a:off x="1219200" y="165100"/>
              <a:ext cx="6715125" cy="6532563"/>
            </a:xfrm>
            <a:prstGeom prst="rect">
              <a:avLst/>
            </a:prstGeom>
            <a:noFill/>
            <a:ln w="9525">
              <a:noFill/>
              <a:miter lim="800000"/>
              <a:headEnd/>
              <a:tailEnd/>
            </a:ln>
            <a:effectLst/>
          </p:spPr>
        </p:pic>
        <p:sp>
          <p:nvSpPr>
            <p:cNvPr id="3" name="流程图: 过程 2"/>
            <p:cNvSpPr/>
            <p:nvPr/>
          </p:nvSpPr>
          <p:spPr>
            <a:xfrm>
              <a:off x="1187624" y="6165304"/>
              <a:ext cx="1872208" cy="62068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4" name="矩形 3"/>
          <p:cNvSpPr/>
          <p:nvPr/>
        </p:nvSpPr>
        <p:spPr>
          <a:xfrm>
            <a:off x="611560" y="5949282"/>
            <a:ext cx="8280920" cy="36933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Kappa</a:t>
            </a: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轻链的产生需要经过轻链基因重排和</a:t>
            </a: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RNA</a:t>
            </a: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加工</a:t>
            </a: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 </a:t>
            </a:r>
          </a:p>
        </p:txBody>
      </p:sp>
      <p:sp>
        <p:nvSpPr>
          <p:cNvPr id="2" name="矩形 1">
            <a:extLst>
              <a:ext uri="{FF2B5EF4-FFF2-40B4-BE49-F238E27FC236}">
                <a16:creationId xmlns:a16="http://schemas.microsoft.com/office/drawing/2014/main" id="{E51A9E56-667D-478A-8AE0-BD17A932C823}"/>
              </a:ext>
            </a:extLst>
          </p:cNvPr>
          <p:cNvSpPr/>
          <p:nvPr/>
        </p:nvSpPr>
        <p:spPr>
          <a:xfrm>
            <a:off x="1353668" y="4984376"/>
            <a:ext cx="1138520" cy="1703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轻链</a:t>
            </a:r>
          </a:p>
        </p:txBody>
      </p:sp>
      <p:sp>
        <p:nvSpPr>
          <p:cNvPr id="7" name="矩形 6">
            <a:extLst>
              <a:ext uri="{FF2B5EF4-FFF2-40B4-BE49-F238E27FC236}">
                <a16:creationId xmlns:a16="http://schemas.microsoft.com/office/drawing/2014/main" id="{70862012-4D2D-438A-B854-52F3B8D5DB92}"/>
              </a:ext>
            </a:extLst>
          </p:cNvPr>
          <p:cNvSpPr/>
          <p:nvPr/>
        </p:nvSpPr>
        <p:spPr>
          <a:xfrm>
            <a:off x="1254151" y="4114799"/>
            <a:ext cx="1955213" cy="1703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新生蛋白质</a:t>
            </a:r>
          </a:p>
        </p:txBody>
      </p:sp>
      <p:sp>
        <p:nvSpPr>
          <p:cNvPr id="8" name="矩形 7">
            <a:extLst>
              <a:ext uri="{FF2B5EF4-FFF2-40B4-BE49-F238E27FC236}">
                <a16:creationId xmlns:a16="http://schemas.microsoft.com/office/drawing/2014/main" id="{AF4DC654-3FC3-43C3-AAB6-2E90B7B8AF2E}"/>
              </a:ext>
            </a:extLst>
          </p:cNvPr>
          <p:cNvSpPr/>
          <p:nvPr/>
        </p:nvSpPr>
        <p:spPr>
          <a:xfrm>
            <a:off x="1187625" y="2375646"/>
            <a:ext cx="1955213" cy="1703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RNA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初级转录本</a:t>
            </a:r>
          </a:p>
        </p:txBody>
      </p:sp>
      <p:sp>
        <p:nvSpPr>
          <p:cNvPr id="9" name="矩形 8">
            <a:extLst>
              <a:ext uri="{FF2B5EF4-FFF2-40B4-BE49-F238E27FC236}">
                <a16:creationId xmlns:a16="http://schemas.microsoft.com/office/drawing/2014/main" id="{6F195BFE-1BA0-46C1-9AB8-5DD8CFDA84BB}"/>
              </a:ext>
            </a:extLst>
          </p:cNvPr>
          <p:cNvSpPr/>
          <p:nvPr/>
        </p:nvSpPr>
        <p:spPr>
          <a:xfrm>
            <a:off x="1062570" y="1573374"/>
            <a:ext cx="2209547" cy="1703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重排后的</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DNA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1" name="矩形 10">
            <a:extLst>
              <a:ext uri="{FF2B5EF4-FFF2-40B4-BE49-F238E27FC236}">
                <a16:creationId xmlns:a16="http://schemas.microsoft.com/office/drawing/2014/main" id="{B45B0278-B463-4560-B574-1C0A751CE1E3}"/>
              </a:ext>
            </a:extLst>
          </p:cNvPr>
          <p:cNvSpPr/>
          <p:nvPr/>
        </p:nvSpPr>
        <p:spPr>
          <a:xfrm>
            <a:off x="1062571" y="178782"/>
            <a:ext cx="1250323" cy="513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胚系</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DNA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2" name="矩形 11">
            <a:extLst>
              <a:ext uri="{FF2B5EF4-FFF2-40B4-BE49-F238E27FC236}">
                <a16:creationId xmlns:a16="http://schemas.microsoft.com/office/drawing/2014/main" id="{42A970B2-0F83-4C41-9EBA-A0E19D0FDA40}"/>
              </a:ext>
            </a:extLst>
          </p:cNvPr>
          <p:cNvSpPr/>
          <p:nvPr/>
        </p:nvSpPr>
        <p:spPr>
          <a:xfrm>
            <a:off x="5212779" y="941292"/>
            <a:ext cx="990798" cy="143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V-J</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连接</a:t>
            </a:r>
          </a:p>
        </p:txBody>
      </p:sp>
      <p:sp>
        <p:nvSpPr>
          <p:cNvPr id="13" name="矩形 12">
            <a:extLst>
              <a:ext uri="{FF2B5EF4-FFF2-40B4-BE49-F238E27FC236}">
                <a16:creationId xmlns:a16="http://schemas.microsoft.com/office/drawing/2014/main" id="{6BFDFC46-7711-41B3-9008-0CE557197028}"/>
              </a:ext>
            </a:extLst>
          </p:cNvPr>
          <p:cNvSpPr/>
          <p:nvPr/>
        </p:nvSpPr>
        <p:spPr>
          <a:xfrm>
            <a:off x="5230707" y="1972234"/>
            <a:ext cx="990798" cy="143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转录</a:t>
            </a:r>
          </a:p>
        </p:txBody>
      </p:sp>
      <p:sp>
        <p:nvSpPr>
          <p:cNvPr id="14" name="矩形 13">
            <a:extLst>
              <a:ext uri="{FF2B5EF4-FFF2-40B4-BE49-F238E27FC236}">
                <a16:creationId xmlns:a16="http://schemas.microsoft.com/office/drawing/2014/main" id="{36FA6DB8-9BE3-47B0-8679-223568E9000E}"/>
              </a:ext>
            </a:extLst>
          </p:cNvPr>
          <p:cNvSpPr/>
          <p:nvPr/>
        </p:nvSpPr>
        <p:spPr>
          <a:xfrm>
            <a:off x="5257602" y="3779368"/>
            <a:ext cx="990798" cy="143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翻译</a:t>
            </a:r>
          </a:p>
        </p:txBody>
      </p:sp>
      <p:sp>
        <p:nvSpPr>
          <p:cNvPr id="15" name="矩形 14">
            <a:extLst>
              <a:ext uri="{FF2B5EF4-FFF2-40B4-BE49-F238E27FC236}">
                <a16:creationId xmlns:a16="http://schemas.microsoft.com/office/drawing/2014/main" id="{5EE0C3EB-7635-452E-A7B5-ADCD005D3E11}"/>
              </a:ext>
            </a:extLst>
          </p:cNvPr>
          <p:cNvSpPr/>
          <p:nvPr/>
        </p:nvSpPr>
        <p:spPr>
          <a:xfrm>
            <a:off x="5241761" y="2824053"/>
            <a:ext cx="1511241" cy="3693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聚腺苷酸化</a:t>
            </a:r>
            <a:endParaRPr kumimoji="0" lang="en-US" altLang="zh-CN" sz="14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RNA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剪接</a:t>
            </a:r>
          </a:p>
        </p:txBody>
      </p:sp>
      <p:sp>
        <p:nvSpPr>
          <p:cNvPr id="16" name="矩形 15">
            <a:extLst>
              <a:ext uri="{FF2B5EF4-FFF2-40B4-BE49-F238E27FC236}">
                <a16:creationId xmlns:a16="http://schemas.microsoft.com/office/drawing/2014/main" id="{9DE02600-91BF-49E1-BCE2-2869D621CAD1}"/>
              </a:ext>
            </a:extLst>
          </p:cNvPr>
          <p:cNvSpPr/>
          <p:nvPr/>
        </p:nvSpPr>
        <p:spPr>
          <a:xfrm>
            <a:off x="6722661" y="3316045"/>
            <a:ext cx="990798" cy="143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尾巴</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9552" y="260648"/>
            <a:ext cx="8064896" cy="5640164"/>
            <a:chOff x="323528" y="165100"/>
            <a:chExt cx="8495035" cy="6548884"/>
          </a:xfrm>
        </p:grpSpPr>
        <p:pic>
          <p:nvPicPr>
            <p:cNvPr id="417794" name="Picture 2" descr="figure 5-05"/>
            <p:cNvPicPr>
              <a:picLocks noChangeAspect="1" noChangeArrowheads="1"/>
            </p:cNvPicPr>
            <p:nvPr/>
          </p:nvPicPr>
          <p:blipFill>
            <a:blip r:embed="rId3" cstate="email"/>
            <a:srcRect/>
            <a:stretch>
              <a:fillRect/>
            </a:stretch>
          </p:blipFill>
          <p:spPr bwMode="auto">
            <a:xfrm>
              <a:off x="330200" y="165100"/>
              <a:ext cx="8488363" cy="6532563"/>
            </a:xfrm>
            <a:prstGeom prst="rect">
              <a:avLst/>
            </a:prstGeom>
            <a:noFill/>
            <a:ln w="9525">
              <a:noFill/>
              <a:miter lim="800000"/>
              <a:headEnd/>
              <a:tailEnd/>
            </a:ln>
            <a:effectLst/>
          </p:spPr>
        </p:pic>
        <p:sp>
          <p:nvSpPr>
            <p:cNvPr id="3" name="流程图: 过程 2"/>
            <p:cNvSpPr/>
            <p:nvPr/>
          </p:nvSpPr>
          <p:spPr>
            <a:xfrm>
              <a:off x="323528" y="6021288"/>
              <a:ext cx="1872208" cy="69269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971600" y="5817458"/>
            <a:ext cx="7416824"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ymbol" pitchFamily="18" charset="2"/>
                <a:ea typeface="微软雅黑"/>
                <a:cs typeface="+mn-cs"/>
              </a:rPr>
              <a:t>m</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 </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或</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  </a:t>
            </a:r>
            <a:r>
              <a:rPr kumimoji="0" lang="en-US" altLang="zh-CN" sz="2000" b="0" i="0" u="none" strike="noStrike" kern="1200" cap="none" spc="0" normalizeH="0" baseline="0" noProof="0" dirty="0">
                <a:ln>
                  <a:noFill/>
                </a:ln>
                <a:solidFill>
                  <a:prstClr val="white"/>
                </a:solidFill>
                <a:effectLst/>
                <a:uLnTx/>
                <a:uFillTx/>
                <a:latin typeface="Symbol" pitchFamily="18" charset="2"/>
                <a:ea typeface="微软雅黑"/>
                <a:cs typeface="+mn-cs"/>
              </a:rPr>
              <a:t>d</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 </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重链蛋白质的产生需要经过重链基因重排和</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RNA</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加工</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F191617B-6F3F-4FEF-B50C-58235B97BB3A}"/>
              </a:ext>
            </a:extLst>
          </p:cNvPr>
          <p:cNvSpPr/>
          <p:nvPr/>
        </p:nvSpPr>
        <p:spPr>
          <a:xfrm>
            <a:off x="304800" y="260648"/>
            <a:ext cx="1040950" cy="5965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胚系</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H</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DNA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7" name="矩形 6">
            <a:extLst>
              <a:ext uri="{FF2B5EF4-FFF2-40B4-BE49-F238E27FC236}">
                <a16:creationId xmlns:a16="http://schemas.microsoft.com/office/drawing/2014/main" id="{19948FC5-092E-41BA-A204-7D0D74FC648A}"/>
              </a:ext>
            </a:extLst>
          </p:cNvPr>
          <p:cNvSpPr/>
          <p:nvPr/>
        </p:nvSpPr>
        <p:spPr>
          <a:xfrm>
            <a:off x="4076601" y="896141"/>
            <a:ext cx="990798" cy="143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D-J</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连接</a:t>
            </a:r>
          </a:p>
        </p:txBody>
      </p:sp>
      <p:sp>
        <p:nvSpPr>
          <p:cNvPr id="8" name="矩形 7">
            <a:extLst>
              <a:ext uri="{FF2B5EF4-FFF2-40B4-BE49-F238E27FC236}">
                <a16:creationId xmlns:a16="http://schemas.microsoft.com/office/drawing/2014/main" id="{7443C600-A7DB-4744-97E0-6F2C80333BBC}"/>
              </a:ext>
            </a:extLst>
          </p:cNvPr>
          <p:cNvSpPr/>
          <p:nvPr/>
        </p:nvSpPr>
        <p:spPr>
          <a:xfrm>
            <a:off x="3294332" y="1728859"/>
            <a:ext cx="1152162" cy="143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V-DJ</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连接</a:t>
            </a:r>
          </a:p>
        </p:txBody>
      </p:sp>
      <p:sp>
        <p:nvSpPr>
          <p:cNvPr id="9" name="矩形 8">
            <a:extLst>
              <a:ext uri="{FF2B5EF4-FFF2-40B4-BE49-F238E27FC236}">
                <a16:creationId xmlns:a16="http://schemas.microsoft.com/office/drawing/2014/main" id="{7F5CFB15-DA88-4CC8-8E9F-65F35B2EEA0E}"/>
              </a:ext>
            </a:extLst>
          </p:cNvPr>
          <p:cNvSpPr/>
          <p:nvPr/>
        </p:nvSpPr>
        <p:spPr>
          <a:xfrm>
            <a:off x="519955" y="1954306"/>
            <a:ext cx="914399" cy="50202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重排后的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H</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DNA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0" name="矩形 9">
            <a:extLst>
              <a:ext uri="{FF2B5EF4-FFF2-40B4-BE49-F238E27FC236}">
                <a16:creationId xmlns:a16="http://schemas.microsoft.com/office/drawing/2014/main" id="{585C2788-3F4A-4357-B527-7DD89029D4D8}"/>
              </a:ext>
            </a:extLst>
          </p:cNvPr>
          <p:cNvSpPr/>
          <p:nvPr/>
        </p:nvSpPr>
        <p:spPr>
          <a:xfrm>
            <a:off x="3951095" y="2489859"/>
            <a:ext cx="990798" cy="143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转录</a:t>
            </a:r>
          </a:p>
        </p:txBody>
      </p:sp>
      <p:sp>
        <p:nvSpPr>
          <p:cNvPr id="11" name="矩形 10">
            <a:extLst>
              <a:ext uri="{FF2B5EF4-FFF2-40B4-BE49-F238E27FC236}">
                <a16:creationId xmlns:a16="http://schemas.microsoft.com/office/drawing/2014/main" id="{B46D2625-C8A5-4B8A-887C-9709412DAAC9}"/>
              </a:ext>
            </a:extLst>
          </p:cNvPr>
          <p:cNvSpPr/>
          <p:nvPr/>
        </p:nvSpPr>
        <p:spPr>
          <a:xfrm>
            <a:off x="519955" y="2948195"/>
            <a:ext cx="1955213" cy="1703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RNA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初级转录本</a:t>
            </a:r>
          </a:p>
        </p:txBody>
      </p:sp>
      <p:sp>
        <p:nvSpPr>
          <p:cNvPr id="12" name="矩形 11">
            <a:extLst>
              <a:ext uri="{FF2B5EF4-FFF2-40B4-BE49-F238E27FC236}">
                <a16:creationId xmlns:a16="http://schemas.microsoft.com/office/drawing/2014/main" id="{366EA9C9-17D8-4D69-B682-2EAA797886EA}"/>
              </a:ext>
            </a:extLst>
          </p:cNvPr>
          <p:cNvSpPr/>
          <p:nvPr/>
        </p:nvSpPr>
        <p:spPr>
          <a:xfrm>
            <a:off x="4186272" y="3200664"/>
            <a:ext cx="1511241" cy="3693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聚腺苷酸化</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RNA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剪接</a:t>
            </a:r>
          </a:p>
        </p:txBody>
      </p:sp>
      <p:sp>
        <p:nvSpPr>
          <p:cNvPr id="13" name="矩形 12">
            <a:extLst>
              <a:ext uri="{FF2B5EF4-FFF2-40B4-BE49-F238E27FC236}">
                <a16:creationId xmlns:a16="http://schemas.microsoft.com/office/drawing/2014/main" id="{F165CFE5-7FA0-4F99-BEBC-2F4F2FB8CE68}"/>
              </a:ext>
            </a:extLst>
          </p:cNvPr>
          <p:cNvSpPr/>
          <p:nvPr/>
        </p:nvSpPr>
        <p:spPr>
          <a:xfrm>
            <a:off x="3276402" y="4011501"/>
            <a:ext cx="990798" cy="143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翻译</a:t>
            </a:r>
          </a:p>
        </p:txBody>
      </p:sp>
      <p:sp>
        <p:nvSpPr>
          <p:cNvPr id="14" name="矩形 13">
            <a:extLst>
              <a:ext uri="{FF2B5EF4-FFF2-40B4-BE49-F238E27FC236}">
                <a16:creationId xmlns:a16="http://schemas.microsoft.com/office/drawing/2014/main" id="{09290497-2E08-4231-BAF6-4287DF339F81}"/>
              </a:ext>
            </a:extLst>
          </p:cNvPr>
          <p:cNvSpPr/>
          <p:nvPr/>
        </p:nvSpPr>
        <p:spPr>
          <a:xfrm>
            <a:off x="5030311" y="3998566"/>
            <a:ext cx="990798" cy="143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翻译</a:t>
            </a:r>
          </a:p>
        </p:txBody>
      </p:sp>
      <p:sp>
        <p:nvSpPr>
          <p:cNvPr id="15" name="矩形 14">
            <a:extLst>
              <a:ext uri="{FF2B5EF4-FFF2-40B4-BE49-F238E27FC236}">
                <a16:creationId xmlns:a16="http://schemas.microsoft.com/office/drawing/2014/main" id="{B3300FAD-7127-436B-8E64-A925EE0CD4D5}"/>
              </a:ext>
            </a:extLst>
          </p:cNvPr>
          <p:cNvSpPr/>
          <p:nvPr/>
        </p:nvSpPr>
        <p:spPr>
          <a:xfrm>
            <a:off x="539552" y="4471708"/>
            <a:ext cx="1955213" cy="1703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新生多肽链</a:t>
            </a:r>
          </a:p>
        </p:txBody>
      </p:sp>
      <p:sp>
        <p:nvSpPr>
          <p:cNvPr id="16" name="矩形 15">
            <a:extLst>
              <a:ext uri="{FF2B5EF4-FFF2-40B4-BE49-F238E27FC236}">
                <a16:creationId xmlns:a16="http://schemas.microsoft.com/office/drawing/2014/main" id="{269A03EA-CBAC-4F38-BC59-7480565E9F31}"/>
              </a:ext>
            </a:extLst>
          </p:cNvPr>
          <p:cNvSpPr/>
          <p:nvPr/>
        </p:nvSpPr>
        <p:spPr>
          <a:xfrm>
            <a:off x="2670614" y="5303461"/>
            <a:ext cx="1175246" cy="1831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重链</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7" name="矩形 16">
            <a:extLst>
              <a:ext uri="{FF2B5EF4-FFF2-40B4-BE49-F238E27FC236}">
                <a16:creationId xmlns:a16="http://schemas.microsoft.com/office/drawing/2014/main" id="{0DEDF393-D9F0-422C-BE96-F136AAC790C0}"/>
              </a:ext>
            </a:extLst>
          </p:cNvPr>
          <p:cNvSpPr/>
          <p:nvPr/>
        </p:nvSpPr>
        <p:spPr>
          <a:xfrm>
            <a:off x="4359430" y="5286315"/>
            <a:ext cx="1175246" cy="1831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重链</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261211"/>
            <a:ext cx="8280920" cy="461665"/>
          </a:xfrm>
          <a:prstGeom prst="rect">
            <a:avLst/>
          </a:prstGeom>
          <a:solidFill>
            <a:schemeClr val="accent1"/>
          </a:solidFill>
          <a:effectLst>
            <a:outerShdw blurRad="50800" dist="38100" dir="5400000" algn="t" rotWithShape="0">
              <a:prstClr val="black">
                <a:alpha val="40000"/>
              </a:prstClr>
            </a:outerShdw>
          </a:effectLst>
        </p:spPr>
        <p:txBody>
          <a:bodyPr wrap="square">
            <a:spAutoFit/>
          </a:bodyPr>
          <a:lstStyle/>
          <a:p>
            <a:pPr defTabSz="914400">
              <a:defRPr/>
            </a:pPr>
            <a:r>
              <a:rPr lang="zh-CN" altLang="en-US" sz="2400" dirty="0">
                <a:solidFill>
                  <a:prstClr val="white"/>
                </a:solidFill>
                <a:latin typeface="Georgia"/>
                <a:ea typeface="微软雅黑"/>
              </a:rPr>
              <a:t>贝林和北里</a:t>
            </a:r>
            <a:r>
              <a:rPr lang="en-US" altLang="zh-CN" sz="2400" dirty="0">
                <a:solidFill>
                  <a:prstClr val="white"/>
                </a:solidFill>
                <a:latin typeface="Georgia"/>
                <a:ea typeface="微软雅黑"/>
              </a:rPr>
              <a:t> </a:t>
            </a:r>
            <a:r>
              <a:rPr lang="zh-CN" altLang="en-US" sz="2400" dirty="0">
                <a:solidFill>
                  <a:prstClr val="white"/>
                </a:solidFill>
                <a:latin typeface="Georgia"/>
                <a:ea typeface="微软雅黑"/>
              </a:rPr>
              <a:t>发现了抗白喉毒素具有被动免疫的效果</a:t>
            </a:r>
            <a:endParaRPr lang="en-US" altLang="zh-CN" sz="2400" dirty="0">
              <a:solidFill>
                <a:prstClr val="white"/>
              </a:solidFill>
              <a:latin typeface="Georgia"/>
              <a:ea typeface="微软雅黑"/>
            </a:endParaRPr>
          </a:p>
        </p:txBody>
      </p:sp>
      <p:sp>
        <p:nvSpPr>
          <p:cNvPr id="3" name="矩形 2"/>
          <p:cNvSpPr/>
          <p:nvPr/>
        </p:nvSpPr>
        <p:spPr>
          <a:xfrm>
            <a:off x="323528" y="332658"/>
            <a:ext cx="8280920" cy="584775"/>
          </a:xfrm>
          <a:prstGeom prst="rect">
            <a:avLst/>
          </a:prstGeom>
          <a:solidFill>
            <a:schemeClr val="accent3">
              <a:lumMod val="50000"/>
            </a:schemeClr>
          </a:solidFill>
          <a:effectLst>
            <a:outerShdw blurRad="50800" dist="38100" dir="5400000" algn="t" rotWithShape="0">
              <a:prstClr val="black">
                <a:alpha val="40000"/>
              </a:prstClr>
            </a:outerShdw>
          </a:effectLst>
        </p:spPr>
        <p:txBody>
          <a:bodyPr wrap="square">
            <a:spAutoFit/>
          </a:bodyPr>
          <a:lstStyle/>
          <a:p>
            <a:pPr algn="ctr" defTabSz="914400">
              <a:defRPr/>
            </a:pPr>
            <a:r>
              <a:rPr lang="zh-CN" altLang="en-US" sz="3200" dirty="0">
                <a:solidFill>
                  <a:prstClr val="white"/>
                </a:solidFill>
                <a:latin typeface="Georgia"/>
                <a:ea typeface="微软雅黑"/>
              </a:rPr>
              <a:t>体液免疫的发现</a:t>
            </a:r>
            <a:endParaRPr lang="en-US" altLang="zh-CN" sz="3200" dirty="0">
              <a:solidFill>
                <a:prstClr val="white"/>
              </a:solidFill>
              <a:latin typeface="Georgia"/>
              <a:ea typeface="微软雅黑"/>
            </a:endParaRPr>
          </a:p>
        </p:txBody>
      </p:sp>
      <p:sp>
        <p:nvSpPr>
          <p:cNvPr id="4" name="矩形 3"/>
          <p:cNvSpPr/>
          <p:nvPr/>
        </p:nvSpPr>
        <p:spPr>
          <a:xfrm>
            <a:off x="323528" y="2852939"/>
            <a:ext cx="8280920" cy="461665"/>
          </a:xfrm>
          <a:prstGeom prst="rect">
            <a:avLst/>
          </a:prstGeom>
          <a:solidFill>
            <a:schemeClr val="accent1"/>
          </a:solidFill>
          <a:effectLst>
            <a:outerShdw blurRad="50800" dist="38100" dir="5400000" algn="t" rotWithShape="0">
              <a:prstClr val="black">
                <a:alpha val="40000"/>
              </a:prstClr>
            </a:outerShdw>
          </a:effectLst>
        </p:spPr>
        <p:txBody>
          <a:bodyPr wrap="square">
            <a:spAutoFit/>
          </a:bodyPr>
          <a:lstStyle/>
          <a:p>
            <a:pPr defTabSz="914400">
              <a:defRPr/>
            </a:pPr>
            <a:r>
              <a:rPr lang="zh-CN" altLang="en-US" sz="2400" dirty="0">
                <a:solidFill>
                  <a:prstClr val="white"/>
                </a:solidFill>
                <a:latin typeface="Georgia"/>
                <a:ea typeface="微软雅黑"/>
              </a:rPr>
              <a:t>抗体</a:t>
            </a:r>
            <a:r>
              <a:rPr lang="en-US" altLang="zh-CN" sz="2400" dirty="0">
                <a:solidFill>
                  <a:prstClr val="white"/>
                </a:solidFill>
                <a:latin typeface="Georgia"/>
                <a:ea typeface="微软雅黑"/>
              </a:rPr>
              <a:t> – </a:t>
            </a:r>
            <a:r>
              <a:rPr lang="zh-CN" altLang="en-US" sz="2400" dirty="0">
                <a:solidFill>
                  <a:prstClr val="white"/>
                </a:solidFill>
                <a:latin typeface="Georgia"/>
                <a:ea typeface="微软雅黑"/>
              </a:rPr>
              <a:t>血清中一种被称为免疫球蛋白的组分具有免疫活性</a:t>
            </a:r>
            <a:endParaRPr lang="en-US" altLang="zh-CN" sz="2400" dirty="0">
              <a:solidFill>
                <a:prstClr val="white"/>
              </a:solidFill>
              <a:latin typeface="Georgia"/>
              <a:ea typeface="微软雅黑"/>
            </a:endParaRPr>
          </a:p>
        </p:txBody>
      </p:sp>
      <p:sp>
        <p:nvSpPr>
          <p:cNvPr id="6" name="矩形 5"/>
          <p:cNvSpPr/>
          <p:nvPr/>
        </p:nvSpPr>
        <p:spPr>
          <a:xfrm>
            <a:off x="323528" y="4028873"/>
            <a:ext cx="8280920" cy="461665"/>
          </a:xfrm>
          <a:prstGeom prst="rect">
            <a:avLst/>
          </a:prstGeom>
          <a:solidFill>
            <a:schemeClr val="accent1"/>
          </a:solidFill>
          <a:effectLst>
            <a:outerShdw blurRad="50800" dist="38100" dir="5400000" algn="t" rotWithShape="0">
              <a:prstClr val="black">
                <a:alpha val="40000"/>
              </a:prstClr>
            </a:outerShdw>
          </a:effectLst>
        </p:spPr>
        <p:txBody>
          <a:bodyPr wrap="square">
            <a:spAutoFit/>
          </a:bodyPr>
          <a:lstStyle/>
          <a:p>
            <a:pPr defTabSz="914400">
              <a:defRPr/>
            </a:pPr>
            <a:r>
              <a:rPr lang="zh-CN" altLang="en-US" sz="2400" dirty="0">
                <a:solidFill>
                  <a:prstClr val="white"/>
                </a:solidFill>
                <a:latin typeface="Georgia"/>
                <a:ea typeface="微软雅黑"/>
              </a:rPr>
              <a:t>由于抗体存在于体液中，因此称为体液免疫</a:t>
            </a:r>
            <a:endParaRPr lang="en-US" altLang="zh-CN" sz="2400" dirty="0">
              <a:solidFill>
                <a:prstClr val="white"/>
              </a:solidFill>
              <a:latin typeface="Georgia"/>
              <a:ea typeface="微软雅黑"/>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04666"/>
            <a:ext cx="8064896" cy="461665"/>
          </a:xfrm>
          <a:prstGeom prst="rect">
            <a:avLst/>
          </a:prstGeom>
          <a:solidFill>
            <a:schemeClr val="accent3">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可变区</a:t>
            </a: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DNA</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重排的机制</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3" name="矩形 2"/>
          <p:cNvSpPr/>
          <p:nvPr/>
        </p:nvSpPr>
        <p:spPr>
          <a:xfrm>
            <a:off x="611560" y="1268760"/>
            <a:ext cx="7776864" cy="400110"/>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重组信号序列指导重组</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pic>
        <p:nvPicPr>
          <p:cNvPr id="196610" name="Picture 2"/>
          <p:cNvPicPr>
            <a:picLocks noChangeAspect="1" noChangeArrowheads="1"/>
          </p:cNvPicPr>
          <p:nvPr/>
        </p:nvPicPr>
        <p:blipFill>
          <a:blip r:embed="rId2" cstate="print"/>
          <a:srcRect/>
          <a:stretch>
            <a:fillRect/>
          </a:stretch>
        </p:blipFill>
        <p:spPr bwMode="auto">
          <a:xfrm>
            <a:off x="251522" y="1772816"/>
            <a:ext cx="8639175" cy="4648200"/>
          </a:xfrm>
          <a:prstGeom prst="rect">
            <a:avLst/>
          </a:prstGeom>
          <a:noFill/>
          <a:ln w="9525">
            <a:noFill/>
            <a:miter lim="800000"/>
            <a:headEnd/>
            <a:tailEnd/>
          </a:ln>
        </p:spPr>
      </p:pic>
      <p:sp>
        <p:nvSpPr>
          <p:cNvPr id="4" name="矩形 3">
            <a:extLst>
              <a:ext uri="{FF2B5EF4-FFF2-40B4-BE49-F238E27FC236}">
                <a16:creationId xmlns:a16="http://schemas.microsoft.com/office/drawing/2014/main" id="{746F312E-201E-46D2-B0DE-295A5E05AF92}"/>
              </a:ext>
            </a:extLst>
          </p:cNvPr>
          <p:cNvSpPr/>
          <p:nvPr/>
        </p:nvSpPr>
        <p:spPr>
          <a:xfrm>
            <a:off x="519953" y="1909482"/>
            <a:ext cx="4249270" cy="412377"/>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含</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23bp</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间隔序列的重组信号序列（</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RSS</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6" name="矩形 5">
            <a:extLst>
              <a:ext uri="{FF2B5EF4-FFF2-40B4-BE49-F238E27FC236}">
                <a16:creationId xmlns:a16="http://schemas.microsoft.com/office/drawing/2014/main" id="{C9EFA127-0CF0-442E-A4C2-23892CB0124D}"/>
              </a:ext>
            </a:extLst>
          </p:cNvPr>
          <p:cNvSpPr/>
          <p:nvPr/>
        </p:nvSpPr>
        <p:spPr>
          <a:xfrm>
            <a:off x="5100918" y="1909482"/>
            <a:ext cx="3523129" cy="412377"/>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含</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12bp</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间隔序列的重组信号序列</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11560" y="188640"/>
            <a:ext cx="7363544" cy="2671922"/>
            <a:chOff x="664840" y="181014"/>
            <a:chExt cx="7363544" cy="2671922"/>
          </a:xfrm>
        </p:grpSpPr>
        <p:pic>
          <p:nvPicPr>
            <p:cNvPr id="419842" name="Picture 2" descr="figure 5-06a"/>
            <p:cNvPicPr>
              <a:picLocks noChangeAspect="1" noChangeArrowheads="1"/>
            </p:cNvPicPr>
            <p:nvPr/>
          </p:nvPicPr>
          <p:blipFill>
            <a:blip r:embed="rId3" cstate="email"/>
            <a:srcRect/>
            <a:stretch>
              <a:fillRect/>
            </a:stretch>
          </p:blipFill>
          <p:spPr bwMode="auto">
            <a:xfrm>
              <a:off x="664840" y="181014"/>
              <a:ext cx="7363544" cy="2671922"/>
            </a:xfrm>
            <a:prstGeom prst="rect">
              <a:avLst/>
            </a:prstGeom>
            <a:noFill/>
            <a:ln w="9525">
              <a:noFill/>
              <a:miter lim="800000"/>
              <a:headEnd/>
              <a:tailEnd/>
            </a:ln>
            <a:effectLst/>
          </p:spPr>
        </p:pic>
        <p:sp>
          <p:nvSpPr>
            <p:cNvPr id="3" name="流程图: 过程 2"/>
            <p:cNvSpPr/>
            <p:nvPr/>
          </p:nvSpPr>
          <p:spPr>
            <a:xfrm>
              <a:off x="683568" y="2492896"/>
              <a:ext cx="1656184" cy="36004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grpSp>
        <p:nvGrpSpPr>
          <p:cNvPr id="7" name="组合 6"/>
          <p:cNvGrpSpPr/>
          <p:nvPr/>
        </p:nvGrpSpPr>
        <p:grpSpPr>
          <a:xfrm>
            <a:off x="467546" y="2654442"/>
            <a:ext cx="7291535" cy="4014918"/>
            <a:chOff x="827584" y="2582434"/>
            <a:chExt cx="7291535" cy="4014918"/>
          </a:xfrm>
        </p:grpSpPr>
        <p:pic>
          <p:nvPicPr>
            <p:cNvPr id="5" name="Picture 2" descr="figure 5-06b"/>
            <p:cNvPicPr>
              <a:picLocks noChangeAspect="1" noChangeArrowheads="1"/>
            </p:cNvPicPr>
            <p:nvPr/>
          </p:nvPicPr>
          <p:blipFill>
            <a:blip r:embed="rId4" cstate="email"/>
            <a:srcRect/>
            <a:stretch>
              <a:fillRect/>
            </a:stretch>
          </p:blipFill>
          <p:spPr bwMode="auto">
            <a:xfrm>
              <a:off x="827584" y="2582434"/>
              <a:ext cx="7291535" cy="3942910"/>
            </a:xfrm>
            <a:prstGeom prst="rect">
              <a:avLst/>
            </a:prstGeom>
            <a:noFill/>
            <a:ln w="9525">
              <a:noFill/>
              <a:miter lim="800000"/>
              <a:headEnd/>
              <a:tailEnd/>
            </a:ln>
            <a:effectLst/>
          </p:spPr>
        </p:pic>
        <p:sp>
          <p:nvSpPr>
            <p:cNvPr id="6" name="流程图: 过程 5"/>
            <p:cNvSpPr/>
            <p:nvPr/>
          </p:nvSpPr>
          <p:spPr>
            <a:xfrm>
              <a:off x="827584" y="6093296"/>
              <a:ext cx="1728192" cy="50405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8" name="流程图: 过程 7"/>
          <p:cNvSpPr/>
          <p:nvPr/>
        </p:nvSpPr>
        <p:spPr>
          <a:xfrm>
            <a:off x="323528" y="72008"/>
            <a:ext cx="8136904" cy="2348880"/>
          </a:xfrm>
          <a:prstGeom prst="flowChartProcess">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9" name="矩形 8"/>
          <p:cNvSpPr/>
          <p:nvPr/>
        </p:nvSpPr>
        <p:spPr>
          <a:xfrm>
            <a:off x="5076056" y="6228020"/>
            <a:ext cx="3331361" cy="400110"/>
          </a:xfrm>
          <a:prstGeom prst="rect">
            <a:avLst/>
          </a:prstGeom>
          <a:solidFill>
            <a:schemeClr val="accent3">
              <a:lumMod val="5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one-turn/two-turn</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连接法则</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E8924DDB-E01A-45BB-A27E-0506B20253B6}"/>
              </a:ext>
            </a:extLst>
          </p:cNvPr>
          <p:cNvSpPr/>
          <p:nvPr/>
        </p:nvSpPr>
        <p:spPr>
          <a:xfrm>
            <a:off x="630288" y="188640"/>
            <a:ext cx="3717594" cy="4030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Georgia"/>
                <a:ea typeface="微软雅黑"/>
                <a:cs typeface="+mn-cs"/>
              </a:rPr>
              <a:t>RSS</a:t>
            </a: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的核苷酸序列</a:t>
            </a:r>
          </a:p>
        </p:txBody>
      </p:sp>
      <p:sp>
        <p:nvSpPr>
          <p:cNvPr id="10" name="矩形 9">
            <a:extLst>
              <a:ext uri="{FF2B5EF4-FFF2-40B4-BE49-F238E27FC236}">
                <a16:creationId xmlns:a16="http://schemas.microsoft.com/office/drawing/2014/main" id="{8144906E-78C9-4896-AC96-A399FFC949BB}"/>
              </a:ext>
            </a:extLst>
          </p:cNvPr>
          <p:cNvSpPr/>
          <p:nvPr/>
        </p:nvSpPr>
        <p:spPr>
          <a:xfrm>
            <a:off x="630288" y="1335741"/>
            <a:ext cx="1243336"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七聚物</a:t>
            </a:r>
          </a:p>
        </p:txBody>
      </p:sp>
      <p:sp>
        <p:nvSpPr>
          <p:cNvPr id="12" name="矩形 11">
            <a:extLst>
              <a:ext uri="{FF2B5EF4-FFF2-40B4-BE49-F238E27FC236}">
                <a16:creationId xmlns:a16="http://schemas.microsoft.com/office/drawing/2014/main" id="{1CE997DA-1E16-432D-A535-79F23A26E0D1}"/>
              </a:ext>
            </a:extLst>
          </p:cNvPr>
          <p:cNvSpPr/>
          <p:nvPr/>
        </p:nvSpPr>
        <p:spPr>
          <a:xfrm>
            <a:off x="6498615" y="1362635"/>
            <a:ext cx="1243336"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七聚物</a:t>
            </a:r>
          </a:p>
        </p:txBody>
      </p:sp>
      <p:sp>
        <p:nvSpPr>
          <p:cNvPr id="13" name="矩形 12">
            <a:extLst>
              <a:ext uri="{FF2B5EF4-FFF2-40B4-BE49-F238E27FC236}">
                <a16:creationId xmlns:a16="http://schemas.microsoft.com/office/drawing/2014/main" id="{BA89F50E-16EE-4A58-BAC6-190B35D6ACB5}"/>
              </a:ext>
            </a:extLst>
          </p:cNvPr>
          <p:cNvSpPr/>
          <p:nvPr/>
        </p:nvSpPr>
        <p:spPr>
          <a:xfrm>
            <a:off x="2645386" y="1362634"/>
            <a:ext cx="1243336"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九聚物</a:t>
            </a:r>
          </a:p>
        </p:txBody>
      </p:sp>
      <p:sp>
        <p:nvSpPr>
          <p:cNvPr id="14" name="矩形 13">
            <a:extLst>
              <a:ext uri="{FF2B5EF4-FFF2-40B4-BE49-F238E27FC236}">
                <a16:creationId xmlns:a16="http://schemas.microsoft.com/office/drawing/2014/main" id="{B78DE1D5-4B37-40DE-8FF8-79AA7475A25B}"/>
              </a:ext>
            </a:extLst>
          </p:cNvPr>
          <p:cNvSpPr/>
          <p:nvPr/>
        </p:nvSpPr>
        <p:spPr>
          <a:xfrm>
            <a:off x="4391980" y="1340368"/>
            <a:ext cx="1243336"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九聚物</a:t>
            </a:r>
          </a:p>
        </p:txBody>
      </p:sp>
      <p:sp>
        <p:nvSpPr>
          <p:cNvPr id="15" name="矩形 14">
            <a:extLst>
              <a:ext uri="{FF2B5EF4-FFF2-40B4-BE49-F238E27FC236}">
                <a16:creationId xmlns:a16="http://schemas.microsoft.com/office/drawing/2014/main" id="{20ADB0A2-DCE9-43E2-82CC-9DC90B92F516}"/>
              </a:ext>
            </a:extLst>
          </p:cNvPr>
          <p:cNvSpPr/>
          <p:nvPr/>
        </p:nvSpPr>
        <p:spPr>
          <a:xfrm>
            <a:off x="448855" y="2500522"/>
            <a:ext cx="7619380" cy="593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胚系免疫球蛋白</a:t>
            </a:r>
            <a:r>
              <a:rPr kumimoji="0" lang="en-US" altLang="zh-CN" sz="20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中</a:t>
            </a:r>
            <a:r>
              <a:rPr kumimoji="0" lang="en-US" altLang="zh-CN" sz="2000" b="1" i="0" u="none" strike="noStrike" kern="1200" cap="none" spc="0" normalizeH="0" baseline="0" noProof="0" dirty="0">
                <a:ln>
                  <a:noFill/>
                </a:ln>
                <a:solidFill>
                  <a:prstClr val="black"/>
                </a:solidFill>
                <a:effectLst/>
                <a:uLnTx/>
                <a:uFillTx/>
                <a:latin typeface="Georgia"/>
                <a:ea typeface="微软雅黑"/>
                <a:cs typeface="+mn-cs"/>
              </a:rPr>
              <a:t>RSS</a:t>
            </a: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的定位</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5_05_01"/>
          <p:cNvPicPr>
            <a:picLocks noChangeAspect="1" noChangeArrowheads="1"/>
          </p:cNvPicPr>
          <p:nvPr/>
        </p:nvPicPr>
        <p:blipFill>
          <a:blip r:embed="rId2" cstate="print"/>
          <a:srcRect/>
          <a:stretch>
            <a:fillRect/>
          </a:stretch>
        </p:blipFill>
        <p:spPr bwMode="auto">
          <a:xfrm>
            <a:off x="1193800" y="279400"/>
            <a:ext cx="6751638"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84B64672-CB5E-4CF5-A927-266109831E83}"/>
              </a:ext>
            </a:extLst>
          </p:cNvPr>
          <p:cNvSpPr/>
          <p:nvPr/>
        </p:nvSpPr>
        <p:spPr>
          <a:xfrm>
            <a:off x="1413436" y="376517"/>
            <a:ext cx="6312366" cy="412377"/>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相对于下游基因片段，</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V</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基因片段的转录方向可能相同或相反</a:t>
            </a:r>
          </a:p>
        </p:txBody>
      </p:sp>
      <p:sp>
        <p:nvSpPr>
          <p:cNvPr id="4" name="矩形 3">
            <a:extLst>
              <a:ext uri="{FF2B5EF4-FFF2-40B4-BE49-F238E27FC236}">
                <a16:creationId xmlns:a16="http://schemas.microsoft.com/office/drawing/2014/main" id="{9AFEF04A-01FE-422F-9047-63561A900399}"/>
              </a:ext>
            </a:extLst>
          </p:cNvPr>
          <p:cNvSpPr/>
          <p:nvPr/>
        </p:nvSpPr>
        <p:spPr>
          <a:xfrm>
            <a:off x="1278966" y="2241176"/>
            <a:ext cx="3293034" cy="936485"/>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V</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片段与重组的下游片段转录方向相同的情况下，两个</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RSS</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区对齐后，中间的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环出</a:t>
            </a:r>
          </a:p>
        </p:txBody>
      </p:sp>
      <p:sp>
        <p:nvSpPr>
          <p:cNvPr id="5" name="矩形 4">
            <a:extLst>
              <a:ext uri="{FF2B5EF4-FFF2-40B4-BE49-F238E27FC236}">
                <a16:creationId xmlns:a16="http://schemas.microsoft.com/office/drawing/2014/main" id="{7853FD5F-E3A2-4FA3-A9C5-5AAD2E2919FE}"/>
              </a:ext>
            </a:extLst>
          </p:cNvPr>
          <p:cNvSpPr/>
          <p:nvPr/>
        </p:nvSpPr>
        <p:spPr>
          <a:xfrm>
            <a:off x="4831977" y="2259105"/>
            <a:ext cx="2985248" cy="936485"/>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V</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片段与重组的下游片段转录方向相反的情况下，两个</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RSS</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区对齐后，中间的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形成盘旋构象</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5_05_02"/>
          <p:cNvPicPr>
            <a:picLocks noChangeAspect="1" noChangeArrowheads="1"/>
          </p:cNvPicPr>
          <p:nvPr/>
        </p:nvPicPr>
        <p:blipFill>
          <a:blip r:embed="rId2" cstate="print"/>
          <a:srcRect/>
          <a:stretch>
            <a:fillRect/>
          </a:stretch>
        </p:blipFill>
        <p:spPr bwMode="auto">
          <a:xfrm>
            <a:off x="2044702" y="279400"/>
            <a:ext cx="5057775"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E68FB794-8455-4AF3-985F-CAD5E7A43F37}"/>
              </a:ext>
            </a:extLst>
          </p:cNvPr>
          <p:cNvSpPr/>
          <p:nvPr/>
        </p:nvSpPr>
        <p:spPr>
          <a:xfrm>
            <a:off x="2130613" y="663385"/>
            <a:ext cx="2441387" cy="658579"/>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V</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片段与重组的下游片段转录方向相同的情况下，两个</a:t>
            </a: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RSS</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区对齐后，中间的</a:t>
            </a: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环出</a:t>
            </a:r>
          </a:p>
        </p:txBody>
      </p:sp>
      <p:sp>
        <p:nvSpPr>
          <p:cNvPr id="4" name="矩形 3">
            <a:extLst>
              <a:ext uri="{FF2B5EF4-FFF2-40B4-BE49-F238E27FC236}">
                <a16:creationId xmlns:a16="http://schemas.microsoft.com/office/drawing/2014/main" id="{D8602ECA-0D89-407C-815F-34DB456A4D33}"/>
              </a:ext>
            </a:extLst>
          </p:cNvPr>
          <p:cNvSpPr/>
          <p:nvPr/>
        </p:nvSpPr>
        <p:spPr>
          <a:xfrm>
            <a:off x="4750546" y="663385"/>
            <a:ext cx="2262841" cy="694437"/>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V</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片段与重组的下游片段转录方向相反的情况下，两个</a:t>
            </a: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RSS</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区对齐后，中间的</a:t>
            </a: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形成螺旋构象</a:t>
            </a:r>
          </a:p>
        </p:txBody>
      </p:sp>
      <p:sp>
        <p:nvSpPr>
          <p:cNvPr id="5" name="矩形 4">
            <a:extLst>
              <a:ext uri="{FF2B5EF4-FFF2-40B4-BE49-F238E27FC236}">
                <a16:creationId xmlns:a16="http://schemas.microsoft.com/office/drawing/2014/main" id="{0ACE36A8-4BB0-4DC5-A174-48DB55850D4D}"/>
              </a:ext>
            </a:extLst>
          </p:cNvPr>
          <p:cNvSpPr/>
          <p:nvPr/>
        </p:nvSpPr>
        <p:spPr>
          <a:xfrm>
            <a:off x="2220632" y="3675708"/>
            <a:ext cx="2261347" cy="416231"/>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重组后，此环从染色体上切除，带走了两个</a:t>
            </a: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RSS</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区</a:t>
            </a:r>
          </a:p>
        </p:txBody>
      </p:sp>
      <p:sp>
        <p:nvSpPr>
          <p:cNvPr id="6" name="矩形 5">
            <a:extLst>
              <a:ext uri="{FF2B5EF4-FFF2-40B4-BE49-F238E27FC236}">
                <a16:creationId xmlns:a16="http://schemas.microsoft.com/office/drawing/2014/main" id="{BEA371C7-566E-47FC-88F0-76C275CD1CED}"/>
              </a:ext>
            </a:extLst>
          </p:cNvPr>
          <p:cNvSpPr/>
          <p:nvPr/>
        </p:nvSpPr>
        <p:spPr>
          <a:xfrm>
            <a:off x="4750545" y="3675708"/>
            <a:ext cx="2261347" cy="416231"/>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重组后，螺旋区保留在染色体上，但转录方向反转</a:t>
            </a:r>
          </a:p>
        </p:txBody>
      </p:sp>
      <p:sp>
        <p:nvSpPr>
          <p:cNvPr id="7" name="矩形 6">
            <a:extLst>
              <a:ext uri="{FF2B5EF4-FFF2-40B4-BE49-F238E27FC236}">
                <a16:creationId xmlns:a16="http://schemas.microsoft.com/office/drawing/2014/main" id="{8BF6F993-5E50-4AF6-9A69-8807DF3BC686}"/>
              </a:ext>
            </a:extLst>
          </p:cNvPr>
          <p:cNvSpPr/>
          <p:nvPr/>
        </p:nvSpPr>
        <p:spPr>
          <a:xfrm>
            <a:off x="5623560" y="5554980"/>
            <a:ext cx="1388332" cy="16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转录方向</a:t>
            </a:r>
          </a:p>
        </p:txBody>
      </p:sp>
      <p:sp>
        <p:nvSpPr>
          <p:cNvPr id="8" name="矩形 7">
            <a:extLst>
              <a:ext uri="{FF2B5EF4-FFF2-40B4-BE49-F238E27FC236}">
                <a16:creationId xmlns:a16="http://schemas.microsoft.com/office/drawing/2014/main" id="{4534F8D0-4C98-40A4-9F24-10DB506B4501}"/>
              </a:ext>
            </a:extLst>
          </p:cNvPr>
          <p:cNvSpPr/>
          <p:nvPr/>
        </p:nvSpPr>
        <p:spPr>
          <a:xfrm>
            <a:off x="2673875" y="5612130"/>
            <a:ext cx="1388332" cy="16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转录方向</a:t>
            </a:r>
          </a:p>
        </p:txBody>
      </p:sp>
      <p:sp>
        <p:nvSpPr>
          <p:cNvPr id="9" name="矩形 8">
            <a:extLst>
              <a:ext uri="{FF2B5EF4-FFF2-40B4-BE49-F238E27FC236}">
                <a16:creationId xmlns:a16="http://schemas.microsoft.com/office/drawing/2014/main" id="{F773245C-B777-4A1E-93C1-97D50A59CC40}"/>
              </a:ext>
            </a:extLst>
          </p:cNvPr>
          <p:cNvSpPr/>
          <p:nvPr/>
        </p:nvSpPr>
        <p:spPr>
          <a:xfrm>
            <a:off x="5052060" y="6114605"/>
            <a:ext cx="495300" cy="16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反转</a:t>
            </a:r>
          </a:p>
        </p:txBody>
      </p:sp>
      <p:sp>
        <p:nvSpPr>
          <p:cNvPr id="10" name="矩形 9">
            <a:extLst>
              <a:ext uri="{FF2B5EF4-FFF2-40B4-BE49-F238E27FC236}">
                <a16:creationId xmlns:a16="http://schemas.microsoft.com/office/drawing/2014/main" id="{8BF6F993-5E50-4AF6-9A69-8807DF3BC686}"/>
              </a:ext>
            </a:extLst>
          </p:cNvPr>
          <p:cNvSpPr/>
          <p:nvPr/>
        </p:nvSpPr>
        <p:spPr>
          <a:xfrm>
            <a:off x="3283474" y="6194615"/>
            <a:ext cx="953246" cy="16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编码区接合</a:t>
            </a:r>
          </a:p>
        </p:txBody>
      </p:sp>
      <p:sp>
        <p:nvSpPr>
          <p:cNvPr id="11" name="矩形 10">
            <a:extLst>
              <a:ext uri="{FF2B5EF4-FFF2-40B4-BE49-F238E27FC236}">
                <a16:creationId xmlns:a16="http://schemas.microsoft.com/office/drawing/2014/main" id="{868A3A22-F945-4A89-BCC7-7A51723760B8}"/>
              </a:ext>
            </a:extLst>
          </p:cNvPr>
          <p:cNvSpPr/>
          <p:nvPr/>
        </p:nvSpPr>
        <p:spPr>
          <a:xfrm>
            <a:off x="3528360" y="5409755"/>
            <a:ext cx="953246" cy="16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信号区接合</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descr="figure 5-08"/>
          <p:cNvPicPr>
            <a:picLocks noChangeAspect="1" noChangeArrowheads="1"/>
          </p:cNvPicPr>
          <p:nvPr/>
        </p:nvPicPr>
        <p:blipFill>
          <a:blip r:embed="rId3" cstate="email"/>
          <a:srcRect/>
          <a:stretch>
            <a:fillRect/>
          </a:stretch>
        </p:blipFill>
        <p:spPr bwMode="auto">
          <a:xfrm>
            <a:off x="1858640" y="188642"/>
            <a:ext cx="5449664" cy="5778245"/>
          </a:xfrm>
          <a:prstGeom prst="rect">
            <a:avLst/>
          </a:prstGeom>
          <a:noFill/>
          <a:ln w="9525">
            <a:noFill/>
            <a:miter lim="800000"/>
            <a:headEnd/>
            <a:tailEnd/>
          </a:ln>
          <a:effectLst/>
        </p:spPr>
      </p:pic>
      <p:sp>
        <p:nvSpPr>
          <p:cNvPr id="3" name="流程图: 过程 2"/>
          <p:cNvSpPr/>
          <p:nvPr/>
        </p:nvSpPr>
        <p:spPr>
          <a:xfrm>
            <a:off x="1547664" y="5589240"/>
            <a:ext cx="2232248" cy="43204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4" name="矩形 3"/>
          <p:cNvSpPr/>
          <p:nvPr/>
        </p:nvSpPr>
        <p:spPr>
          <a:xfrm>
            <a:off x="251012" y="5966887"/>
            <a:ext cx="8722659"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从胸腺细胞分离的环状</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DNA</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。其中编码</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T</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细胞受体（</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TCR</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）的</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DNA</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经历了基因重排，该过程类似于免疫球蛋白基因重排。</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5_06_01"/>
          <p:cNvPicPr>
            <a:picLocks noChangeAspect="1" noChangeArrowheads="1"/>
          </p:cNvPicPr>
          <p:nvPr/>
        </p:nvPicPr>
        <p:blipFill>
          <a:blip r:embed="rId2" cstate="print"/>
          <a:srcRect/>
          <a:stretch>
            <a:fillRect/>
          </a:stretch>
        </p:blipFill>
        <p:spPr bwMode="auto">
          <a:xfrm>
            <a:off x="1587502" y="279400"/>
            <a:ext cx="5984875"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5528E43C-79DB-4B0A-9DB2-80DD58B96E8A}"/>
              </a:ext>
            </a:extLst>
          </p:cNvPr>
          <p:cNvSpPr/>
          <p:nvPr/>
        </p:nvSpPr>
        <p:spPr>
          <a:xfrm>
            <a:off x="3415553" y="385482"/>
            <a:ext cx="2339788" cy="242047"/>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胚系基因组结构</a:t>
            </a:r>
          </a:p>
        </p:txBody>
      </p:sp>
      <p:sp>
        <p:nvSpPr>
          <p:cNvPr id="4" name="矩形 3">
            <a:extLst>
              <a:ext uri="{FF2B5EF4-FFF2-40B4-BE49-F238E27FC236}">
                <a16:creationId xmlns:a16="http://schemas.microsoft.com/office/drawing/2014/main" id="{C0C3EF92-2A8D-42C2-8480-F393D0967BB7}"/>
              </a:ext>
            </a:extLst>
          </p:cNvPr>
          <p:cNvSpPr/>
          <p:nvPr/>
        </p:nvSpPr>
        <p:spPr>
          <a:xfrm>
            <a:off x="1684616" y="1550892"/>
            <a:ext cx="1811620" cy="242047"/>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RAG-1:2</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与</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RSS</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a:t>
            </a:r>
          </a:p>
        </p:txBody>
      </p:sp>
      <p:sp>
        <p:nvSpPr>
          <p:cNvPr id="5" name="矩形 4">
            <a:extLst>
              <a:ext uri="{FF2B5EF4-FFF2-40B4-BE49-F238E27FC236}">
                <a16:creationId xmlns:a16="http://schemas.microsoft.com/office/drawing/2014/main" id="{2C43683E-ACCA-4D80-9C66-E26CB7F60396}"/>
              </a:ext>
            </a:extLst>
          </p:cNvPr>
          <p:cNvSpPr/>
          <p:nvPr/>
        </p:nvSpPr>
        <p:spPr>
          <a:xfrm>
            <a:off x="3666190" y="1474693"/>
            <a:ext cx="1811620" cy="318246"/>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RAG</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复合物联会</a:t>
            </a:r>
          </a:p>
        </p:txBody>
      </p:sp>
      <p:sp>
        <p:nvSpPr>
          <p:cNvPr id="6" name="矩形 5">
            <a:extLst>
              <a:ext uri="{FF2B5EF4-FFF2-40B4-BE49-F238E27FC236}">
                <a16:creationId xmlns:a16="http://schemas.microsoft.com/office/drawing/2014/main" id="{BAA83375-93BF-4F89-B0D8-5F1A229DE6DE}"/>
              </a:ext>
            </a:extLst>
          </p:cNvPr>
          <p:cNvSpPr/>
          <p:nvPr/>
        </p:nvSpPr>
        <p:spPr>
          <a:xfrm>
            <a:off x="5717983" y="1530722"/>
            <a:ext cx="1714506" cy="226361"/>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切割</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RSS</a:t>
            </a: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7" name="矩形 6">
            <a:extLst>
              <a:ext uri="{FF2B5EF4-FFF2-40B4-BE49-F238E27FC236}">
                <a16:creationId xmlns:a16="http://schemas.microsoft.com/office/drawing/2014/main" id="{3CD16408-2096-4E30-AF87-32F9CC4D778B}"/>
              </a:ext>
            </a:extLst>
          </p:cNvPr>
          <p:cNvSpPr/>
          <p:nvPr/>
        </p:nvSpPr>
        <p:spPr>
          <a:xfrm>
            <a:off x="2186639" y="4168588"/>
            <a:ext cx="1811620" cy="206186"/>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编码区接合</a:t>
            </a:r>
          </a:p>
        </p:txBody>
      </p:sp>
      <p:sp>
        <p:nvSpPr>
          <p:cNvPr id="8" name="矩形 7">
            <a:extLst>
              <a:ext uri="{FF2B5EF4-FFF2-40B4-BE49-F238E27FC236}">
                <a16:creationId xmlns:a16="http://schemas.microsoft.com/office/drawing/2014/main" id="{A6327F0B-E98D-4730-B5E5-94700612D7E5}"/>
              </a:ext>
            </a:extLst>
          </p:cNvPr>
          <p:cNvSpPr/>
          <p:nvPr/>
        </p:nvSpPr>
        <p:spPr>
          <a:xfrm>
            <a:off x="5145743" y="4168588"/>
            <a:ext cx="1811620" cy="206186"/>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信号区接合</a:t>
            </a:r>
          </a:p>
        </p:txBody>
      </p:sp>
      <p:sp>
        <p:nvSpPr>
          <p:cNvPr id="9" name="矩形 8">
            <a:extLst>
              <a:ext uri="{FF2B5EF4-FFF2-40B4-BE49-F238E27FC236}">
                <a16:creationId xmlns:a16="http://schemas.microsoft.com/office/drawing/2014/main" id="{17681215-4F95-4100-9C15-5E2A9930FF2D}"/>
              </a:ext>
            </a:extLst>
          </p:cNvPr>
          <p:cNvSpPr/>
          <p:nvPr/>
        </p:nvSpPr>
        <p:spPr>
          <a:xfrm>
            <a:off x="2037510" y="4446491"/>
            <a:ext cx="2109878" cy="268943"/>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Ku70:Ku80</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末端</a:t>
            </a:r>
          </a:p>
        </p:txBody>
      </p:sp>
      <p:sp>
        <p:nvSpPr>
          <p:cNvPr id="10" name="矩形 9">
            <a:extLst>
              <a:ext uri="{FF2B5EF4-FFF2-40B4-BE49-F238E27FC236}">
                <a16:creationId xmlns:a16="http://schemas.microsoft.com/office/drawing/2014/main" id="{1E09FA12-4337-4D3A-A33E-5F6FE698E3F5}"/>
              </a:ext>
            </a:extLst>
          </p:cNvPr>
          <p:cNvSpPr/>
          <p:nvPr/>
        </p:nvSpPr>
        <p:spPr>
          <a:xfrm>
            <a:off x="5002308" y="4446491"/>
            <a:ext cx="2109878" cy="268943"/>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Ku70:Ku80</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末端</a:t>
            </a:r>
          </a:p>
        </p:txBody>
      </p:sp>
      <p:sp>
        <p:nvSpPr>
          <p:cNvPr id="11" name="矩形 10">
            <a:extLst>
              <a:ext uri="{FF2B5EF4-FFF2-40B4-BE49-F238E27FC236}">
                <a16:creationId xmlns:a16="http://schemas.microsoft.com/office/drawing/2014/main" id="{F4045AC9-FC9A-496E-8832-9D9F34AE3C23}"/>
              </a:ext>
            </a:extLst>
          </p:cNvPr>
          <p:cNvSpPr/>
          <p:nvPr/>
        </p:nvSpPr>
        <p:spPr>
          <a:xfrm>
            <a:off x="6589060" y="2660275"/>
            <a:ext cx="879290" cy="701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共价闭合的</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发夹末端</a:t>
            </a:r>
          </a:p>
        </p:txBody>
      </p:sp>
      <p:sp>
        <p:nvSpPr>
          <p:cNvPr id="12" name="矩形 11">
            <a:extLst>
              <a:ext uri="{FF2B5EF4-FFF2-40B4-BE49-F238E27FC236}">
                <a16:creationId xmlns:a16="http://schemas.microsoft.com/office/drawing/2014/main" id="{4AD6A7C8-EDA9-4257-A9A9-D00CB9497AD0}"/>
              </a:ext>
            </a:extLst>
          </p:cNvPr>
          <p:cNvSpPr/>
          <p:nvPr/>
        </p:nvSpPr>
        <p:spPr>
          <a:xfrm>
            <a:off x="5244353" y="5764304"/>
            <a:ext cx="2026022"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磷酸化平末端</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5_06_02"/>
          <p:cNvPicPr>
            <a:picLocks noChangeAspect="1" noChangeArrowheads="1"/>
          </p:cNvPicPr>
          <p:nvPr/>
        </p:nvPicPr>
        <p:blipFill>
          <a:blip r:embed="rId2" cstate="print"/>
          <a:srcRect/>
          <a:stretch>
            <a:fillRect/>
          </a:stretch>
        </p:blipFill>
        <p:spPr bwMode="auto">
          <a:xfrm>
            <a:off x="2425702" y="279400"/>
            <a:ext cx="4295775" cy="6313488"/>
          </a:xfrm>
          <a:prstGeom prst="rect">
            <a:avLst/>
          </a:prstGeom>
          <a:noFill/>
          <a:ln w="9525">
            <a:noFill/>
            <a:miter lim="800000"/>
            <a:headEnd/>
            <a:tailEnd/>
          </a:ln>
          <a:effectLst/>
        </p:spPr>
      </p:pic>
      <p:sp>
        <p:nvSpPr>
          <p:cNvPr id="3" name="矩形 2"/>
          <p:cNvSpPr/>
          <p:nvPr/>
        </p:nvSpPr>
        <p:spPr>
          <a:xfrm>
            <a:off x="179512" y="2196798"/>
            <a:ext cx="2088232" cy="830997"/>
          </a:xfrm>
          <a:prstGeom prst="rect">
            <a:avLst/>
          </a:prstGeom>
          <a:solidFill>
            <a:schemeClr val="accent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Georgia"/>
                <a:ea typeface="微软雅黑"/>
                <a:cs typeface="+mn-cs"/>
              </a:rPr>
              <a:t>内切酶对发夹的随机切割产生了添加</a:t>
            </a:r>
            <a:r>
              <a:rPr kumimoji="0" lang="en-US" altLang="zh-CN" sz="1600" b="0" i="0" u="none" strike="noStrike" kern="1200" cap="none" spc="0" normalizeH="0" baseline="0" noProof="0" dirty="0">
                <a:ln>
                  <a:noFill/>
                </a:ln>
                <a:solidFill>
                  <a:prstClr val="white"/>
                </a:solidFill>
                <a:effectLst/>
                <a:uLnTx/>
                <a:uFillTx/>
                <a:latin typeface="Georgia"/>
                <a:ea typeface="微软雅黑"/>
                <a:cs typeface="+mn-cs"/>
              </a:rPr>
              <a:t>P-</a:t>
            </a:r>
            <a:r>
              <a:rPr kumimoji="0" lang="zh-CN" altLang="en-US" sz="1600" b="0" i="0" u="none" strike="noStrike" kern="1200" cap="none" spc="0" normalizeH="0" baseline="0" noProof="0" dirty="0">
                <a:ln>
                  <a:noFill/>
                </a:ln>
                <a:solidFill>
                  <a:prstClr val="white"/>
                </a:solidFill>
                <a:effectLst/>
                <a:uLnTx/>
                <a:uFillTx/>
                <a:latin typeface="Georgia"/>
                <a:ea typeface="微软雅黑"/>
                <a:cs typeface="+mn-cs"/>
              </a:rPr>
              <a:t>核苷酸的位点</a:t>
            </a:r>
            <a:endParaRPr kumimoji="0" lang="en-US" altLang="zh-CN" sz="16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5" name="矩形 4"/>
          <p:cNvSpPr/>
          <p:nvPr/>
        </p:nvSpPr>
        <p:spPr>
          <a:xfrm>
            <a:off x="179512" y="3537818"/>
            <a:ext cx="2088232" cy="584775"/>
          </a:xfrm>
          <a:prstGeom prst="rect">
            <a:avLst/>
          </a:prstGeom>
          <a:solidFill>
            <a:schemeClr val="accent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white"/>
                </a:solidFill>
                <a:effectLst/>
                <a:uLnTx/>
                <a:uFillTx/>
                <a:latin typeface="Georgia"/>
                <a:ea typeface="微软雅黑"/>
                <a:cs typeface="+mn-cs"/>
              </a:rPr>
              <a:t>TdT</a:t>
            </a:r>
            <a:r>
              <a:rPr kumimoji="0" lang="zh-CN" altLang="en-US" sz="1600" b="0" i="0" u="none" strike="noStrike" kern="1200" cap="none" spc="0" normalizeH="0" baseline="0" noProof="0" dirty="0">
                <a:ln>
                  <a:noFill/>
                </a:ln>
                <a:solidFill>
                  <a:prstClr val="white"/>
                </a:solidFill>
                <a:effectLst/>
                <a:uLnTx/>
                <a:uFillTx/>
                <a:latin typeface="Georgia"/>
                <a:ea typeface="微软雅黑"/>
                <a:cs typeface="+mn-cs"/>
              </a:rPr>
              <a:t>向重链片段随意添加</a:t>
            </a:r>
            <a:r>
              <a:rPr kumimoji="0" lang="en-US" altLang="zh-CN" sz="1600" b="0" i="0" u="none" strike="noStrike" kern="1200" cap="none" spc="0" normalizeH="0" baseline="0" noProof="0" dirty="0">
                <a:ln>
                  <a:noFill/>
                </a:ln>
                <a:solidFill>
                  <a:prstClr val="white"/>
                </a:solidFill>
                <a:effectLst/>
                <a:uLnTx/>
                <a:uFillTx/>
                <a:latin typeface="Georgia"/>
                <a:ea typeface="微软雅黑"/>
                <a:cs typeface="+mn-cs"/>
              </a:rPr>
              <a:t>N-</a:t>
            </a:r>
            <a:r>
              <a:rPr kumimoji="0" lang="zh-CN" altLang="en-US" sz="1600" b="0" i="0" u="none" strike="noStrike" kern="1200" cap="none" spc="0" normalizeH="0" baseline="0" noProof="0" dirty="0">
                <a:ln>
                  <a:noFill/>
                </a:ln>
                <a:solidFill>
                  <a:prstClr val="white"/>
                </a:solidFill>
                <a:effectLst/>
                <a:uLnTx/>
                <a:uFillTx/>
                <a:latin typeface="Georgia"/>
                <a:ea typeface="微软雅黑"/>
                <a:cs typeface="+mn-cs"/>
              </a:rPr>
              <a:t>核苷酸</a:t>
            </a:r>
            <a:endParaRPr kumimoji="0" lang="en-US" altLang="zh-CN" sz="16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BAD7B13F-9E29-4695-8531-EE61D8C673FE}"/>
              </a:ext>
            </a:extLst>
          </p:cNvPr>
          <p:cNvSpPr/>
          <p:nvPr/>
        </p:nvSpPr>
        <p:spPr>
          <a:xfrm>
            <a:off x="2581086" y="457200"/>
            <a:ext cx="1811620" cy="206186"/>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编码区接合</a:t>
            </a:r>
          </a:p>
        </p:txBody>
      </p:sp>
      <p:sp>
        <p:nvSpPr>
          <p:cNvPr id="7" name="矩形 6">
            <a:extLst>
              <a:ext uri="{FF2B5EF4-FFF2-40B4-BE49-F238E27FC236}">
                <a16:creationId xmlns:a16="http://schemas.microsoft.com/office/drawing/2014/main" id="{82F2AC7A-04AB-41FE-8CAA-A4802137B9D9}"/>
              </a:ext>
            </a:extLst>
          </p:cNvPr>
          <p:cNvSpPr/>
          <p:nvPr/>
        </p:nvSpPr>
        <p:spPr>
          <a:xfrm>
            <a:off x="4751296" y="457200"/>
            <a:ext cx="1811620" cy="206186"/>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信号区接合</a:t>
            </a:r>
          </a:p>
        </p:txBody>
      </p:sp>
      <p:sp>
        <p:nvSpPr>
          <p:cNvPr id="8" name="矩形 7">
            <a:extLst>
              <a:ext uri="{FF2B5EF4-FFF2-40B4-BE49-F238E27FC236}">
                <a16:creationId xmlns:a16="http://schemas.microsoft.com/office/drawing/2014/main" id="{77840396-A465-435A-8825-F2CC5BFB8006}"/>
              </a:ext>
            </a:extLst>
          </p:cNvPr>
          <p:cNvSpPr/>
          <p:nvPr/>
        </p:nvSpPr>
        <p:spPr>
          <a:xfrm>
            <a:off x="2489017" y="672351"/>
            <a:ext cx="1993337" cy="206187"/>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Ku70:Ku80</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末端</a:t>
            </a:r>
          </a:p>
        </p:txBody>
      </p:sp>
      <p:sp>
        <p:nvSpPr>
          <p:cNvPr id="9" name="矩形 8">
            <a:extLst>
              <a:ext uri="{FF2B5EF4-FFF2-40B4-BE49-F238E27FC236}">
                <a16:creationId xmlns:a16="http://schemas.microsoft.com/office/drawing/2014/main" id="{E800D126-126C-4119-AF4E-06A60A07E7AC}"/>
              </a:ext>
            </a:extLst>
          </p:cNvPr>
          <p:cNvSpPr/>
          <p:nvPr/>
        </p:nvSpPr>
        <p:spPr>
          <a:xfrm>
            <a:off x="4632142" y="702232"/>
            <a:ext cx="1993337" cy="206187"/>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Ku70:Ku80</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1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100" b="1" i="0" u="none" strike="noStrike" kern="1200" cap="none" spc="0" normalizeH="0" baseline="0" noProof="0" dirty="0">
                <a:ln>
                  <a:noFill/>
                </a:ln>
                <a:solidFill>
                  <a:prstClr val="black"/>
                </a:solidFill>
                <a:effectLst/>
                <a:uLnTx/>
                <a:uFillTx/>
                <a:latin typeface="Georgia"/>
                <a:ea typeface="微软雅黑"/>
                <a:cs typeface="+mn-cs"/>
              </a:rPr>
              <a:t>末端</a:t>
            </a:r>
          </a:p>
        </p:txBody>
      </p:sp>
      <p:sp>
        <p:nvSpPr>
          <p:cNvPr id="10" name="矩形 9">
            <a:extLst>
              <a:ext uri="{FF2B5EF4-FFF2-40B4-BE49-F238E27FC236}">
                <a16:creationId xmlns:a16="http://schemas.microsoft.com/office/drawing/2014/main" id="{6EEC3B62-7655-4C2F-B3CF-C73C5B3FBB6E}"/>
              </a:ext>
            </a:extLst>
          </p:cNvPr>
          <p:cNvSpPr/>
          <p:nvPr/>
        </p:nvSpPr>
        <p:spPr>
          <a:xfrm>
            <a:off x="4655002" y="1682140"/>
            <a:ext cx="1930774" cy="1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latin typeface="Georgia"/>
                <a:ea typeface="微软雅黑"/>
                <a:cs typeface="+mn-cs"/>
              </a:rPr>
              <a:t>5’-</a:t>
            </a: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磷酸化平末端</a:t>
            </a:r>
          </a:p>
        </p:txBody>
      </p:sp>
      <p:sp>
        <p:nvSpPr>
          <p:cNvPr id="11" name="矩形 10">
            <a:extLst>
              <a:ext uri="{FF2B5EF4-FFF2-40B4-BE49-F238E27FC236}">
                <a16:creationId xmlns:a16="http://schemas.microsoft.com/office/drawing/2014/main" id="{E97CBA3A-5369-4068-8324-CE1A3C0DD36D}"/>
              </a:ext>
            </a:extLst>
          </p:cNvPr>
          <p:cNvSpPr/>
          <p:nvPr/>
        </p:nvSpPr>
        <p:spPr>
          <a:xfrm>
            <a:off x="2489017" y="2036332"/>
            <a:ext cx="1993337" cy="95950"/>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err="1">
                <a:ln>
                  <a:noFill/>
                </a:ln>
                <a:solidFill>
                  <a:prstClr val="black"/>
                </a:solidFill>
                <a:effectLst/>
                <a:uLnTx/>
                <a:uFillTx/>
                <a:latin typeface="Georgia"/>
                <a:ea typeface="微软雅黑"/>
                <a:cs typeface="+mn-cs"/>
              </a:rPr>
              <a:t>DNA-PK:Artemis</a:t>
            </a:r>
            <a:r>
              <a:rPr kumimoji="0" lang="zh-CN" altLang="en-US" sz="1050" b="1" i="0" u="none" strike="noStrike" kern="1200" cap="none" spc="0" normalizeH="0" baseline="0" noProof="0" dirty="0">
                <a:ln>
                  <a:noFill/>
                </a:ln>
                <a:solidFill>
                  <a:prstClr val="black"/>
                </a:solidFill>
                <a:effectLst/>
                <a:uLnTx/>
                <a:uFillTx/>
                <a:latin typeface="Georgia"/>
                <a:ea typeface="微软雅黑"/>
                <a:cs typeface="+mn-cs"/>
              </a:rPr>
              <a:t>打开发夹</a:t>
            </a:r>
          </a:p>
        </p:txBody>
      </p:sp>
      <p:sp>
        <p:nvSpPr>
          <p:cNvPr id="12" name="矩形 11">
            <a:extLst>
              <a:ext uri="{FF2B5EF4-FFF2-40B4-BE49-F238E27FC236}">
                <a16:creationId xmlns:a16="http://schemas.microsoft.com/office/drawing/2014/main" id="{8FE81DBF-F932-4281-853F-808C0ABF7A97}"/>
              </a:ext>
            </a:extLst>
          </p:cNvPr>
          <p:cNvSpPr/>
          <p:nvPr/>
        </p:nvSpPr>
        <p:spPr>
          <a:xfrm>
            <a:off x="2771853" y="3378771"/>
            <a:ext cx="1427663" cy="95950"/>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err="1">
                <a:ln>
                  <a:noFill/>
                </a:ln>
                <a:solidFill>
                  <a:prstClr val="black"/>
                </a:solidFill>
                <a:effectLst/>
                <a:uLnTx/>
                <a:uFillTx/>
                <a:latin typeface="Georgia"/>
                <a:ea typeface="微软雅黑"/>
                <a:cs typeface="+mn-cs"/>
              </a:rPr>
              <a:t>TdT</a:t>
            </a: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加工</a:t>
            </a:r>
            <a:r>
              <a:rPr kumimoji="0" lang="en-US" altLang="zh-CN" sz="10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末端</a:t>
            </a:r>
          </a:p>
        </p:txBody>
      </p:sp>
      <p:sp>
        <p:nvSpPr>
          <p:cNvPr id="13" name="矩形 12">
            <a:extLst>
              <a:ext uri="{FF2B5EF4-FFF2-40B4-BE49-F238E27FC236}">
                <a16:creationId xmlns:a16="http://schemas.microsoft.com/office/drawing/2014/main" id="{A51D544F-C235-45E8-8E94-4B612DAD3595}"/>
              </a:ext>
            </a:extLst>
          </p:cNvPr>
          <p:cNvSpPr/>
          <p:nvPr/>
        </p:nvSpPr>
        <p:spPr>
          <a:xfrm>
            <a:off x="2489017" y="4512977"/>
            <a:ext cx="1993337" cy="95950"/>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连接酶</a:t>
            </a:r>
            <a:r>
              <a:rPr kumimoji="0" lang="en-US" altLang="zh-CN" sz="1000" b="1" i="0" u="none" strike="noStrike" kern="1200" cap="none" spc="0" normalizeH="0" baseline="0" noProof="0" dirty="0">
                <a:ln>
                  <a:noFill/>
                </a:ln>
                <a:solidFill>
                  <a:prstClr val="black"/>
                </a:solidFill>
                <a:effectLst/>
                <a:uLnTx/>
                <a:uFillTx/>
                <a:latin typeface="Georgia"/>
                <a:ea typeface="微软雅黑"/>
                <a:cs typeface="+mn-cs"/>
              </a:rPr>
              <a:t>IV:XRCC4</a:t>
            </a: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连接</a:t>
            </a:r>
            <a:r>
              <a:rPr kumimoji="0" lang="en-US" altLang="zh-CN" sz="10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末端</a:t>
            </a:r>
          </a:p>
        </p:txBody>
      </p:sp>
      <p:sp>
        <p:nvSpPr>
          <p:cNvPr id="14" name="矩形 13">
            <a:extLst>
              <a:ext uri="{FF2B5EF4-FFF2-40B4-BE49-F238E27FC236}">
                <a16:creationId xmlns:a16="http://schemas.microsoft.com/office/drawing/2014/main" id="{67A74EB0-0785-4FA1-A3B6-D76538C35F3E}"/>
              </a:ext>
            </a:extLst>
          </p:cNvPr>
          <p:cNvSpPr/>
          <p:nvPr/>
        </p:nvSpPr>
        <p:spPr>
          <a:xfrm>
            <a:off x="4611894" y="4276756"/>
            <a:ext cx="1993337" cy="146659"/>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连接酶</a:t>
            </a:r>
            <a:r>
              <a:rPr kumimoji="0" lang="en-US" altLang="zh-CN" sz="1000" b="1" i="0" u="none" strike="noStrike" kern="1200" cap="none" spc="0" normalizeH="0" baseline="0" noProof="0" dirty="0">
                <a:ln>
                  <a:noFill/>
                </a:ln>
                <a:solidFill>
                  <a:prstClr val="black"/>
                </a:solidFill>
                <a:effectLst/>
                <a:uLnTx/>
                <a:uFillTx/>
                <a:latin typeface="Georgia"/>
                <a:ea typeface="微软雅黑"/>
                <a:cs typeface="+mn-cs"/>
              </a:rPr>
              <a:t>IV:XRCC4</a:t>
            </a: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连接</a:t>
            </a:r>
            <a:r>
              <a:rPr kumimoji="0" lang="en-US" altLang="zh-CN" sz="1000" b="1" i="0" u="none" strike="noStrike" kern="1200" cap="none" spc="0" normalizeH="0" baseline="0" noProof="0" dirty="0">
                <a:ln>
                  <a:noFill/>
                </a:ln>
                <a:solidFill>
                  <a:prstClr val="black"/>
                </a:solidFill>
                <a:effectLst/>
                <a:uLnTx/>
                <a:uFillTx/>
                <a:latin typeface="Georgia"/>
                <a:ea typeface="微软雅黑"/>
                <a:cs typeface="+mn-cs"/>
              </a:rPr>
              <a:t>DNA</a:t>
            </a: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末端</a:t>
            </a:r>
          </a:p>
        </p:txBody>
      </p:sp>
      <p:sp>
        <p:nvSpPr>
          <p:cNvPr id="15" name="矩形 14">
            <a:extLst>
              <a:ext uri="{FF2B5EF4-FFF2-40B4-BE49-F238E27FC236}">
                <a16:creationId xmlns:a16="http://schemas.microsoft.com/office/drawing/2014/main" id="{B1D11CFA-BE13-4D1C-9409-9651B54AFD97}"/>
              </a:ext>
            </a:extLst>
          </p:cNvPr>
          <p:cNvSpPr/>
          <p:nvPr/>
        </p:nvSpPr>
        <p:spPr>
          <a:xfrm>
            <a:off x="2619995" y="5599208"/>
            <a:ext cx="1579521" cy="95950"/>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不精确的编码区结合</a:t>
            </a:r>
          </a:p>
        </p:txBody>
      </p:sp>
      <p:sp>
        <p:nvSpPr>
          <p:cNvPr id="16" name="矩形 15">
            <a:extLst>
              <a:ext uri="{FF2B5EF4-FFF2-40B4-BE49-F238E27FC236}">
                <a16:creationId xmlns:a16="http://schemas.microsoft.com/office/drawing/2014/main" id="{310B43EB-A8D1-421B-976D-F84BC4529FF7}"/>
              </a:ext>
            </a:extLst>
          </p:cNvPr>
          <p:cNvSpPr/>
          <p:nvPr/>
        </p:nvSpPr>
        <p:spPr>
          <a:xfrm>
            <a:off x="4839049" y="5599208"/>
            <a:ext cx="1579521" cy="95950"/>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Georgia"/>
                <a:ea typeface="微软雅黑"/>
                <a:cs typeface="+mn-cs"/>
              </a:rPr>
              <a:t>精确的信号区结合</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20072" y="404666"/>
            <a:ext cx="3096344" cy="707886"/>
          </a:xfrm>
          <a:prstGeom prst="rect">
            <a:avLst/>
          </a:prstGeom>
          <a:solidFill>
            <a:schemeClr val="accent3">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Ig</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基因重排可以是生产性的或非生产性的</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pic>
        <p:nvPicPr>
          <p:cNvPr id="3" name="Picture 2" descr="figure 5-09"/>
          <p:cNvPicPr>
            <a:picLocks noChangeAspect="1" noChangeArrowheads="1"/>
          </p:cNvPicPr>
          <p:nvPr/>
        </p:nvPicPr>
        <p:blipFill>
          <a:blip r:embed="rId2" cstate="email"/>
          <a:srcRect/>
          <a:stretch>
            <a:fillRect/>
          </a:stretch>
        </p:blipFill>
        <p:spPr bwMode="auto">
          <a:xfrm>
            <a:off x="611560" y="692698"/>
            <a:ext cx="4104456" cy="5796101"/>
          </a:xfrm>
          <a:prstGeom prst="rect">
            <a:avLst/>
          </a:prstGeom>
          <a:noFill/>
          <a:ln w="9525">
            <a:noFill/>
            <a:miter lim="800000"/>
            <a:headEnd/>
            <a:tailEnd/>
          </a:ln>
          <a:effectLst/>
        </p:spPr>
      </p:pic>
      <p:sp>
        <p:nvSpPr>
          <p:cNvPr id="4" name="矩形 3"/>
          <p:cNvSpPr/>
          <p:nvPr/>
        </p:nvSpPr>
        <p:spPr>
          <a:xfrm>
            <a:off x="4932040" y="5805266"/>
            <a:ext cx="4032448" cy="369332"/>
          </a:xfrm>
          <a:prstGeom prst="rect">
            <a:avLst/>
          </a:prstGeom>
          <a:solidFill>
            <a:schemeClr val="accent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Georgia"/>
                <a:ea typeface="微软雅黑"/>
                <a:cs typeface="+mn-cs"/>
              </a:rPr>
              <a:t>Ig</a:t>
            </a:r>
            <a:r>
              <a:rPr kumimoji="0" lang="zh-CN" altLang="en-US" sz="1800" b="0" i="0" u="none" strike="noStrike" kern="1200" cap="none" spc="0" normalizeH="0" baseline="0" noProof="0" dirty="0">
                <a:ln>
                  <a:noFill/>
                </a:ln>
                <a:solidFill>
                  <a:prstClr val="white"/>
                </a:solidFill>
                <a:effectLst/>
                <a:uLnTx/>
                <a:uFillTx/>
                <a:latin typeface="Georgia"/>
                <a:ea typeface="微软雅黑"/>
                <a:cs typeface="+mn-cs"/>
              </a:rPr>
              <a:t>基因片段连接中的连接灵活性</a:t>
            </a:r>
            <a:endParaRPr kumimoji="0" lang="en-US" altLang="zh-CN" sz="1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5" name="矩形 4"/>
          <p:cNvSpPr/>
          <p:nvPr/>
        </p:nvSpPr>
        <p:spPr>
          <a:xfrm>
            <a:off x="4716016" y="1882558"/>
            <a:ext cx="4248472" cy="923330"/>
          </a:xfrm>
          <a:prstGeom prst="rect">
            <a:avLst/>
          </a:prstGeom>
          <a:solidFill>
            <a:schemeClr val="accent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Georgia"/>
                <a:ea typeface="微软雅黑"/>
                <a:cs typeface="+mn-cs"/>
              </a:rPr>
              <a:t>如果一个等位基因非生产性重排，</a:t>
            </a:r>
            <a:r>
              <a:rPr kumimoji="0" lang="en-US" altLang="zh-CN" sz="1800" b="0" i="0" u="none" strike="noStrike" kern="1200" cap="none" spc="0" normalizeH="0" baseline="0" noProof="0" dirty="0">
                <a:ln>
                  <a:noFill/>
                </a:ln>
                <a:solidFill>
                  <a:prstClr val="white"/>
                </a:solidFill>
                <a:effectLst/>
                <a:uLnTx/>
                <a:uFillTx/>
                <a:latin typeface="Georgia"/>
                <a:ea typeface="微软雅黑"/>
                <a:cs typeface="+mn-cs"/>
              </a:rPr>
              <a:t>B</a:t>
            </a:r>
            <a:r>
              <a:rPr kumimoji="0" lang="zh-CN" altLang="en-US" sz="1800" b="0" i="0" u="none" strike="noStrike" kern="1200" cap="none" spc="0" normalizeH="0" baseline="0" noProof="0" dirty="0">
                <a:ln>
                  <a:noFill/>
                </a:ln>
                <a:solidFill>
                  <a:prstClr val="white"/>
                </a:solidFill>
                <a:effectLst/>
                <a:uLnTx/>
                <a:uFillTx/>
                <a:latin typeface="Georgia"/>
                <a:ea typeface="微软雅黑"/>
                <a:cs typeface="+mn-cs"/>
              </a:rPr>
              <a:t>细胞仍可以对另一个等位基因进行生产性重排。</a:t>
            </a:r>
            <a:endParaRPr kumimoji="0" lang="en-US" altLang="zh-CN" sz="1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F1FC8603-07D6-4267-BE37-CFFC0501E332}"/>
              </a:ext>
            </a:extLst>
          </p:cNvPr>
          <p:cNvSpPr/>
          <p:nvPr/>
        </p:nvSpPr>
        <p:spPr>
          <a:xfrm>
            <a:off x="3307080" y="1516380"/>
            <a:ext cx="868680" cy="525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连接灵活性</a:t>
            </a:r>
          </a:p>
        </p:txBody>
      </p:sp>
      <p:sp>
        <p:nvSpPr>
          <p:cNvPr id="7" name="矩形 6">
            <a:extLst>
              <a:ext uri="{FF2B5EF4-FFF2-40B4-BE49-F238E27FC236}">
                <a16:creationId xmlns:a16="http://schemas.microsoft.com/office/drawing/2014/main" id="{F580CE90-1FD5-40A6-B0F8-B3AEB0ED65E0}"/>
              </a:ext>
            </a:extLst>
          </p:cNvPr>
          <p:cNvSpPr/>
          <p:nvPr/>
        </p:nvSpPr>
        <p:spPr>
          <a:xfrm>
            <a:off x="573460" y="3063240"/>
            <a:ext cx="1522040" cy="489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F81BD">
                    <a:lumMod val="75000"/>
                  </a:srgbClr>
                </a:solidFill>
                <a:effectLst/>
                <a:uLnTx/>
                <a:uFillTx/>
                <a:latin typeface="Georgia"/>
                <a:ea typeface="微软雅黑"/>
                <a:cs typeface="+mn-cs"/>
              </a:rPr>
              <a:t>生产性重排</a:t>
            </a:r>
          </a:p>
        </p:txBody>
      </p:sp>
      <p:sp>
        <p:nvSpPr>
          <p:cNvPr id="8" name="矩形 7">
            <a:extLst>
              <a:ext uri="{FF2B5EF4-FFF2-40B4-BE49-F238E27FC236}">
                <a16:creationId xmlns:a16="http://schemas.microsoft.com/office/drawing/2014/main" id="{BE1746B2-23D4-4481-8DA4-EDC84A098081}"/>
              </a:ext>
            </a:extLst>
          </p:cNvPr>
          <p:cNvSpPr/>
          <p:nvPr/>
        </p:nvSpPr>
        <p:spPr>
          <a:xfrm>
            <a:off x="512500" y="4968240"/>
            <a:ext cx="1522040" cy="489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非生产性重排</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过程 2"/>
          <p:cNvSpPr/>
          <p:nvPr/>
        </p:nvSpPr>
        <p:spPr>
          <a:xfrm>
            <a:off x="72008" y="5589240"/>
            <a:ext cx="1835696" cy="648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nvGrpSpPr>
          <p:cNvPr id="5" name="组合 4"/>
          <p:cNvGrpSpPr/>
          <p:nvPr/>
        </p:nvGrpSpPr>
        <p:grpSpPr>
          <a:xfrm>
            <a:off x="4211960" y="432048"/>
            <a:ext cx="4680520" cy="4941168"/>
            <a:chOff x="1547664" y="165100"/>
            <a:chExt cx="5946924" cy="6548884"/>
          </a:xfrm>
        </p:grpSpPr>
        <p:pic>
          <p:nvPicPr>
            <p:cNvPr id="6" name="Picture 2" descr="figure 5-10"/>
            <p:cNvPicPr>
              <a:picLocks noChangeAspect="1" noChangeArrowheads="1"/>
            </p:cNvPicPr>
            <p:nvPr/>
          </p:nvPicPr>
          <p:blipFill>
            <a:blip r:embed="rId3" cstate="email"/>
            <a:srcRect/>
            <a:stretch>
              <a:fillRect/>
            </a:stretch>
          </p:blipFill>
          <p:spPr bwMode="auto">
            <a:xfrm>
              <a:off x="1651000" y="165100"/>
              <a:ext cx="5843588" cy="6532563"/>
            </a:xfrm>
            <a:prstGeom prst="rect">
              <a:avLst/>
            </a:prstGeom>
            <a:noFill/>
            <a:ln w="9525">
              <a:noFill/>
              <a:miter lim="800000"/>
              <a:headEnd/>
              <a:tailEnd/>
            </a:ln>
            <a:effectLst/>
          </p:spPr>
        </p:pic>
        <p:sp>
          <p:nvSpPr>
            <p:cNvPr id="7" name="流程图: 过程 6"/>
            <p:cNvSpPr/>
            <p:nvPr/>
          </p:nvSpPr>
          <p:spPr>
            <a:xfrm>
              <a:off x="1547664" y="6021288"/>
              <a:ext cx="2232248" cy="69269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8" name="矩形 7"/>
          <p:cNvSpPr/>
          <p:nvPr/>
        </p:nvSpPr>
        <p:spPr>
          <a:xfrm>
            <a:off x="4283968" y="5602014"/>
            <a:ext cx="4788024" cy="646331"/>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Georgia"/>
                <a:ea typeface="微软雅黑"/>
                <a:cs typeface="+mn-cs"/>
              </a:rPr>
              <a:t>表达的免疫球蛋白可以包含一条母系链和一条父系链，或者两条链来自同一亲本</a:t>
            </a:r>
            <a:endParaRPr kumimoji="0" lang="en-US" altLang="zh-CN" sz="1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9" name="矩形 8"/>
          <p:cNvSpPr/>
          <p:nvPr/>
        </p:nvSpPr>
        <p:spPr>
          <a:xfrm>
            <a:off x="251520" y="404666"/>
            <a:ext cx="3960440" cy="830997"/>
          </a:xfrm>
          <a:prstGeom prst="rect">
            <a:avLst/>
          </a:prstGeom>
          <a:solidFill>
            <a:schemeClr val="accent3">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等位基因排斥确保了单一抗原特异性</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537BE1C8-9C65-48CA-BD6A-7B9858E52AEA}"/>
              </a:ext>
            </a:extLst>
          </p:cNvPr>
          <p:cNvSpPr/>
          <p:nvPr/>
        </p:nvSpPr>
        <p:spPr>
          <a:xfrm>
            <a:off x="4238622" y="641094"/>
            <a:ext cx="1386840" cy="425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母系染色体</a:t>
            </a:r>
          </a:p>
        </p:txBody>
      </p:sp>
      <p:sp>
        <p:nvSpPr>
          <p:cNvPr id="10" name="矩形 9">
            <a:extLst>
              <a:ext uri="{FF2B5EF4-FFF2-40B4-BE49-F238E27FC236}">
                <a16:creationId xmlns:a16="http://schemas.microsoft.com/office/drawing/2014/main" id="{BA966998-0E53-4AA6-ADCF-D2A2EE291D66}"/>
              </a:ext>
            </a:extLst>
          </p:cNvPr>
          <p:cNvSpPr/>
          <p:nvPr/>
        </p:nvSpPr>
        <p:spPr>
          <a:xfrm>
            <a:off x="4232530" y="1475252"/>
            <a:ext cx="1386840" cy="425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父系染色体</a:t>
            </a:r>
          </a:p>
        </p:txBody>
      </p:sp>
      <p:sp>
        <p:nvSpPr>
          <p:cNvPr id="11" name="矩形 10">
            <a:extLst>
              <a:ext uri="{FF2B5EF4-FFF2-40B4-BE49-F238E27FC236}">
                <a16:creationId xmlns:a16="http://schemas.microsoft.com/office/drawing/2014/main" id="{D13EA427-1CF3-41C8-BC54-B4EE489F2654}"/>
              </a:ext>
            </a:extLst>
          </p:cNvPr>
          <p:cNvSpPr/>
          <p:nvPr/>
        </p:nvSpPr>
        <p:spPr>
          <a:xfrm>
            <a:off x="6677980" y="1750579"/>
            <a:ext cx="1841180" cy="300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基因重排</a:t>
            </a:r>
          </a:p>
        </p:txBody>
      </p:sp>
      <p:sp>
        <p:nvSpPr>
          <p:cNvPr id="12" name="矩形 11">
            <a:extLst>
              <a:ext uri="{FF2B5EF4-FFF2-40B4-BE49-F238E27FC236}">
                <a16:creationId xmlns:a16="http://schemas.microsoft.com/office/drawing/2014/main" id="{2A05364B-9B03-43F0-AB92-FF002F0DB207}"/>
              </a:ext>
            </a:extLst>
          </p:cNvPr>
          <p:cNvSpPr/>
          <p:nvPr/>
        </p:nvSpPr>
        <p:spPr>
          <a:xfrm>
            <a:off x="4465320" y="2409672"/>
            <a:ext cx="1602200" cy="263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母系重链</a:t>
            </a:r>
          </a:p>
        </p:txBody>
      </p:sp>
      <p:sp>
        <p:nvSpPr>
          <p:cNvPr id="13" name="矩形 12">
            <a:extLst>
              <a:ext uri="{FF2B5EF4-FFF2-40B4-BE49-F238E27FC236}">
                <a16:creationId xmlns:a16="http://schemas.microsoft.com/office/drawing/2014/main" id="{C9DC5B92-6DCA-47D4-B7F7-C75A8297DEE5}"/>
              </a:ext>
            </a:extLst>
          </p:cNvPr>
          <p:cNvSpPr/>
          <p:nvPr/>
        </p:nvSpPr>
        <p:spPr>
          <a:xfrm>
            <a:off x="3451190" y="2776272"/>
            <a:ext cx="1602200" cy="44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母系</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链</a:t>
            </a:r>
          </a:p>
        </p:txBody>
      </p:sp>
      <p:sp>
        <p:nvSpPr>
          <p:cNvPr id="15" name="矩形 14">
            <a:extLst>
              <a:ext uri="{FF2B5EF4-FFF2-40B4-BE49-F238E27FC236}">
                <a16:creationId xmlns:a16="http://schemas.microsoft.com/office/drawing/2014/main" id="{5D0D1BA4-1ECF-4459-914F-48146A90B315}"/>
              </a:ext>
            </a:extLst>
          </p:cNvPr>
          <p:cNvSpPr/>
          <p:nvPr/>
        </p:nvSpPr>
        <p:spPr>
          <a:xfrm>
            <a:off x="8092440" y="3766107"/>
            <a:ext cx="979552" cy="419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母系重链</a:t>
            </a:r>
          </a:p>
        </p:txBody>
      </p:sp>
      <p:sp>
        <p:nvSpPr>
          <p:cNvPr id="16" name="矩形 15">
            <a:extLst>
              <a:ext uri="{FF2B5EF4-FFF2-40B4-BE49-F238E27FC236}">
                <a16:creationId xmlns:a16="http://schemas.microsoft.com/office/drawing/2014/main" id="{2A05364B-9B03-43F0-AB92-FF002F0DB207}"/>
              </a:ext>
            </a:extLst>
          </p:cNvPr>
          <p:cNvSpPr/>
          <p:nvPr/>
        </p:nvSpPr>
        <p:spPr>
          <a:xfrm>
            <a:off x="8131728" y="4586702"/>
            <a:ext cx="815420" cy="419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父系</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链</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11560" y="288032"/>
            <a:ext cx="7992888" cy="6021288"/>
            <a:chOff x="251520" y="165100"/>
            <a:chExt cx="8543230" cy="6620892"/>
          </a:xfrm>
        </p:grpSpPr>
        <p:pic>
          <p:nvPicPr>
            <p:cNvPr id="436226" name="Picture 2" descr="figure 5-11"/>
            <p:cNvPicPr>
              <a:picLocks noChangeAspect="1" noChangeArrowheads="1"/>
            </p:cNvPicPr>
            <p:nvPr/>
          </p:nvPicPr>
          <p:blipFill>
            <a:blip r:embed="rId3" cstate="email"/>
            <a:srcRect/>
            <a:stretch>
              <a:fillRect/>
            </a:stretch>
          </p:blipFill>
          <p:spPr bwMode="auto">
            <a:xfrm>
              <a:off x="342900" y="165100"/>
              <a:ext cx="8451850" cy="6532563"/>
            </a:xfrm>
            <a:prstGeom prst="rect">
              <a:avLst/>
            </a:prstGeom>
            <a:noFill/>
            <a:ln w="9525">
              <a:noFill/>
              <a:miter lim="800000"/>
              <a:headEnd/>
              <a:tailEnd/>
            </a:ln>
            <a:effectLst/>
          </p:spPr>
        </p:pic>
        <p:sp>
          <p:nvSpPr>
            <p:cNvPr id="3" name="流程图: 过程 2"/>
            <p:cNvSpPr/>
            <p:nvPr/>
          </p:nvSpPr>
          <p:spPr>
            <a:xfrm>
              <a:off x="251520" y="6165304"/>
              <a:ext cx="2088232" cy="62068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2339754" y="5991673"/>
            <a:ext cx="2954655" cy="461665"/>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Georgia"/>
                <a:ea typeface="微软雅黑"/>
                <a:cs typeface="+mn-cs"/>
              </a:rPr>
              <a:t>等位基因排斥的模型</a:t>
            </a:r>
            <a:endParaRPr kumimoji="0" lang="en-US" altLang="zh-CN" sz="24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3D3FFDEE-AA3A-4AC1-96CC-9BF08A2EF9BC}"/>
              </a:ext>
            </a:extLst>
          </p:cNvPr>
          <p:cNvSpPr/>
          <p:nvPr/>
        </p:nvSpPr>
        <p:spPr>
          <a:xfrm>
            <a:off x="1515533" y="387728"/>
            <a:ext cx="2150533" cy="601133"/>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重链抑制</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等位基因</a:t>
            </a: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#2</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重排并诱发重排</a:t>
            </a:r>
            <a:endPar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7" name="矩形 6">
            <a:extLst>
              <a:ext uri="{FF2B5EF4-FFF2-40B4-BE49-F238E27FC236}">
                <a16:creationId xmlns:a16="http://schemas.microsoft.com/office/drawing/2014/main" id="{3743012B-409A-4B45-94E1-2F151DD03493}"/>
              </a:ext>
            </a:extLst>
          </p:cNvPr>
          <p:cNvSpPr/>
          <p:nvPr/>
        </p:nvSpPr>
        <p:spPr>
          <a:xfrm>
            <a:off x="3885729" y="379427"/>
            <a:ext cx="2057871" cy="601133"/>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a:t>
            </a: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链</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抑制</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等位基因</a:t>
            </a: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#2</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和重排</a:t>
            </a:r>
            <a:endPar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6D8651C6-8C27-4392-8A52-769089E773E2}"/>
              </a:ext>
            </a:extLst>
          </p:cNvPr>
          <p:cNvSpPr/>
          <p:nvPr/>
        </p:nvSpPr>
        <p:spPr>
          <a:xfrm>
            <a:off x="5358929" y="1142999"/>
            <a:ext cx="1397471" cy="397934"/>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a:t>
            </a: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链</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抑制</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重排</a:t>
            </a:r>
            <a:endPar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F75D2354-2DB4-413B-930C-4B32FC7C7D37}"/>
              </a:ext>
            </a:extLst>
          </p:cNvPr>
          <p:cNvSpPr/>
          <p:nvPr/>
        </p:nvSpPr>
        <p:spPr>
          <a:xfrm>
            <a:off x="6344534" y="1629832"/>
            <a:ext cx="1397471" cy="601133"/>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a:t>
            </a: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链</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抑制</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等位基因</a:t>
            </a: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#2</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sym typeface="Symbol" panose="05050102010706020507" pitchFamily="18" charset="2"/>
              </a:rPr>
              <a:t>重排</a:t>
            </a:r>
            <a:endPar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figure 1-03"/>
          <p:cNvPicPr>
            <a:picLocks noChangeAspect="1" noChangeArrowheads="1"/>
          </p:cNvPicPr>
          <p:nvPr/>
        </p:nvPicPr>
        <p:blipFill>
          <a:blip r:embed="rId2" cstate="email"/>
          <a:srcRect/>
          <a:stretch>
            <a:fillRect/>
          </a:stretch>
        </p:blipFill>
        <p:spPr bwMode="auto">
          <a:xfrm>
            <a:off x="876300" y="165102"/>
            <a:ext cx="7386638" cy="6532563"/>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4" name="矩形 3"/>
          <p:cNvSpPr/>
          <p:nvPr/>
        </p:nvSpPr>
        <p:spPr>
          <a:xfrm>
            <a:off x="899592" y="6120680"/>
            <a:ext cx="1944216"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105475" name="Text Box 3"/>
          <p:cNvSpPr txBox="1">
            <a:spLocks noChangeArrowheads="1"/>
          </p:cNvSpPr>
          <p:nvPr/>
        </p:nvSpPr>
        <p:spPr bwMode="auto">
          <a:xfrm>
            <a:off x="899592" y="6093296"/>
            <a:ext cx="7344816" cy="400110"/>
          </a:xfrm>
          <a:prstGeom prst="rect">
            <a:avLst/>
          </a:prstGeom>
          <a:solidFill>
            <a:schemeClr val="accent1"/>
          </a:solidFill>
          <a:ln w="9525">
            <a:noFill/>
            <a:miter lim="800000"/>
            <a:headEnd/>
            <a:tailEnd/>
          </a:ln>
          <a:effectLst/>
        </p:spPr>
        <p:txBody>
          <a:bodyPr wrap="square">
            <a:spAutoFit/>
          </a:bodyPr>
          <a:lstStyle/>
          <a:p>
            <a:pPr algn="ctr" defTabSz="914400">
              <a:defRPr/>
            </a:pPr>
            <a:r>
              <a:rPr lang="en-US" altLang="zh-CN" sz="2000" dirty="0">
                <a:solidFill>
                  <a:prstClr val="white"/>
                </a:solidFill>
                <a:latin typeface="Georgia" pitchFamily="18" charset="0"/>
                <a:ea typeface="宋体" pitchFamily="2" charset="-122"/>
              </a:rPr>
              <a:t>Metchnikoff</a:t>
            </a:r>
            <a:r>
              <a:rPr lang="zh-CN" altLang="en-US" sz="2000" dirty="0">
                <a:solidFill>
                  <a:prstClr val="white"/>
                </a:solidFill>
                <a:latin typeface="Georgia" pitchFamily="18" charset="0"/>
                <a:ea typeface="宋体" pitchFamily="2" charset="-122"/>
              </a:rPr>
              <a:t>在显微镜下观察到的细胞免疫现象</a:t>
            </a:r>
            <a:endParaRPr lang="en-US" altLang="zh-CN" sz="2000" dirty="0">
              <a:solidFill>
                <a:prstClr val="white"/>
              </a:solidFill>
              <a:latin typeface="Georgia" pitchFamily="18" charset="0"/>
              <a:ea typeface="宋体" pitchFamily="2" charset="-122"/>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55576" y="1844824"/>
            <a:ext cx="7920880" cy="3168352"/>
            <a:chOff x="1443186" y="1916832"/>
            <a:chExt cx="6153150" cy="2301602"/>
          </a:xfrm>
        </p:grpSpPr>
        <p:pic>
          <p:nvPicPr>
            <p:cNvPr id="272386" name="Picture 2"/>
            <p:cNvPicPr>
              <a:picLocks noChangeAspect="1" noChangeArrowheads="1"/>
            </p:cNvPicPr>
            <p:nvPr/>
          </p:nvPicPr>
          <p:blipFill>
            <a:blip r:embed="rId2" cstate="print"/>
            <a:srcRect/>
            <a:stretch>
              <a:fillRect/>
            </a:stretch>
          </p:blipFill>
          <p:spPr bwMode="auto">
            <a:xfrm>
              <a:off x="1547664" y="1916832"/>
              <a:ext cx="4524375" cy="1314450"/>
            </a:xfrm>
            <a:prstGeom prst="rect">
              <a:avLst/>
            </a:prstGeom>
            <a:noFill/>
            <a:ln w="9525">
              <a:noFill/>
              <a:miter lim="800000"/>
              <a:headEnd/>
              <a:tailEnd/>
            </a:ln>
          </p:spPr>
        </p:pic>
        <p:pic>
          <p:nvPicPr>
            <p:cNvPr id="272387" name="Picture 3"/>
            <p:cNvPicPr>
              <a:picLocks noChangeAspect="1" noChangeArrowheads="1"/>
            </p:cNvPicPr>
            <p:nvPr/>
          </p:nvPicPr>
          <p:blipFill>
            <a:blip r:embed="rId3" cstate="print"/>
            <a:srcRect/>
            <a:stretch>
              <a:fillRect/>
            </a:stretch>
          </p:blipFill>
          <p:spPr bwMode="auto">
            <a:xfrm>
              <a:off x="1443186" y="3284984"/>
              <a:ext cx="6153150" cy="933450"/>
            </a:xfrm>
            <a:prstGeom prst="rect">
              <a:avLst/>
            </a:prstGeom>
            <a:noFill/>
            <a:ln w="9525">
              <a:noFill/>
              <a:miter lim="800000"/>
              <a:headEnd/>
              <a:tailEnd/>
            </a:ln>
          </p:spPr>
        </p:pic>
      </p:grpSp>
      <p:sp>
        <p:nvSpPr>
          <p:cNvPr id="5" name="矩形 4"/>
          <p:cNvSpPr/>
          <p:nvPr/>
        </p:nvSpPr>
        <p:spPr>
          <a:xfrm>
            <a:off x="890069" y="510788"/>
            <a:ext cx="3775393" cy="523220"/>
          </a:xfrm>
          <a:prstGeom prst="rect">
            <a:avLst/>
          </a:prstGeom>
          <a:solidFill>
            <a:schemeClr val="accent3">
              <a:lumMod val="50000"/>
            </a:schemeClr>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Georgia"/>
                <a:ea typeface="微软雅黑"/>
                <a:cs typeface="+mn-cs"/>
              </a:rPr>
              <a:t>抗体多样性的产生机制</a:t>
            </a:r>
            <a:endParaRPr kumimoji="0" lang="en-US" altLang="zh-CN" sz="28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3" name="矩形 2">
            <a:extLst>
              <a:ext uri="{FF2B5EF4-FFF2-40B4-BE49-F238E27FC236}">
                <a16:creationId xmlns:a16="http://schemas.microsoft.com/office/drawing/2014/main" id="{56A0A776-74AF-41C9-8AB1-F5AC2C343168}"/>
              </a:ext>
            </a:extLst>
          </p:cNvPr>
          <p:cNvSpPr/>
          <p:nvPr/>
        </p:nvSpPr>
        <p:spPr>
          <a:xfrm>
            <a:off x="890069" y="1461864"/>
            <a:ext cx="7498355" cy="35513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white"/>
                </a:solidFill>
                <a:effectLst/>
                <a:uLnTx/>
                <a:uFillTx/>
                <a:latin typeface="微软雅黑"/>
                <a:ea typeface="微软雅黑"/>
                <a:cs typeface="+mn-cs"/>
              </a:rPr>
              <a:t>多个胚系基因片段</a:t>
            </a:r>
            <a:endParaRPr kumimoji="0" lang="en-US" altLang="zh-CN" sz="2800" b="1" i="0" u="none" strike="noStrike" kern="1200" cap="none" spc="0" normalizeH="0" baseline="0" noProof="0" dirty="0">
              <a:ln>
                <a:noFill/>
              </a:ln>
              <a:solidFill>
                <a:prstClr val="white"/>
              </a:solidFill>
              <a:effectLst/>
              <a:uLnTx/>
              <a:uFillTx/>
              <a:latin typeface="微软雅黑"/>
              <a:ea typeface="微软雅黑"/>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white"/>
                </a:solidFill>
                <a:effectLst/>
                <a:uLnTx/>
                <a:uFillTx/>
                <a:latin typeface="微软雅黑"/>
                <a:ea typeface="微软雅黑"/>
                <a:cs typeface="+mn-cs"/>
              </a:rPr>
              <a:t>组合式</a:t>
            </a:r>
            <a:r>
              <a:rPr kumimoji="0" lang="en-US" altLang="zh-CN" sz="2800" b="1" i="0" u="none" strike="noStrike" kern="1200" cap="none" spc="0" normalizeH="0" baseline="0" noProof="0" dirty="0">
                <a:ln>
                  <a:noFill/>
                </a:ln>
                <a:solidFill>
                  <a:prstClr val="white"/>
                </a:solidFill>
                <a:effectLst/>
                <a:uLnTx/>
                <a:uFillTx/>
                <a:latin typeface="微软雅黑"/>
                <a:ea typeface="微软雅黑"/>
                <a:cs typeface="+mn-cs"/>
              </a:rPr>
              <a:t>V-(D)-J</a:t>
            </a:r>
            <a:r>
              <a:rPr kumimoji="0" lang="zh-CN" altLang="en-US" sz="2800" b="1" i="0" u="none" strike="noStrike" kern="1200" cap="none" spc="0" normalizeH="0" baseline="0" noProof="0" dirty="0">
                <a:ln>
                  <a:noFill/>
                </a:ln>
                <a:solidFill>
                  <a:prstClr val="white"/>
                </a:solidFill>
                <a:effectLst/>
                <a:uLnTx/>
                <a:uFillTx/>
                <a:latin typeface="微软雅黑"/>
                <a:ea typeface="微软雅黑"/>
                <a:cs typeface="+mn-cs"/>
              </a:rPr>
              <a:t>连接</a:t>
            </a:r>
            <a:endParaRPr kumimoji="0" lang="en-US" altLang="zh-CN" sz="2800" b="1" i="0" u="none" strike="noStrike" kern="1200" cap="none" spc="0" normalizeH="0" baseline="0" noProof="0" dirty="0">
              <a:ln>
                <a:noFill/>
              </a:ln>
              <a:solidFill>
                <a:prstClr val="white"/>
              </a:solidFill>
              <a:effectLst/>
              <a:uLnTx/>
              <a:uFillTx/>
              <a:latin typeface="微软雅黑"/>
              <a:ea typeface="微软雅黑"/>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white"/>
                </a:solidFill>
                <a:effectLst/>
                <a:uLnTx/>
                <a:uFillTx/>
                <a:latin typeface="微软雅黑"/>
                <a:ea typeface="微软雅黑"/>
                <a:cs typeface="+mn-cs"/>
              </a:rPr>
              <a:t>连接灵活性</a:t>
            </a:r>
            <a:endParaRPr kumimoji="0" lang="en-US" altLang="zh-CN" sz="2800" b="1" i="0" u="none" strike="noStrike" kern="1200" cap="none" spc="0" normalizeH="0" baseline="0" noProof="0" dirty="0">
              <a:ln>
                <a:noFill/>
              </a:ln>
              <a:solidFill>
                <a:prstClr val="white"/>
              </a:solidFill>
              <a:effectLst/>
              <a:uLnTx/>
              <a:uFillTx/>
              <a:latin typeface="微软雅黑"/>
              <a:ea typeface="微软雅黑"/>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white"/>
                </a:solidFill>
                <a:effectLst/>
                <a:uLnTx/>
                <a:uFillTx/>
                <a:latin typeface="微软雅黑"/>
                <a:ea typeface="微软雅黑"/>
                <a:cs typeface="+mn-cs"/>
              </a:rPr>
              <a:t>体细胞高频突变</a:t>
            </a:r>
            <a:endParaRPr kumimoji="0" lang="en-US" altLang="zh-CN" sz="2800" b="1" i="0" u="none" strike="noStrike" kern="1200" cap="none" spc="0" normalizeH="0" baseline="0" noProof="0" dirty="0">
              <a:ln>
                <a:noFill/>
              </a:ln>
              <a:solidFill>
                <a:prstClr val="white"/>
              </a:solidFill>
              <a:effectLst/>
              <a:uLnTx/>
              <a:uFillTx/>
              <a:latin typeface="微软雅黑"/>
              <a:ea typeface="微软雅黑"/>
              <a:cs typeface="+mn-cs"/>
            </a:endParaRPr>
          </a:p>
          <a:p>
            <a:pPr marL="457200" marR="0" lvl="0" indent="-457200" algn="l"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white"/>
                </a:solidFill>
                <a:effectLst/>
                <a:uLnTx/>
                <a:uFillTx/>
                <a:latin typeface="微软雅黑"/>
                <a:ea typeface="微软雅黑"/>
                <a:cs typeface="+mn-cs"/>
              </a:rPr>
              <a:t>轻链重链组合关联</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274" name="Picture 2" descr="table 5-02"/>
          <p:cNvPicPr>
            <a:picLocks noChangeAspect="1" noChangeArrowheads="1"/>
          </p:cNvPicPr>
          <p:nvPr/>
        </p:nvPicPr>
        <p:blipFill>
          <a:blip r:embed="rId3" cstate="email"/>
          <a:srcRect/>
          <a:stretch>
            <a:fillRect/>
          </a:stretch>
        </p:blipFill>
        <p:spPr bwMode="auto">
          <a:xfrm>
            <a:off x="304802" y="165102"/>
            <a:ext cx="8531225" cy="6526213"/>
          </a:xfrm>
          <a:prstGeom prst="rect">
            <a:avLst/>
          </a:prstGeom>
          <a:noFill/>
          <a:ln w="9525">
            <a:noFill/>
            <a:miter lim="800000"/>
            <a:headEnd/>
            <a:tailEnd/>
          </a:ln>
          <a:effectLst/>
        </p:spPr>
      </p:pic>
      <p:sp>
        <p:nvSpPr>
          <p:cNvPr id="3" name="流程图: 过程 2"/>
          <p:cNvSpPr/>
          <p:nvPr/>
        </p:nvSpPr>
        <p:spPr>
          <a:xfrm>
            <a:off x="251520" y="6237312"/>
            <a:ext cx="2016224" cy="43204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30EA37ED-AF13-4C54-9094-3FD1C4CAA0B9}"/>
              </a:ext>
            </a:extLst>
          </p:cNvPr>
          <p:cNvSpPr/>
          <p:nvPr/>
        </p:nvSpPr>
        <p:spPr>
          <a:xfrm>
            <a:off x="1473200" y="270933"/>
            <a:ext cx="4682067" cy="177800"/>
          </a:xfrm>
          <a:prstGeom prst="rect">
            <a:avLst/>
          </a:prstGeom>
          <a:solidFill>
            <a:srgbClr val="011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人和小鼠中抗体多样性</a:t>
            </a:r>
          </a:p>
        </p:txBody>
      </p:sp>
      <p:sp>
        <p:nvSpPr>
          <p:cNvPr id="4" name="矩形 3">
            <a:extLst>
              <a:ext uri="{FF2B5EF4-FFF2-40B4-BE49-F238E27FC236}">
                <a16:creationId xmlns:a16="http://schemas.microsoft.com/office/drawing/2014/main" id="{3438823E-AD02-446A-80AB-B10E8E6A5A83}"/>
              </a:ext>
            </a:extLst>
          </p:cNvPr>
          <p:cNvSpPr/>
          <p:nvPr/>
        </p:nvSpPr>
        <p:spPr>
          <a:xfrm>
            <a:off x="465088" y="914400"/>
            <a:ext cx="2016224"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多种胚系片段</a:t>
            </a:r>
          </a:p>
        </p:txBody>
      </p:sp>
      <p:sp>
        <p:nvSpPr>
          <p:cNvPr id="6" name="矩形 5">
            <a:extLst>
              <a:ext uri="{FF2B5EF4-FFF2-40B4-BE49-F238E27FC236}">
                <a16:creationId xmlns:a16="http://schemas.microsoft.com/office/drawing/2014/main" id="{7482DFA0-D8CE-4E8D-99AE-53CBE6D47F8C}"/>
              </a:ext>
            </a:extLst>
          </p:cNvPr>
          <p:cNvSpPr/>
          <p:nvPr/>
        </p:nvSpPr>
        <p:spPr>
          <a:xfrm>
            <a:off x="3746171" y="914400"/>
            <a:ext cx="2016224"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重链</a:t>
            </a:r>
          </a:p>
        </p:txBody>
      </p:sp>
      <p:sp>
        <p:nvSpPr>
          <p:cNvPr id="7" name="矩形 6">
            <a:extLst>
              <a:ext uri="{FF2B5EF4-FFF2-40B4-BE49-F238E27FC236}">
                <a16:creationId xmlns:a16="http://schemas.microsoft.com/office/drawing/2014/main" id="{C9B6314D-03EE-4DF1-B586-3BABF539C856}"/>
              </a:ext>
            </a:extLst>
          </p:cNvPr>
          <p:cNvSpPr/>
          <p:nvPr/>
        </p:nvSpPr>
        <p:spPr>
          <a:xfrm>
            <a:off x="6662690" y="627530"/>
            <a:ext cx="1354747"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轻链</a:t>
            </a:r>
          </a:p>
        </p:txBody>
      </p:sp>
      <p:sp>
        <p:nvSpPr>
          <p:cNvPr id="8" name="矩形 7">
            <a:extLst>
              <a:ext uri="{FF2B5EF4-FFF2-40B4-BE49-F238E27FC236}">
                <a16:creationId xmlns:a16="http://schemas.microsoft.com/office/drawing/2014/main" id="{F476533D-09CD-48A1-A2EB-DC9B8D00E7B2}"/>
              </a:ext>
            </a:extLst>
          </p:cNvPr>
          <p:cNvSpPr/>
          <p:nvPr/>
        </p:nvSpPr>
        <p:spPr>
          <a:xfrm>
            <a:off x="398482" y="2429435"/>
            <a:ext cx="2389542" cy="349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V-D-J</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V-J</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连接的可能组合</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9" name="矩形 8">
            <a:extLst>
              <a:ext uri="{FF2B5EF4-FFF2-40B4-BE49-F238E27FC236}">
                <a16:creationId xmlns:a16="http://schemas.microsoft.com/office/drawing/2014/main" id="{7482DFA0-D8CE-4E8D-99AE-53CBE6D47F8C}"/>
              </a:ext>
            </a:extLst>
          </p:cNvPr>
          <p:cNvSpPr/>
          <p:nvPr/>
        </p:nvSpPr>
        <p:spPr>
          <a:xfrm>
            <a:off x="3106687" y="1223931"/>
            <a:ext cx="3312041"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人的估算的片段数</a:t>
            </a:r>
          </a:p>
        </p:txBody>
      </p:sp>
      <p:sp>
        <p:nvSpPr>
          <p:cNvPr id="10" name="矩形 9">
            <a:extLst>
              <a:ext uri="{FF2B5EF4-FFF2-40B4-BE49-F238E27FC236}">
                <a16:creationId xmlns:a16="http://schemas.microsoft.com/office/drawing/2014/main" id="{8489BE51-7535-41AC-9EE2-8C849AE74558}"/>
              </a:ext>
            </a:extLst>
          </p:cNvPr>
          <p:cNvSpPr/>
          <p:nvPr/>
        </p:nvSpPr>
        <p:spPr>
          <a:xfrm>
            <a:off x="2914393" y="3247543"/>
            <a:ext cx="3312041"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小鼠的估算的片段数</a:t>
            </a:r>
          </a:p>
        </p:txBody>
      </p:sp>
      <p:sp>
        <p:nvSpPr>
          <p:cNvPr id="11" name="矩形 10">
            <a:extLst>
              <a:ext uri="{FF2B5EF4-FFF2-40B4-BE49-F238E27FC236}">
                <a16:creationId xmlns:a16="http://schemas.microsoft.com/office/drawing/2014/main" id="{D3C616CB-9929-44AF-B7DA-A6C55011ACA2}"/>
              </a:ext>
            </a:extLst>
          </p:cNvPr>
          <p:cNvSpPr/>
          <p:nvPr/>
        </p:nvSpPr>
        <p:spPr>
          <a:xfrm>
            <a:off x="398481" y="2852597"/>
            <a:ext cx="2708205" cy="349624"/>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重链和轻链的组合关联</a:t>
            </a:r>
          </a:p>
        </p:txBody>
      </p:sp>
      <p:sp>
        <p:nvSpPr>
          <p:cNvPr id="12" name="矩形 11">
            <a:extLst>
              <a:ext uri="{FF2B5EF4-FFF2-40B4-BE49-F238E27FC236}">
                <a16:creationId xmlns:a16="http://schemas.microsoft.com/office/drawing/2014/main" id="{603ED800-E7D2-4E94-8E5E-36BCE4687106}"/>
              </a:ext>
            </a:extLst>
          </p:cNvPr>
          <p:cNvSpPr/>
          <p:nvPr/>
        </p:nvSpPr>
        <p:spPr>
          <a:xfrm>
            <a:off x="398482" y="4383242"/>
            <a:ext cx="2389542" cy="349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V-D-J</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V-J</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连接的可能组合</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3" name="矩形 12">
            <a:extLst>
              <a:ext uri="{FF2B5EF4-FFF2-40B4-BE49-F238E27FC236}">
                <a16:creationId xmlns:a16="http://schemas.microsoft.com/office/drawing/2014/main" id="{8213AE41-3A86-4286-A5B3-D467448EFD2A}"/>
              </a:ext>
            </a:extLst>
          </p:cNvPr>
          <p:cNvSpPr/>
          <p:nvPr/>
        </p:nvSpPr>
        <p:spPr>
          <a:xfrm>
            <a:off x="429644" y="4822915"/>
            <a:ext cx="2708205" cy="349624"/>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重链和轻链的组合关联</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22" name="Picture 2" descr="figure 5-12"/>
          <p:cNvPicPr>
            <a:picLocks noChangeAspect="1" noChangeArrowheads="1"/>
          </p:cNvPicPr>
          <p:nvPr/>
        </p:nvPicPr>
        <p:blipFill>
          <a:blip r:embed="rId3" cstate="email"/>
          <a:srcRect/>
          <a:stretch>
            <a:fillRect/>
          </a:stretch>
        </p:blipFill>
        <p:spPr bwMode="auto">
          <a:xfrm>
            <a:off x="851148" y="188640"/>
            <a:ext cx="7537276" cy="5928114"/>
          </a:xfrm>
          <a:prstGeom prst="rect">
            <a:avLst/>
          </a:prstGeom>
          <a:noFill/>
          <a:ln w="9525">
            <a:noFill/>
            <a:miter lim="800000"/>
            <a:headEnd/>
            <a:tailEnd/>
          </a:ln>
          <a:effectLst/>
        </p:spPr>
      </p:pic>
      <p:sp>
        <p:nvSpPr>
          <p:cNvPr id="3" name="流程图: 过程 2"/>
          <p:cNvSpPr/>
          <p:nvPr/>
        </p:nvSpPr>
        <p:spPr>
          <a:xfrm>
            <a:off x="899592" y="5661248"/>
            <a:ext cx="1584176" cy="57606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4" name="矩形 3"/>
          <p:cNvSpPr/>
          <p:nvPr/>
        </p:nvSpPr>
        <p:spPr>
          <a:xfrm>
            <a:off x="611560" y="6116754"/>
            <a:ext cx="7920880"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免疫球蛋白基因重排中连接灵活性的实验证据</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048730D6-0916-4407-AD9A-BB1FD6AA6783}"/>
              </a:ext>
            </a:extLst>
          </p:cNvPr>
          <p:cNvSpPr/>
          <p:nvPr/>
        </p:nvSpPr>
        <p:spPr>
          <a:xfrm>
            <a:off x="953382" y="2303929"/>
            <a:ext cx="1422267"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前</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细胞系</a:t>
            </a:r>
          </a:p>
        </p:txBody>
      </p:sp>
      <p:sp>
        <p:nvSpPr>
          <p:cNvPr id="5" name="矩形 4">
            <a:extLst>
              <a:ext uri="{FF2B5EF4-FFF2-40B4-BE49-F238E27FC236}">
                <a16:creationId xmlns:a16="http://schemas.microsoft.com/office/drawing/2014/main" id="{9331414B-5338-4F20-A981-8F23E0482F78}"/>
              </a:ext>
            </a:extLst>
          </p:cNvPr>
          <p:cNvSpPr/>
          <p:nvPr/>
        </p:nvSpPr>
        <p:spPr>
          <a:xfrm>
            <a:off x="2895600" y="2303929"/>
            <a:ext cx="1748118" cy="31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编码区接合</a:t>
            </a:r>
          </a:p>
        </p:txBody>
      </p:sp>
      <p:sp>
        <p:nvSpPr>
          <p:cNvPr id="7" name="矩形 6">
            <a:extLst>
              <a:ext uri="{FF2B5EF4-FFF2-40B4-BE49-F238E27FC236}">
                <a16:creationId xmlns:a16="http://schemas.microsoft.com/office/drawing/2014/main" id="{3AB1EC06-7F46-4901-A8C3-27D4C4486C95}"/>
              </a:ext>
            </a:extLst>
          </p:cNvPr>
          <p:cNvSpPr/>
          <p:nvPr/>
        </p:nvSpPr>
        <p:spPr>
          <a:xfrm>
            <a:off x="6185647" y="2303929"/>
            <a:ext cx="1748118" cy="31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信号区接合</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370" name="Picture 2" descr="table 5-03"/>
          <p:cNvPicPr>
            <a:picLocks noChangeAspect="1" noChangeArrowheads="1"/>
          </p:cNvPicPr>
          <p:nvPr/>
        </p:nvPicPr>
        <p:blipFill>
          <a:blip r:embed="rId3" cstate="email"/>
          <a:srcRect/>
          <a:stretch>
            <a:fillRect/>
          </a:stretch>
        </p:blipFill>
        <p:spPr bwMode="auto">
          <a:xfrm>
            <a:off x="1485900" y="165102"/>
            <a:ext cx="6173788" cy="6532563"/>
          </a:xfrm>
          <a:prstGeom prst="rect">
            <a:avLst/>
          </a:prstGeom>
          <a:noFill/>
          <a:ln w="9525">
            <a:noFill/>
            <a:miter lim="800000"/>
            <a:headEnd/>
            <a:tailEnd/>
          </a:ln>
          <a:effectLst/>
        </p:spPr>
      </p:pic>
      <p:sp>
        <p:nvSpPr>
          <p:cNvPr id="3" name="流程图: 过程 2"/>
          <p:cNvSpPr/>
          <p:nvPr/>
        </p:nvSpPr>
        <p:spPr>
          <a:xfrm>
            <a:off x="1403648" y="6237312"/>
            <a:ext cx="2160240" cy="62068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6E9F67AB-84E8-4DF5-B65D-1016AF82D3B4}"/>
              </a:ext>
            </a:extLst>
          </p:cNvPr>
          <p:cNvSpPr/>
          <p:nvPr/>
        </p:nvSpPr>
        <p:spPr>
          <a:xfrm>
            <a:off x="3299013" y="313764"/>
            <a:ext cx="3962399" cy="1219201"/>
          </a:xfrm>
          <a:prstGeom prst="rect">
            <a:avLst/>
          </a:prstGeom>
          <a:solidFill>
            <a:srgbClr val="011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Georgia"/>
                <a:ea typeface="微软雅黑"/>
                <a:cs typeface="+mn-cs"/>
              </a:rPr>
              <a:t>免疫球蛋白重链和轻链基因的互补决定区中序列可变性的来源</a:t>
            </a:r>
          </a:p>
        </p:txBody>
      </p:sp>
      <p:sp>
        <p:nvSpPr>
          <p:cNvPr id="4" name="矩形 3">
            <a:extLst>
              <a:ext uri="{FF2B5EF4-FFF2-40B4-BE49-F238E27FC236}">
                <a16:creationId xmlns:a16="http://schemas.microsoft.com/office/drawing/2014/main" id="{02B1E133-F89C-485A-8EE3-EFD789C9662A}"/>
              </a:ext>
            </a:extLst>
          </p:cNvPr>
          <p:cNvSpPr/>
          <p:nvPr/>
        </p:nvSpPr>
        <p:spPr>
          <a:xfrm>
            <a:off x="1712259" y="1739153"/>
            <a:ext cx="986117" cy="546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可变性来源</a:t>
            </a:r>
          </a:p>
        </p:txBody>
      </p:sp>
      <p:sp>
        <p:nvSpPr>
          <p:cNvPr id="6" name="矩形 5">
            <a:extLst>
              <a:ext uri="{FF2B5EF4-FFF2-40B4-BE49-F238E27FC236}">
                <a16:creationId xmlns:a16="http://schemas.microsoft.com/office/drawing/2014/main" id="{2076E56E-7CA4-4073-B1E4-222300318BE1}"/>
              </a:ext>
            </a:extLst>
          </p:cNvPr>
          <p:cNvSpPr/>
          <p:nvPr/>
        </p:nvSpPr>
        <p:spPr>
          <a:xfrm>
            <a:off x="1582269" y="2506443"/>
            <a:ext cx="1385049" cy="620688"/>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编码序列</a:t>
            </a:r>
          </a:p>
        </p:txBody>
      </p:sp>
      <p:sp>
        <p:nvSpPr>
          <p:cNvPr id="7" name="矩形 6">
            <a:extLst>
              <a:ext uri="{FF2B5EF4-FFF2-40B4-BE49-F238E27FC236}">
                <a16:creationId xmlns:a16="http://schemas.microsoft.com/office/drawing/2014/main" id="{5CBC6282-5138-45B6-8077-0F18300453E9}"/>
              </a:ext>
            </a:extLst>
          </p:cNvPr>
          <p:cNvSpPr/>
          <p:nvPr/>
        </p:nvSpPr>
        <p:spPr>
          <a:xfrm>
            <a:off x="1658468" y="3311714"/>
            <a:ext cx="1385049" cy="512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连接灵活性</a:t>
            </a:r>
          </a:p>
        </p:txBody>
      </p:sp>
      <p:sp>
        <p:nvSpPr>
          <p:cNvPr id="8" name="矩形 7">
            <a:extLst>
              <a:ext uri="{FF2B5EF4-FFF2-40B4-BE49-F238E27FC236}">
                <a16:creationId xmlns:a16="http://schemas.microsoft.com/office/drawing/2014/main" id="{12E04BC2-B716-48C0-80F8-F6DB75564D83}"/>
              </a:ext>
            </a:extLst>
          </p:cNvPr>
          <p:cNvSpPr/>
          <p:nvPr/>
        </p:nvSpPr>
        <p:spPr>
          <a:xfrm>
            <a:off x="1658468" y="3919762"/>
            <a:ext cx="1640545" cy="446050"/>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添加</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P-</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核苷酸</a:t>
            </a:r>
          </a:p>
        </p:txBody>
      </p:sp>
      <p:sp>
        <p:nvSpPr>
          <p:cNvPr id="9" name="矩形 8">
            <a:extLst>
              <a:ext uri="{FF2B5EF4-FFF2-40B4-BE49-F238E27FC236}">
                <a16:creationId xmlns:a16="http://schemas.microsoft.com/office/drawing/2014/main" id="{1F716A47-FF88-44BE-BA11-E4AE2172A3A5}"/>
              </a:ext>
            </a:extLst>
          </p:cNvPr>
          <p:cNvSpPr/>
          <p:nvPr/>
        </p:nvSpPr>
        <p:spPr>
          <a:xfrm>
            <a:off x="1658467" y="4476096"/>
            <a:ext cx="1640545" cy="4460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添加</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N-</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核苷酸</a:t>
            </a:r>
          </a:p>
        </p:txBody>
      </p:sp>
      <p:sp>
        <p:nvSpPr>
          <p:cNvPr id="10" name="矩形 9">
            <a:extLst>
              <a:ext uri="{FF2B5EF4-FFF2-40B4-BE49-F238E27FC236}">
                <a16:creationId xmlns:a16="http://schemas.microsoft.com/office/drawing/2014/main" id="{37E16F80-AE17-4BD1-83AD-6904A9B593F4}"/>
              </a:ext>
            </a:extLst>
          </p:cNvPr>
          <p:cNvSpPr/>
          <p:nvPr/>
        </p:nvSpPr>
        <p:spPr>
          <a:xfrm>
            <a:off x="1712259" y="5098652"/>
            <a:ext cx="1541928" cy="582325"/>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体细胞高频突变</a:t>
            </a:r>
          </a:p>
        </p:txBody>
      </p:sp>
      <p:sp>
        <p:nvSpPr>
          <p:cNvPr id="11" name="矩形 10">
            <a:extLst>
              <a:ext uri="{FF2B5EF4-FFF2-40B4-BE49-F238E27FC236}">
                <a16:creationId xmlns:a16="http://schemas.microsoft.com/office/drawing/2014/main" id="{B7D9023C-98DF-408E-B67D-617D18E4F6F0}"/>
              </a:ext>
            </a:extLst>
          </p:cNvPr>
          <p:cNvSpPr/>
          <p:nvPr/>
        </p:nvSpPr>
        <p:spPr>
          <a:xfrm>
            <a:off x="3483203" y="2590800"/>
            <a:ext cx="891573" cy="349624"/>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片段</a:t>
            </a:r>
          </a:p>
        </p:txBody>
      </p:sp>
      <p:sp>
        <p:nvSpPr>
          <p:cNvPr id="12" name="矩形 11">
            <a:extLst>
              <a:ext uri="{FF2B5EF4-FFF2-40B4-BE49-F238E27FC236}">
                <a16:creationId xmlns:a16="http://schemas.microsoft.com/office/drawing/2014/main" id="{834D979E-53E3-444E-9B3D-349C3CADCB6D}"/>
              </a:ext>
            </a:extLst>
          </p:cNvPr>
          <p:cNvSpPr/>
          <p:nvPr/>
        </p:nvSpPr>
        <p:spPr>
          <a:xfrm>
            <a:off x="4670611" y="2572870"/>
            <a:ext cx="891573" cy="349624"/>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片段</a:t>
            </a:r>
          </a:p>
        </p:txBody>
      </p:sp>
      <p:sp>
        <p:nvSpPr>
          <p:cNvPr id="13" name="矩形 12">
            <a:extLst>
              <a:ext uri="{FF2B5EF4-FFF2-40B4-BE49-F238E27FC236}">
                <a16:creationId xmlns:a16="http://schemas.microsoft.com/office/drawing/2014/main" id="{CB7B43F8-8D5B-4464-96D4-CA41F7FCA668}"/>
              </a:ext>
            </a:extLst>
          </p:cNvPr>
          <p:cNvSpPr/>
          <p:nvPr/>
        </p:nvSpPr>
        <p:spPr>
          <a:xfrm>
            <a:off x="6369839" y="2547069"/>
            <a:ext cx="891573" cy="349624"/>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连接</a:t>
            </a:r>
          </a:p>
        </p:txBody>
      </p:sp>
      <p:sp>
        <p:nvSpPr>
          <p:cNvPr id="14" name="矩形 13">
            <a:extLst>
              <a:ext uri="{FF2B5EF4-FFF2-40B4-BE49-F238E27FC236}">
                <a16:creationId xmlns:a16="http://schemas.microsoft.com/office/drawing/2014/main" id="{A8AB44CF-4668-4D26-A297-E8E6CB92B5F1}"/>
              </a:ext>
            </a:extLst>
          </p:cNvPr>
          <p:cNvSpPr/>
          <p:nvPr/>
        </p:nvSpPr>
        <p:spPr>
          <a:xfrm>
            <a:off x="6521467" y="2865284"/>
            <a:ext cx="1040264" cy="349624"/>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连接</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8" name="Picture 2" descr="figure 5-13"/>
          <p:cNvPicPr>
            <a:picLocks noChangeAspect="1" noChangeArrowheads="1"/>
          </p:cNvPicPr>
          <p:nvPr/>
        </p:nvPicPr>
        <p:blipFill>
          <a:blip r:embed="rId3" cstate="email"/>
          <a:srcRect/>
          <a:stretch>
            <a:fillRect/>
          </a:stretch>
        </p:blipFill>
        <p:spPr bwMode="auto">
          <a:xfrm>
            <a:off x="304802" y="548680"/>
            <a:ext cx="8531225" cy="4637088"/>
          </a:xfrm>
          <a:prstGeom prst="rect">
            <a:avLst/>
          </a:prstGeom>
          <a:noFill/>
          <a:ln w="9525">
            <a:noFill/>
            <a:miter lim="800000"/>
            <a:headEnd/>
            <a:tailEnd/>
          </a:ln>
          <a:effectLst/>
        </p:spPr>
      </p:pic>
      <p:sp>
        <p:nvSpPr>
          <p:cNvPr id="3" name="流程图: 过程 2"/>
          <p:cNvSpPr/>
          <p:nvPr/>
        </p:nvSpPr>
        <p:spPr>
          <a:xfrm>
            <a:off x="251520" y="4725144"/>
            <a:ext cx="1944216" cy="57606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4" name="矩形 3"/>
          <p:cNvSpPr/>
          <p:nvPr/>
        </p:nvSpPr>
        <p:spPr>
          <a:xfrm>
            <a:off x="1187624" y="5333146"/>
            <a:ext cx="6768752"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连接中添加</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P-</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核苷酸和</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N-</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核苷酸</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8C118CC5-756E-4922-BD44-F93C40B480A2}"/>
              </a:ext>
            </a:extLst>
          </p:cNvPr>
          <p:cNvSpPr/>
          <p:nvPr/>
        </p:nvSpPr>
        <p:spPr>
          <a:xfrm>
            <a:off x="762000" y="548680"/>
            <a:ext cx="2384612" cy="311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添加</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P-</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核苷酸</a:t>
            </a:r>
          </a:p>
        </p:txBody>
      </p:sp>
      <p:sp>
        <p:nvSpPr>
          <p:cNvPr id="6" name="矩形 5">
            <a:extLst>
              <a:ext uri="{FF2B5EF4-FFF2-40B4-BE49-F238E27FC236}">
                <a16:creationId xmlns:a16="http://schemas.microsoft.com/office/drawing/2014/main" id="{20CC87F8-ACA1-4AED-BAE9-757ECA8B74B9}"/>
              </a:ext>
            </a:extLst>
          </p:cNvPr>
          <p:cNvSpPr/>
          <p:nvPr/>
        </p:nvSpPr>
        <p:spPr>
          <a:xfrm>
            <a:off x="5065059" y="568442"/>
            <a:ext cx="2384612" cy="311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添加</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N-</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核苷酸</a:t>
            </a:r>
          </a:p>
        </p:txBody>
      </p:sp>
      <p:sp>
        <p:nvSpPr>
          <p:cNvPr id="7" name="矩形 6">
            <a:extLst>
              <a:ext uri="{FF2B5EF4-FFF2-40B4-BE49-F238E27FC236}">
                <a16:creationId xmlns:a16="http://schemas.microsoft.com/office/drawing/2014/main" id="{D4BF9FBD-FB67-4E6E-8998-7964278F9825}"/>
              </a:ext>
            </a:extLst>
          </p:cNvPr>
          <p:cNvSpPr/>
          <p:nvPr/>
        </p:nvSpPr>
        <p:spPr>
          <a:xfrm>
            <a:off x="914400" y="880374"/>
            <a:ext cx="779929" cy="311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发夹</a:t>
            </a:r>
          </a:p>
        </p:txBody>
      </p:sp>
      <p:sp>
        <p:nvSpPr>
          <p:cNvPr id="8" name="矩形 7">
            <a:extLst>
              <a:ext uri="{FF2B5EF4-FFF2-40B4-BE49-F238E27FC236}">
                <a16:creationId xmlns:a16="http://schemas.microsoft.com/office/drawing/2014/main" id="{EFD73524-1ED9-4681-888B-F82542C59D56}"/>
              </a:ext>
            </a:extLst>
          </p:cNvPr>
          <p:cNvSpPr/>
          <p:nvPr/>
        </p:nvSpPr>
        <p:spPr>
          <a:xfrm>
            <a:off x="5298141" y="864050"/>
            <a:ext cx="779929" cy="311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发夹</a:t>
            </a:r>
          </a:p>
        </p:txBody>
      </p:sp>
      <p:sp>
        <p:nvSpPr>
          <p:cNvPr id="9" name="矩形 8">
            <a:extLst>
              <a:ext uri="{FF2B5EF4-FFF2-40B4-BE49-F238E27FC236}">
                <a16:creationId xmlns:a16="http://schemas.microsoft.com/office/drawing/2014/main" id="{3ACF5236-2A92-46B6-88AD-E2075214FC26}"/>
              </a:ext>
            </a:extLst>
          </p:cNvPr>
          <p:cNvSpPr/>
          <p:nvPr/>
        </p:nvSpPr>
        <p:spPr>
          <a:xfrm>
            <a:off x="1775011" y="1820924"/>
            <a:ext cx="1944215" cy="311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切割发夹</a:t>
            </a:r>
          </a:p>
        </p:txBody>
      </p:sp>
      <p:sp>
        <p:nvSpPr>
          <p:cNvPr id="10" name="矩形 9">
            <a:extLst>
              <a:ext uri="{FF2B5EF4-FFF2-40B4-BE49-F238E27FC236}">
                <a16:creationId xmlns:a16="http://schemas.microsoft.com/office/drawing/2014/main" id="{5AB1E54F-2004-4F69-87C4-D6045F30E11B}"/>
              </a:ext>
            </a:extLst>
          </p:cNvPr>
          <p:cNvSpPr/>
          <p:nvPr/>
        </p:nvSpPr>
        <p:spPr>
          <a:xfrm>
            <a:off x="6078070" y="1820924"/>
            <a:ext cx="1944215" cy="311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切割发夹</a:t>
            </a:r>
          </a:p>
        </p:txBody>
      </p:sp>
      <p:sp>
        <p:nvSpPr>
          <p:cNvPr id="11" name="矩形 10">
            <a:extLst>
              <a:ext uri="{FF2B5EF4-FFF2-40B4-BE49-F238E27FC236}">
                <a16:creationId xmlns:a16="http://schemas.microsoft.com/office/drawing/2014/main" id="{F4EF3904-CF27-443B-8A3A-0BD2571C41F7}"/>
              </a:ext>
            </a:extLst>
          </p:cNvPr>
          <p:cNvSpPr/>
          <p:nvPr/>
        </p:nvSpPr>
        <p:spPr>
          <a:xfrm>
            <a:off x="1737568" y="2132856"/>
            <a:ext cx="2655139"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产生添加</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核苷酸的位点</a:t>
            </a:r>
          </a:p>
        </p:txBody>
      </p:sp>
      <p:sp>
        <p:nvSpPr>
          <p:cNvPr id="12" name="矩形 11">
            <a:extLst>
              <a:ext uri="{FF2B5EF4-FFF2-40B4-BE49-F238E27FC236}">
                <a16:creationId xmlns:a16="http://schemas.microsoft.com/office/drawing/2014/main" id="{1BB60D25-1373-4B2F-8BCE-A447A522E719}"/>
              </a:ext>
            </a:extLst>
          </p:cNvPr>
          <p:cNvSpPr/>
          <p:nvPr/>
        </p:nvSpPr>
        <p:spPr>
          <a:xfrm>
            <a:off x="6078070" y="2114204"/>
            <a:ext cx="2655139"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产生添加</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核苷酸的位点</a:t>
            </a:r>
          </a:p>
        </p:txBody>
      </p:sp>
      <p:sp>
        <p:nvSpPr>
          <p:cNvPr id="13" name="矩形 12">
            <a:extLst>
              <a:ext uri="{FF2B5EF4-FFF2-40B4-BE49-F238E27FC236}">
                <a16:creationId xmlns:a16="http://schemas.microsoft.com/office/drawing/2014/main" id="{1F29F035-40A2-406A-A884-FA3D6E1205E6}"/>
              </a:ext>
            </a:extLst>
          </p:cNvPr>
          <p:cNvSpPr/>
          <p:nvPr/>
        </p:nvSpPr>
        <p:spPr>
          <a:xfrm>
            <a:off x="1775011" y="3140968"/>
            <a:ext cx="2796989" cy="840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修复酶添加互补核苷酸</a:t>
            </a:r>
          </a:p>
        </p:txBody>
      </p:sp>
      <p:sp>
        <p:nvSpPr>
          <p:cNvPr id="14" name="矩形 13">
            <a:extLst>
              <a:ext uri="{FF2B5EF4-FFF2-40B4-BE49-F238E27FC236}">
                <a16:creationId xmlns:a16="http://schemas.microsoft.com/office/drawing/2014/main" id="{CDD5842A-D6C9-4BC6-BB62-BC6D2EE29A6F}"/>
              </a:ext>
            </a:extLst>
          </p:cNvPr>
          <p:cNvSpPr/>
          <p:nvPr/>
        </p:nvSpPr>
        <p:spPr>
          <a:xfrm>
            <a:off x="6092320" y="3097822"/>
            <a:ext cx="2796989" cy="883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a:ln>
                  <a:noFill/>
                </a:ln>
                <a:solidFill>
                  <a:prstClr val="black"/>
                </a:solidFill>
                <a:effectLst/>
                <a:uLnTx/>
                <a:uFillTx/>
                <a:latin typeface="Georgia"/>
                <a:ea typeface="微软雅黑"/>
                <a:cs typeface="+mn-cs"/>
              </a:rPr>
              <a:t>TdT</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添加</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N-</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核苷酸</a:t>
            </a:r>
            <a:endParaRPr kumimoji="0" lang="en-US" altLang="zh-CN" sz="14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修复酶添加互补核苷酸</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5961474"/>
            <a:ext cx="7272808"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免疫球蛋白基因可变区中体细胞突变的实验证据</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pic>
        <p:nvPicPr>
          <p:cNvPr id="6" name="Picture 2" descr="figure_05_24"/>
          <p:cNvPicPr>
            <a:picLocks noChangeAspect="1" noChangeArrowheads="1"/>
          </p:cNvPicPr>
          <p:nvPr/>
        </p:nvPicPr>
        <p:blipFill>
          <a:blip r:embed="rId3" cstate="print"/>
          <a:srcRect/>
          <a:stretch>
            <a:fillRect/>
          </a:stretch>
        </p:blipFill>
        <p:spPr bwMode="auto">
          <a:xfrm>
            <a:off x="304802" y="52164"/>
            <a:ext cx="8531225" cy="5753100"/>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E247DDAF-F865-40C3-89E1-BAD4F1CB6B20}"/>
              </a:ext>
            </a:extLst>
          </p:cNvPr>
          <p:cNvSpPr/>
          <p:nvPr/>
        </p:nvSpPr>
        <p:spPr>
          <a:xfrm>
            <a:off x="2043953" y="188259"/>
            <a:ext cx="2402541" cy="376517"/>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重链可变区</a:t>
            </a:r>
          </a:p>
        </p:txBody>
      </p:sp>
      <p:sp>
        <p:nvSpPr>
          <p:cNvPr id="5" name="矩形 4">
            <a:extLst>
              <a:ext uri="{FF2B5EF4-FFF2-40B4-BE49-F238E27FC236}">
                <a16:creationId xmlns:a16="http://schemas.microsoft.com/office/drawing/2014/main" id="{35EBB9A5-0028-4C3F-8E2F-E0D56BD2F461}"/>
              </a:ext>
            </a:extLst>
          </p:cNvPr>
          <p:cNvSpPr/>
          <p:nvPr/>
        </p:nvSpPr>
        <p:spPr>
          <a:xfrm>
            <a:off x="5047130" y="188259"/>
            <a:ext cx="2402541" cy="376517"/>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轻链可变区</a:t>
            </a:r>
          </a:p>
        </p:txBody>
      </p:sp>
      <p:sp>
        <p:nvSpPr>
          <p:cNvPr id="7" name="矩形 6">
            <a:extLst>
              <a:ext uri="{FF2B5EF4-FFF2-40B4-BE49-F238E27FC236}">
                <a16:creationId xmlns:a16="http://schemas.microsoft.com/office/drawing/2014/main" id="{EE44EE40-C094-4694-A4BC-0949A7F6FA99}"/>
              </a:ext>
            </a:extLst>
          </p:cNvPr>
          <p:cNvSpPr/>
          <p:nvPr/>
        </p:nvSpPr>
        <p:spPr>
          <a:xfrm>
            <a:off x="487214" y="1156448"/>
            <a:ext cx="1117468" cy="959222"/>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第</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7</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天</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初次应答</a:t>
            </a:r>
          </a:p>
        </p:txBody>
      </p:sp>
      <p:sp>
        <p:nvSpPr>
          <p:cNvPr id="8" name="矩形 7">
            <a:extLst>
              <a:ext uri="{FF2B5EF4-FFF2-40B4-BE49-F238E27FC236}">
                <a16:creationId xmlns:a16="http://schemas.microsoft.com/office/drawing/2014/main" id="{3E2E3ECF-2EA1-4D32-891A-FC8152D57651}"/>
              </a:ext>
            </a:extLst>
          </p:cNvPr>
          <p:cNvSpPr/>
          <p:nvPr/>
        </p:nvSpPr>
        <p:spPr>
          <a:xfrm>
            <a:off x="442389" y="2832848"/>
            <a:ext cx="1269868" cy="959222"/>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第</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14</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天</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二次应答</a:t>
            </a:r>
          </a:p>
        </p:txBody>
      </p:sp>
      <p:sp>
        <p:nvSpPr>
          <p:cNvPr id="9" name="矩形 8">
            <a:extLst>
              <a:ext uri="{FF2B5EF4-FFF2-40B4-BE49-F238E27FC236}">
                <a16:creationId xmlns:a16="http://schemas.microsoft.com/office/drawing/2014/main" id="{2213FAC3-E335-43C4-9D60-A7B3BFFE427E}"/>
              </a:ext>
            </a:extLst>
          </p:cNvPr>
          <p:cNvSpPr/>
          <p:nvPr/>
        </p:nvSpPr>
        <p:spPr>
          <a:xfrm>
            <a:off x="442389" y="4399713"/>
            <a:ext cx="1269868" cy="959222"/>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第</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21</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天</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三次应答</a:t>
            </a:r>
          </a:p>
        </p:txBody>
      </p:sp>
      <p:sp>
        <p:nvSpPr>
          <p:cNvPr id="10" name="矩形 9">
            <a:extLst>
              <a:ext uri="{FF2B5EF4-FFF2-40B4-BE49-F238E27FC236}">
                <a16:creationId xmlns:a16="http://schemas.microsoft.com/office/drawing/2014/main" id="{43B2566E-0F86-46EE-ACB2-5252E04C2399}"/>
              </a:ext>
            </a:extLst>
          </p:cNvPr>
          <p:cNvSpPr/>
          <p:nvPr/>
        </p:nvSpPr>
        <p:spPr>
          <a:xfrm>
            <a:off x="7637929" y="4726923"/>
            <a:ext cx="1081613" cy="770964"/>
          </a:xfrm>
          <a:prstGeom prst="rect">
            <a:avLst/>
          </a:prstGeom>
          <a:solidFill>
            <a:srgbClr val="FEF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抗体亲和力提高</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3568" y="188640"/>
            <a:ext cx="6912768" cy="6408712"/>
            <a:chOff x="1043608" y="165100"/>
            <a:chExt cx="7038355" cy="6576268"/>
          </a:xfrm>
        </p:grpSpPr>
        <p:pic>
          <p:nvPicPr>
            <p:cNvPr id="460802" name="Picture 2" descr="figure 5-16"/>
            <p:cNvPicPr>
              <a:picLocks noChangeAspect="1" noChangeArrowheads="1"/>
            </p:cNvPicPr>
            <p:nvPr/>
          </p:nvPicPr>
          <p:blipFill>
            <a:blip r:embed="rId3" cstate="email"/>
            <a:srcRect/>
            <a:stretch>
              <a:fillRect/>
            </a:stretch>
          </p:blipFill>
          <p:spPr bwMode="auto">
            <a:xfrm>
              <a:off x="1079500" y="165100"/>
              <a:ext cx="7002463" cy="6532563"/>
            </a:xfrm>
            <a:prstGeom prst="rect">
              <a:avLst/>
            </a:prstGeom>
            <a:noFill/>
            <a:ln w="9525">
              <a:noFill/>
              <a:miter lim="800000"/>
              <a:headEnd/>
              <a:tailEnd/>
            </a:ln>
            <a:effectLst/>
          </p:spPr>
        </p:pic>
        <p:sp>
          <p:nvSpPr>
            <p:cNvPr id="3" name="流程图: 过程 2"/>
            <p:cNvSpPr/>
            <p:nvPr/>
          </p:nvSpPr>
          <p:spPr>
            <a:xfrm>
              <a:off x="1043608" y="6237312"/>
              <a:ext cx="1944216" cy="50405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4572000" y="5643859"/>
            <a:ext cx="4320480"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已重排的免疫球蛋白重链基因中由白介素</a:t>
            </a: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4</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诱导的类别转换机制</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15D576E9-ABC2-46EB-A058-9016A4E4AC4A}"/>
              </a:ext>
            </a:extLst>
          </p:cNvPr>
          <p:cNvSpPr/>
          <p:nvPr/>
        </p:nvSpPr>
        <p:spPr>
          <a:xfrm>
            <a:off x="3388658" y="896471"/>
            <a:ext cx="1308847" cy="179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DNA</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成环</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5532" y="116632"/>
            <a:ext cx="8070924" cy="6336704"/>
            <a:chOff x="605532" y="116632"/>
            <a:chExt cx="8070924" cy="6336704"/>
          </a:xfrm>
        </p:grpSpPr>
        <p:pic>
          <p:nvPicPr>
            <p:cNvPr id="466946" name="Picture 2" descr="figure 5-18a"/>
            <p:cNvPicPr>
              <a:picLocks noChangeAspect="1" noChangeArrowheads="1"/>
            </p:cNvPicPr>
            <p:nvPr/>
          </p:nvPicPr>
          <p:blipFill>
            <a:blip r:embed="rId3" cstate="email"/>
            <a:srcRect/>
            <a:stretch>
              <a:fillRect/>
            </a:stretch>
          </p:blipFill>
          <p:spPr bwMode="auto">
            <a:xfrm>
              <a:off x="605532" y="116632"/>
              <a:ext cx="8070924" cy="6184703"/>
            </a:xfrm>
            <a:prstGeom prst="rect">
              <a:avLst/>
            </a:prstGeom>
            <a:noFill/>
            <a:ln w="9525">
              <a:noFill/>
              <a:miter lim="800000"/>
              <a:headEnd/>
              <a:tailEnd/>
            </a:ln>
            <a:effectLst/>
          </p:spPr>
        </p:pic>
        <p:sp>
          <p:nvSpPr>
            <p:cNvPr id="3" name="流程图: 过程 2"/>
            <p:cNvSpPr/>
            <p:nvPr/>
          </p:nvSpPr>
          <p:spPr>
            <a:xfrm>
              <a:off x="611560" y="5805264"/>
              <a:ext cx="1800200" cy="648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1698769" y="6127994"/>
            <a:ext cx="6120680"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分泌型和膜型</a:t>
            </a:r>
            <a:r>
              <a:rPr kumimoji="0" lang="en-US" altLang="zh-CN" sz="2000" b="0" i="0" u="none" strike="noStrike" kern="1200" cap="none" spc="0" normalizeH="0" baseline="0" noProof="0" dirty="0">
                <a:ln>
                  <a:noFill/>
                </a:ln>
                <a:solidFill>
                  <a:prstClr val="white"/>
                </a:solidFill>
                <a:effectLst/>
                <a:uLnTx/>
                <a:uFillTx/>
                <a:latin typeface="Symbol" pitchFamily="18" charset="2"/>
                <a:ea typeface="微软雅黑"/>
                <a:cs typeface="+mn-cs"/>
              </a:rPr>
              <a:t>m </a:t>
            </a:r>
            <a:r>
              <a:rPr kumimoji="0" lang="zh-CN" altLang="en-US" sz="2000" b="0" i="0" u="none" strike="noStrike" kern="1200" cap="none" spc="0" normalizeH="0" baseline="0" noProof="0" dirty="0">
                <a:ln>
                  <a:noFill/>
                </a:ln>
                <a:solidFill>
                  <a:prstClr val="white"/>
                </a:solidFill>
                <a:effectLst/>
                <a:uLnTx/>
                <a:uFillTx/>
                <a:latin typeface="Symbol" pitchFamily="18" charset="2"/>
                <a:ea typeface="微软雅黑"/>
                <a:cs typeface="+mn-cs"/>
              </a:rPr>
              <a:t>重链羧基末端的氨基酸序列</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E65DA8F1-A8DB-4A7F-BE96-BEB5D160C8FC}"/>
              </a:ext>
            </a:extLst>
          </p:cNvPr>
          <p:cNvSpPr/>
          <p:nvPr/>
        </p:nvSpPr>
        <p:spPr>
          <a:xfrm>
            <a:off x="3657600" y="116632"/>
            <a:ext cx="584791"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7" name="矩形 6">
            <a:extLst>
              <a:ext uri="{FF2B5EF4-FFF2-40B4-BE49-F238E27FC236}">
                <a16:creationId xmlns:a16="http://schemas.microsoft.com/office/drawing/2014/main" id="{60BC82C7-ED5D-4694-9086-E05303BA893B}"/>
              </a:ext>
            </a:extLst>
          </p:cNvPr>
          <p:cNvSpPr/>
          <p:nvPr/>
        </p:nvSpPr>
        <p:spPr>
          <a:xfrm>
            <a:off x="4092531" y="432934"/>
            <a:ext cx="1096926"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亲水的</a:t>
            </a:r>
          </a:p>
        </p:txBody>
      </p:sp>
      <p:sp>
        <p:nvSpPr>
          <p:cNvPr id="8" name="矩形 7">
            <a:extLst>
              <a:ext uri="{FF2B5EF4-FFF2-40B4-BE49-F238E27FC236}">
                <a16:creationId xmlns:a16="http://schemas.microsoft.com/office/drawing/2014/main" id="{E7DF637F-1355-4C11-BD60-4124FBBDA312}"/>
              </a:ext>
            </a:extLst>
          </p:cNvPr>
          <p:cNvSpPr/>
          <p:nvPr/>
        </p:nvSpPr>
        <p:spPr>
          <a:xfrm>
            <a:off x="4092531" y="850885"/>
            <a:ext cx="1096926"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疏水的</a:t>
            </a:r>
          </a:p>
        </p:txBody>
      </p:sp>
      <p:sp>
        <p:nvSpPr>
          <p:cNvPr id="9" name="矩形 8">
            <a:extLst>
              <a:ext uri="{FF2B5EF4-FFF2-40B4-BE49-F238E27FC236}">
                <a16:creationId xmlns:a16="http://schemas.microsoft.com/office/drawing/2014/main" id="{4418D3DC-2797-4CB1-A0E6-19E451E654CC}"/>
              </a:ext>
            </a:extLst>
          </p:cNvPr>
          <p:cNvSpPr/>
          <p:nvPr/>
        </p:nvSpPr>
        <p:spPr>
          <a:xfrm>
            <a:off x="350936" y="4274832"/>
            <a:ext cx="1096926"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二硫键</a:t>
            </a:r>
          </a:p>
        </p:txBody>
      </p:sp>
      <p:sp>
        <p:nvSpPr>
          <p:cNvPr id="10" name="矩形 9">
            <a:extLst>
              <a:ext uri="{FF2B5EF4-FFF2-40B4-BE49-F238E27FC236}">
                <a16:creationId xmlns:a16="http://schemas.microsoft.com/office/drawing/2014/main" id="{0FFE1CBA-F840-49C1-B44A-0C899B775F28}"/>
              </a:ext>
            </a:extLst>
          </p:cNvPr>
          <p:cNvSpPr/>
          <p:nvPr/>
        </p:nvSpPr>
        <p:spPr>
          <a:xfrm>
            <a:off x="3618499" y="2088479"/>
            <a:ext cx="1096926" cy="707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F497D">
                    <a:lumMod val="75000"/>
                  </a:srgbClr>
                </a:solidFill>
                <a:effectLst/>
                <a:uLnTx/>
                <a:uFillTx/>
                <a:latin typeface="Georgia"/>
                <a:ea typeface="微软雅黑"/>
                <a:cs typeface="+mn-cs"/>
              </a:rPr>
              <a:t>由</a:t>
            </a:r>
            <a:r>
              <a:rPr kumimoji="0" lang="en-US" altLang="zh-CN" sz="1600" b="1" i="0" u="none" strike="noStrike" kern="1200" cap="none" spc="0" normalizeH="0" baseline="0" noProof="0" dirty="0">
                <a:ln>
                  <a:noFill/>
                </a:ln>
                <a:solidFill>
                  <a:srgbClr val="1F497D">
                    <a:lumMod val="75000"/>
                  </a:srgbClr>
                </a:solidFill>
                <a:effectLst/>
                <a:uLnTx/>
                <a:uFillTx/>
                <a:latin typeface="Georgia"/>
                <a:ea typeface="微软雅黑"/>
                <a:cs typeface="+mn-cs"/>
              </a:rPr>
              <a:t>C</a:t>
            </a:r>
            <a:r>
              <a:rPr kumimoji="0" lang="en-US" altLang="zh-CN" sz="1600" b="1" i="0" u="none" strike="noStrike" kern="1200" cap="none" spc="0" normalizeH="0" baseline="0" noProof="0" dirty="0">
                <a:ln>
                  <a:noFill/>
                </a:ln>
                <a:solidFill>
                  <a:srgbClr val="1F497D">
                    <a:lumMod val="75000"/>
                  </a:srgbClr>
                </a:solidFill>
                <a:effectLst/>
                <a:uLnTx/>
                <a:uFillTx/>
                <a:latin typeface="Georgia"/>
                <a:ea typeface="微软雅黑"/>
                <a:cs typeface="+mn-cs"/>
                <a:sym typeface="Symbol" panose="05050102010706020507" pitchFamily="18" charset="2"/>
              </a:rPr>
              <a:t></a:t>
            </a:r>
            <a:r>
              <a:rPr kumimoji="0" lang="zh-CN" altLang="en-US" sz="1600" b="1" i="0" u="none" strike="noStrike" kern="1200" cap="none" spc="0" normalizeH="0" baseline="0" noProof="0" dirty="0">
                <a:ln>
                  <a:noFill/>
                </a:ln>
                <a:solidFill>
                  <a:srgbClr val="1F497D">
                    <a:lumMod val="75000"/>
                  </a:srgbClr>
                </a:solidFill>
                <a:effectLst/>
                <a:uLnTx/>
                <a:uFillTx/>
                <a:latin typeface="Georgia"/>
                <a:ea typeface="微软雅黑"/>
                <a:cs typeface="+mn-cs"/>
                <a:sym typeface="Symbol" panose="05050102010706020507" pitchFamily="18" charset="2"/>
              </a:rPr>
              <a:t>的外显子</a:t>
            </a:r>
            <a:r>
              <a:rPr kumimoji="0" lang="en-US" altLang="zh-CN" sz="1600" b="1" i="0" u="none" strike="noStrike" kern="1200" cap="none" spc="0" normalizeH="0" baseline="0" noProof="0" dirty="0">
                <a:ln>
                  <a:noFill/>
                </a:ln>
                <a:solidFill>
                  <a:srgbClr val="1F497D">
                    <a:lumMod val="75000"/>
                  </a:srgbClr>
                </a:solidFill>
                <a:effectLst/>
                <a:uLnTx/>
                <a:uFillTx/>
                <a:latin typeface="Georgia"/>
                <a:ea typeface="微软雅黑"/>
                <a:cs typeface="+mn-cs"/>
                <a:sym typeface="Symbol" panose="05050102010706020507" pitchFamily="18" charset="2"/>
              </a:rPr>
              <a:t>S</a:t>
            </a:r>
            <a:r>
              <a:rPr kumimoji="0" lang="zh-CN" altLang="en-US" sz="1600" b="1" i="0" u="none" strike="noStrike" kern="1200" cap="none" spc="0" normalizeH="0" baseline="0" noProof="0" dirty="0">
                <a:ln>
                  <a:noFill/>
                </a:ln>
                <a:solidFill>
                  <a:srgbClr val="1F497D">
                    <a:lumMod val="75000"/>
                  </a:srgbClr>
                </a:solidFill>
                <a:effectLst/>
                <a:uLnTx/>
                <a:uFillTx/>
                <a:latin typeface="Georgia"/>
                <a:ea typeface="微软雅黑"/>
                <a:cs typeface="+mn-cs"/>
                <a:sym typeface="Symbol" panose="05050102010706020507" pitchFamily="18" charset="2"/>
              </a:rPr>
              <a:t>编码</a:t>
            </a:r>
            <a:endParaRPr kumimoji="0" lang="zh-CN" altLang="en-US" sz="1600" b="1" i="0" u="none" strike="noStrike" kern="1200" cap="none" spc="0" normalizeH="0" baseline="0" noProof="0" dirty="0">
              <a:ln>
                <a:noFill/>
              </a:ln>
              <a:solidFill>
                <a:srgbClr val="1F497D">
                  <a:lumMod val="75000"/>
                </a:srgbClr>
              </a:solidFill>
              <a:effectLst/>
              <a:uLnTx/>
              <a:uFillTx/>
              <a:latin typeface="Georgia"/>
              <a:ea typeface="微软雅黑"/>
              <a:cs typeface="+mn-cs"/>
            </a:endParaRPr>
          </a:p>
        </p:txBody>
      </p:sp>
      <p:sp>
        <p:nvSpPr>
          <p:cNvPr id="11" name="矩形 10">
            <a:extLst>
              <a:ext uri="{FF2B5EF4-FFF2-40B4-BE49-F238E27FC236}">
                <a16:creationId xmlns:a16="http://schemas.microsoft.com/office/drawing/2014/main" id="{507CB374-3C28-4826-9804-129B57A582B3}"/>
              </a:ext>
            </a:extLst>
          </p:cNvPr>
          <p:cNvSpPr/>
          <p:nvPr/>
        </p:nvSpPr>
        <p:spPr>
          <a:xfrm>
            <a:off x="3812166" y="2940381"/>
            <a:ext cx="1096926" cy="842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79646">
                    <a:lumMod val="50000"/>
                  </a:srgbClr>
                </a:solidFill>
                <a:effectLst/>
                <a:uLnTx/>
                <a:uFillTx/>
                <a:latin typeface="Georgia"/>
                <a:ea typeface="微软雅黑"/>
                <a:cs typeface="+mn-cs"/>
              </a:rPr>
              <a:t>由</a:t>
            </a:r>
            <a:r>
              <a:rPr kumimoji="0" lang="en-US" altLang="zh-CN" sz="1600" b="1" i="0" u="none" strike="noStrike" kern="1200" cap="none" spc="0" normalizeH="0" baseline="0" noProof="0" dirty="0">
                <a:ln>
                  <a:noFill/>
                </a:ln>
                <a:solidFill>
                  <a:srgbClr val="F79646">
                    <a:lumMod val="50000"/>
                  </a:srgbClr>
                </a:solidFill>
                <a:effectLst/>
                <a:uLnTx/>
                <a:uFillTx/>
                <a:latin typeface="Georgia"/>
                <a:ea typeface="微软雅黑"/>
                <a:cs typeface="+mn-cs"/>
              </a:rPr>
              <a:t>C</a:t>
            </a:r>
            <a:r>
              <a:rPr kumimoji="0" lang="en-US" altLang="zh-CN" sz="1600" b="1" i="0" u="none" strike="noStrike" kern="1200" cap="none" spc="0" normalizeH="0" baseline="0" noProof="0" dirty="0">
                <a:ln>
                  <a:noFill/>
                </a:ln>
                <a:solidFill>
                  <a:srgbClr val="F79646">
                    <a:lumMod val="50000"/>
                  </a:srgbClr>
                </a:solidFill>
                <a:effectLst/>
                <a:uLnTx/>
                <a:uFillTx/>
                <a:latin typeface="Georgia"/>
                <a:ea typeface="微软雅黑"/>
                <a:cs typeface="+mn-cs"/>
                <a:sym typeface="Symbol" panose="05050102010706020507" pitchFamily="18" charset="2"/>
              </a:rPr>
              <a:t></a:t>
            </a:r>
            <a:r>
              <a:rPr kumimoji="0" lang="zh-CN" altLang="en-US" sz="1600" b="1" i="0" u="none" strike="noStrike" kern="1200" cap="none" spc="0" normalizeH="0" baseline="0" noProof="0" dirty="0">
                <a:ln>
                  <a:noFill/>
                </a:ln>
                <a:solidFill>
                  <a:srgbClr val="F79646">
                    <a:lumMod val="50000"/>
                  </a:srgbClr>
                </a:solidFill>
                <a:effectLst/>
                <a:uLnTx/>
                <a:uFillTx/>
                <a:latin typeface="Georgia"/>
                <a:ea typeface="微软雅黑"/>
                <a:cs typeface="+mn-cs"/>
                <a:sym typeface="Symbol" panose="05050102010706020507" pitchFamily="18" charset="2"/>
              </a:rPr>
              <a:t>的外显子</a:t>
            </a:r>
            <a:r>
              <a:rPr kumimoji="0" lang="en-US" altLang="zh-CN" sz="1600" b="1" i="0" u="none" strike="noStrike" kern="1200" cap="none" spc="0" normalizeH="0" baseline="0" noProof="0" dirty="0">
                <a:ln>
                  <a:noFill/>
                </a:ln>
                <a:solidFill>
                  <a:srgbClr val="F79646">
                    <a:lumMod val="50000"/>
                  </a:srgbClr>
                </a:solidFill>
                <a:effectLst/>
                <a:uLnTx/>
                <a:uFillTx/>
                <a:latin typeface="Georgia"/>
                <a:ea typeface="微软雅黑"/>
                <a:cs typeface="+mn-cs"/>
                <a:sym typeface="Symbol" panose="05050102010706020507" pitchFamily="18" charset="2"/>
              </a:rPr>
              <a:t>M1</a:t>
            </a:r>
            <a:r>
              <a:rPr kumimoji="0" lang="zh-CN" altLang="en-US" sz="1600" b="1" i="0" u="none" strike="noStrike" kern="1200" cap="none" spc="0" normalizeH="0" baseline="0" noProof="0" dirty="0">
                <a:ln>
                  <a:noFill/>
                </a:ln>
                <a:solidFill>
                  <a:srgbClr val="F79646">
                    <a:lumMod val="50000"/>
                  </a:srgbClr>
                </a:solidFill>
                <a:effectLst/>
                <a:uLnTx/>
                <a:uFillTx/>
                <a:latin typeface="Georgia"/>
                <a:ea typeface="微软雅黑"/>
                <a:cs typeface="+mn-cs"/>
                <a:sym typeface="Symbol" panose="05050102010706020507" pitchFamily="18" charset="2"/>
              </a:rPr>
              <a:t>和</a:t>
            </a:r>
            <a:r>
              <a:rPr kumimoji="0" lang="en-US" altLang="zh-CN" sz="1600" b="1" i="0" u="none" strike="noStrike" kern="1200" cap="none" spc="0" normalizeH="0" baseline="0" noProof="0" dirty="0">
                <a:ln>
                  <a:noFill/>
                </a:ln>
                <a:solidFill>
                  <a:srgbClr val="F79646">
                    <a:lumMod val="50000"/>
                  </a:srgbClr>
                </a:solidFill>
                <a:effectLst/>
                <a:uLnTx/>
                <a:uFillTx/>
                <a:latin typeface="Georgia"/>
                <a:ea typeface="微软雅黑"/>
                <a:cs typeface="+mn-cs"/>
                <a:sym typeface="Symbol" panose="05050102010706020507" pitchFamily="18" charset="2"/>
              </a:rPr>
              <a:t>M2</a:t>
            </a:r>
            <a:r>
              <a:rPr kumimoji="0" lang="zh-CN" altLang="en-US" sz="1600" b="1" i="0" u="none" strike="noStrike" kern="1200" cap="none" spc="0" normalizeH="0" baseline="0" noProof="0" dirty="0">
                <a:ln>
                  <a:noFill/>
                </a:ln>
                <a:solidFill>
                  <a:srgbClr val="F79646">
                    <a:lumMod val="50000"/>
                  </a:srgbClr>
                </a:solidFill>
                <a:effectLst/>
                <a:uLnTx/>
                <a:uFillTx/>
                <a:latin typeface="Georgia"/>
                <a:ea typeface="微软雅黑"/>
                <a:cs typeface="+mn-cs"/>
                <a:sym typeface="Symbol" panose="05050102010706020507" pitchFamily="18" charset="2"/>
              </a:rPr>
              <a:t>编码</a:t>
            </a:r>
            <a:endParaRPr kumimoji="0" lang="zh-CN" altLang="en-US" sz="1600" b="1" i="0" u="none" strike="noStrike" kern="1200" cap="none" spc="0" normalizeH="0" baseline="0" noProof="0" dirty="0">
              <a:ln>
                <a:noFill/>
              </a:ln>
              <a:solidFill>
                <a:srgbClr val="F79646">
                  <a:lumMod val="50000"/>
                </a:srgbClr>
              </a:solidFill>
              <a:effectLst/>
              <a:uLnTx/>
              <a:uFillTx/>
              <a:latin typeface="Georgia"/>
              <a:ea typeface="微软雅黑"/>
              <a:cs typeface="+mn-cs"/>
            </a:endParaRPr>
          </a:p>
        </p:txBody>
      </p:sp>
      <p:sp>
        <p:nvSpPr>
          <p:cNvPr id="12" name="矩形 11">
            <a:extLst>
              <a:ext uri="{FF2B5EF4-FFF2-40B4-BE49-F238E27FC236}">
                <a16:creationId xmlns:a16="http://schemas.microsoft.com/office/drawing/2014/main" id="{116A555B-2B50-44FE-9C83-09B14415F328}"/>
              </a:ext>
            </a:extLst>
          </p:cNvPr>
          <p:cNvSpPr/>
          <p:nvPr/>
        </p:nvSpPr>
        <p:spPr>
          <a:xfrm>
            <a:off x="5297555" y="1950092"/>
            <a:ext cx="794902"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504D">
                    <a:lumMod val="75000"/>
                  </a:srgbClr>
                </a:solidFill>
                <a:effectLst/>
                <a:uLnTx/>
                <a:uFillTx/>
                <a:latin typeface="Georgia"/>
                <a:ea typeface="微软雅黑"/>
                <a:cs typeface="+mn-cs"/>
              </a:rPr>
              <a:t>细胞外</a:t>
            </a:r>
          </a:p>
        </p:txBody>
      </p:sp>
      <p:sp>
        <p:nvSpPr>
          <p:cNvPr id="13" name="矩形 12">
            <a:extLst>
              <a:ext uri="{FF2B5EF4-FFF2-40B4-BE49-F238E27FC236}">
                <a16:creationId xmlns:a16="http://schemas.microsoft.com/office/drawing/2014/main" id="{16781D1B-441E-4C93-BB23-98C5E554D7EA}"/>
              </a:ext>
            </a:extLst>
          </p:cNvPr>
          <p:cNvSpPr/>
          <p:nvPr/>
        </p:nvSpPr>
        <p:spPr>
          <a:xfrm>
            <a:off x="5099080" y="4850073"/>
            <a:ext cx="993376"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504D">
                    <a:lumMod val="75000"/>
                  </a:srgbClr>
                </a:solidFill>
                <a:effectLst/>
                <a:uLnTx/>
                <a:uFillTx/>
                <a:latin typeface="Georgia"/>
                <a:ea typeface="微软雅黑"/>
                <a:cs typeface="+mn-cs"/>
              </a:rPr>
              <a:t>细胞质</a:t>
            </a:r>
          </a:p>
        </p:txBody>
      </p:sp>
      <p:sp>
        <p:nvSpPr>
          <p:cNvPr id="14" name="矩形 13">
            <a:extLst>
              <a:ext uri="{FF2B5EF4-FFF2-40B4-BE49-F238E27FC236}">
                <a16:creationId xmlns:a16="http://schemas.microsoft.com/office/drawing/2014/main" id="{116A555B-2B50-44FE-9C83-09B14415F328}"/>
              </a:ext>
            </a:extLst>
          </p:cNvPr>
          <p:cNvSpPr/>
          <p:nvPr/>
        </p:nvSpPr>
        <p:spPr>
          <a:xfrm>
            <a:off x="5099079" y="3448167"/>
            <a:ext cx="993377"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504D">
                    <a:lumMod val="75000"/>
                  </a:srgbClr>
                </a:solidFill>
                <a:effectLst/>
                <a:uLnTx/>
                <a:uFillTx/>
                <a:latin typeface="Georgia"/>
                <a:ea typeface="微软雅黑"/>
                <a:cs typeface="+mn-cs"/>
              </a:rPr>
              <a:t>细胞膜</a:t>
            </a:r>
          </a:p>
        </p:txBody>
      </p:sp>
      <p:sp>
        <p:nvSpPr>
          <p:cNvPr id="15" name="矩形 14">
            <a:extLst>
              <a:ext uri="{FF2B5EF4-FFF2-40B4-BE49-F238E27FC236}">
                <a16:creationId xmlns:a16="http://schemas.microsoft.com/office/drawing/2014/main" id="{116A555B-2B50-44FE-9C83-09B14415F328}"/>
              </a:ext>
            </a:extLst>
          </p:cNvPr>
          <p:cNvSpPr/>
          <p:nvPr/>
        </p:nvSpPr>
        <p:spPr>
          <a:xfrm>
            <a:off x="1698769" y="5571023"/>
            <a:ext cx="1086962"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分泌型</a:t>
            </a:r>
          </a:p>
        </p:txBody>
      </p:sp>
      <p:sp>
        <p:nvSpPr>
          <p:cNvPr id="16" name="矩形 15">
            <a:extLst>
              <a:ext uri="{FF2B5EF4-FFF2-40B4-BE49-F238E27FC236}">
                <a16:creationId xmlns:a16="http://schemas.microsoft.com/office/drawing/2014/main" id="{7854F620-82E9-42EA-B748-41E5B294FEA0}"/>
              </a:ext>
            </a:extLst>
          </p:cNvPr>
          <p:cNvSpPr/>
          <p:nvPr/>
        </p:nvSpPr>
        <p:spPr>
          <a:xfrm>
            <a:off x="5688419" y="5561507"/>
            <a:ext cx="1300716"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膜型</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27584" y="243342"/>
            <a:ext cx="7344816" cy="5777946"/>
            <a:chOff x="827584" y="243342"/>
            <a:chExt cx="7344816" cy="5777946"/>
          </a:xfrm>
        </p:grpSpPr>
        <p:pic>
          <p:nvPicPr>
            <p:cNvPr id="468994" name="Picture 2" descr="figure 5-18b"/>
            <p:cNvPicPr>
              <a:picLocks noChangeAspect="1" noChangeArrowheads="1"/>
            </p:cNvPicPr>
            <p:nvPr/>
          </p:nvPicPr>
          <p:blipFill>
            <a:blip r:embed="rId3" cstate="email"/>
            <a:srcRect/>
            <a:stretch>
              <a:fillRect/>
            </a:stretch>
          </p:blipFill>
          <p:spPr bwMode="auto">
            <a:xfrm>
              <a:off x="923156" y="243342"/>
              <a:ext cx="7249244" cy="5705938"/>
            </a:xfrm>
            <a:prstGeom prst="rect">
              <a:avLst/>
            </a:prstGeom>
            <a:noFill/>
            <a:ln w="9525">
              <a:noFill/>
              <a:miter lim="800000"/>
              <a:headEnd/>
              <a:tailEnd/>
            </a:ln>
            <a:effectLst/>
          </p:spPr>
        </p:pic>
        <p:sp>
          <p:nvSpPr>
            <p:cNvPr id="3" name="流程图: 过程 2"/>
            <p:cNvSpPr/>
            <p:nvPr/>
          </p:nvSpPr>
          <p:spPr>
            <a:xfrm>
              <a:off x="827584" y="5517232"/>
              <a:ext cx="1872208" cy="50405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1115616" y="5745450"/>
            <a:ext cx="7344816"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重排后重链基因的转录本结构</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流程图: 过程 5"/>
          <p:cNvSpPr/>
          <p:nvPr/>
        </p:nvSpPr>
        <p:spPr>
          <a:xfrm>
            <a:off x="755576" y="260648"/>
            <a:ext cx="7848872" cy="5328592"/>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8EB7B232-DF42-4F7A-8DFE-72E134432D6D}"/>
              </a:ext>
            </a:extLst>
          </p:cNvPr>
          <p:cNvSpPr/>
          <p:nvPr/>
        </p:nvSpPr>
        <p:spPr>
          <a:xfrm>
            <a:off x="999460" y="701749"/>
            <a:ext cx="1084521" cy="701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重链初级转录本</a:t>
            </a:r>
          </a:p>
        </p:txBody>
      </p:sp>
      <p:sp>
        <p:nvSpPr>
          <p:cNvPr id="8" name="矩形 7">
            <a:extLst>
              <a:ext uri="{FF2B5EF4-FFF2-40B4-BE49-F238E27FC236}">
                <a16:creationId xmlns:a16="http://schemas.microsoft.com/office/drawing/2014/main" id="{F1C3C8CD-7B45-446E-873C-59F93A2860E5}"/>
              </a:ext>
            </a:extLst>
          </p:cNvPr>
          <p:cNvSpPr/>
          <p:nvPr/>
        </p:nvSpPr>
        <p:spPr>
          <a:xfrm>
            <a:off x="4455042" y="1672857"/>
            <a:ext cx="832883"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位点</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1</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9" name="矩形 8">
            <a:extLst>
              <a:ext uri="{FF2B5EF4-FFF2-40B4-BE49-F238E27FC236}">
                <a16:creationId xmlns:a16="http://schemas.microsoft.com/office/drawing/2014/main" id="{DB5AAFA3-2FD8-4ACA-BD9B-3EA8478AE528}"/>
              </a:ext>
            </a:extLst>
          </p:cNvPr>
          <p:cNvSpPr/>
          <p:nvPr/>
        </p:nvSpPr>
        <p:spPr>
          <a:xfrm>
            <a:off x="5133582" y="1672856"/>
            <a:ext cx="832883"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位点</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2</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0" name="矩形 9">
            <a:extLst>
              <a:ext uri="{FF2B5EF4-FFF2-40B4-BE49-F238E27FC236}">
                <a16:creationId xmlns:a16="http://schemas.microsoft.com/office/drawing/2014/main" id="{DDB2A829-82A7-469A-8C0E-582598A8F066}"/>
              </a:ext>
            </a:extLst>
          </p:cNvPr>
          <p:cNvSpPr/>
          <p:nvPr/>
        </p:nvSpPr>
        <p:spPr>
          <a:xfrm>
            <a:off x="6616651" y="1652153"/>
            <a:ext cx="832883"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位点</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3</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1" name="矩形 10">
            <a:extLst>
              <a:ext uri="{FF2B5EF4-FFF2-40B4-BE49-F238E27FC236}">
                <a16:creationId xmlns:a16="http://schemas.microsoft.com/office/drawing/2014/main" id="{1AA76D90-E17B-4A39-BAE0-E8CB46354DE3}"/>
              </a:ext>
            </a:extLst>
          </p:cNvPr>
          <p:cNvSpPr/>
          <p:nvPr/>
        </p:nvSpPr>
        <p:spPr>
          <a:xfrm>
            <a:off x="7394526" y="1652152"/>
            <a:ext cx="832883"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位点</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4</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2" name="矩形 11">
            <a:extLst>
              <a:ext uri="{FF2B5EF4-FFF2-40B4-BE49-F238E27FC236}">
                <a16:creationId xmlns:a16="http://schemas.microsoft.com/office/drawing/2014/main" id="{517784AE-3328-408F-9DE7-B910B45B8DE4}"/>
              </a:ext>
            </a:extLst>
          </p:cNvPr>
          <p:cNvSpPr/>
          <p:nvPr/>
        </p:nvSpPr>
        <p:spPr>
          <a:xfrm>
            <a:off x="3257107" y="2452578"/>
            <a:ext cx="832883"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位点</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1</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3" name="矩形 12">
            <a:extLst>
              <a:ext uri="{FF2B5EF4-FFF2-40B4-BE49-F238E27FC236}">
                <a16:creationId xmlns:a16="http://schemas.microsoft.com/office/drawing/2014/main" id="{DB9E4957-A2B5-4620-94A0-AA78BBC435B2}"/>
              </a:ext>
            </a:extLst>
          </p:cNvPr>
          <p:cNvSpPr/>
          <p:nvPr/>
        </p:nvSpPr>
        <p:spPr>
          <a:xfrm>
            <a:off x="4658746" y="2452578"/>
            <a:ext cx="832883"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位点</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2</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4" name="矩形 13">
            <a:extLst>
              <a:ext uri="{FF2B5EF4-FFF2-40B4-BE49-F238E27FC236}">
                <a16:creationId xmlns:a16="http://schemas.microsoft.com/office/drawing/2014/main" id="{7809F3FB-0F68-4A72-A321-0A558459B5DA}"/>
              </a:ext>
            </a:extLst>
          </p:cNvPr>
          <p:cNvSpPr/>
          <p:nvPr/>
        </p:nvSpPr>
        <p:spPr>
          <a:xfrm>
            <a:off x="4444236" y="2020530"/>
            <a:ext cx="1626954" cy="346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聚腺苷化</a:t>
            </a:r>
          </a:p>
        </p:txBody>
      </p:sp>
      <p:sp>
        <p:nvSpPr>
          <p:cNvPr id="15" name="矩形 14">
            <a:extLst>
              <a:ext uri="{FF2B5EF4-FFF2-40B4-BE49-F238E27FC236}">
                <a16:creationId xmlns:a16="http://schemas.microsoft.com/office/drawing/2014/main" id="{75AD4581-A72F-4984-A899-6BEA02E5544A}"/>
              </a:ext>
            </a:extLst>
          </p:cNvPr>
          <p:cNvSpPr/>
          <p:nvPr/>
        </p:nvSpPr>
        <p:spPr>
          <a:xfrm>
            <a:off x="974755" y="3128210"/>
            <a:ext cx="2789172"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分泌型</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RNA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转录本</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6" name="矩形 15">
            <a:extLst>
              <a:ext uri="{FF2B5EF4-FFF2-40B4-BE49-F238E27FC236}">
                <a16:creationId xmlns:a16="http://schemas.microsoft.com/office/drawing/2014/main" id="{A2B54A48-7106-422C-B7F9-67144B33FDB9}"/>
              </a:ext>
            </a:extLst>
          </p:cNvPr>
          <p:cNvSpPr/>
          <p:nvPr/>
        </p:nvSpPr>
        <p:spPr>
          <a:xfrm>
            <a:off x="4476135" y="3140702"/>
            <a:ext cx="2789172"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膜型</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RNA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转录本</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7" name="矩形 16">
            <a:extLst>
              <a:ext uri="{FF2B5EF4-FFF2-40B4-BE49-F238E27FC236}">
                <a16:creationId xmlns:a16="http://schemas.microsoft.com/office/drawing/2014/main" id="{63D5EC74-E0DE-41D6-9D67-CB1DF1B98468}"/>
              </a:ext>
            </a:extLst>
          </p:cNvPr>
          <p:cNvSpPr/>
          <p:nvPr/>
        </p:nvSpPr>
        <p:spPr>
          <a:xfrm>
            <a:off x="2648229" y="4150126"/>
            <a:ext cx="1626954" cy="346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RNA</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剪接</a:t>
            </a:r>
          </a:p>
        </p:txBody>
      </p:sp>
      <p:sp>
        <p:nvSpPr>
          <p:cNvPr id="18" name="矩形 17">
            <a:extLst>
              <a:ext uri="{FF2B5EF4-FFF2-40B4-BE49-F238E27FC236}">
                <a16:creationId xmlns:a16="http://schemas.microsoft.com/office/drawing/2014/main" id="{F4A9108B-051F-4FB2-B226-5C6BBC5C7CEB}"/>
              </a:ext>
            </a:extLst>
          </p:cNvPr>
          <p:cNvSpPr/>
          <p:nvPr/>
        </p:nvSpPr>
        <p:spPr>
          <a:xfrm>
            <a:off x="1115616" y="5240459"/>
            <a:ext cx="3223302"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编码分泌型</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链的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mRNA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9" name="矩形 18">
            <a:extLst>
              <a:ext uri="{FF2B5EF4-FFF2-40B4-BE49-F238E27FC236}">
                <a16:creationId xmlns:a16="http://schemas.microsoft.com/office/drawing/2014/main" id="{07AE9980-18FB-4C97-B056-F512649BC70E}"/>
              </a:ext>
            </a:extLst>
          </p:cNvPr>
          <p:cNvSpPr/>
          <p:nvPr/>
        </p:nvSpPr>
        <p:spPr>
          <a:xfrm>
            <a:off x="4644008" y="5236565"/>
            <a:ext cx="3223302" cy="276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编码膜型</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链的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mRNA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email"/>
          <a:srcRect/>
          <a:stretch>
            <a:fillRect/>
          </a:stretch>
        </p:blipFill>
        <p:spPr bwMode="auto">
          <a:xfrm>
            <a:off x="539552" y="116634"/>
            <a:ext cx="6840810" cy="6325035"/>
          </a:xfrm>
          <a:prstGeom prst="rect">
            <a:avLst/>
          </a:prstGeom>
          <a:noFill/>
          <a:ln w="9525">
            <a:noFill/>
            <a:miter lim="800000"/>
            <a:headEnd/>
            <a:tailEnd/>
          </a:ln>
        </p:spPr>
      </p:pic>
      <p:sp>
        <p:nvSpPr>
          <p:cNvPr id="3" name="矩形 2"/>
          <p:cNvSpPr/>
          <p:nvPr/>
        </p:nvSpPr>
        <p:spPr>
          <a:xfrm>
            <a:off x="5796186" y="3352348"/>
            <a:ext cx="3168352"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通过</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RNA</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选择性加工表达膜型</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 </a:t>
            </a:r>
            <a:r>
              <a:rPr kumimoji="0" lang="en-US" altLang="zh-CN" sz="2000" b="0" i="0" u="none" strike="noStrike" kern="1200" cap="none" spc="0" normalizeH="0" baseline="0" noProof="0" dirty="0">
                <a:ln>
                  <a:noFill/>
                </a:ln>
                <a:solidFill>
                  <a:prstClr val="white"/>
                </a:solidFill>
                <a:effectLst/>
                <a:uLnTx/>
                <a:uFillTx/>
                <a:latin typeface="Symbol" pitchFamily="18" charset="2"/>
                <a:ea typeface="微软雅黑"/>
                <a:cs typeface="+mn-cs"/>
              </a:rPr>
              <a:t>m</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 </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和</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 </a:t>
            </a:r>
            <a:r>
              <a:rPr kumimoji="0" lang="en-US" altLang="zh-CN" sz="2000" b="0" i="0" u="none" strike="noStrike" kern="1200" cap="none" spc="0" normalizeH="0" baseline="0" noProof="0" dirty="0">
                <a:ln>
                  <a:noFill/>
                </a:ln>
                <a:solidFill>
                  <a:prstClr val="white"/>
                </a:solidFill>
                <a:effectLst/>
                <a:uLnTx/>
                <a:uFillTx/>
                <a:latin typeface="Symbol" pitchFamily="18" charset="2"/>
                <a:ea typeface="微软雅黑"/>
                <a:cs typeface="+mn-cs"/>
              </a:rPr>
              <a:t>d</a:t>
            </a:r>
            <a:r>
              <a:rPr kumimoji="0" lang="en-US" altLang="zh-CN" sz="2000" b="0" i="0" u="none" strike="noStrike" kern="1200" cap="none" spc="0" normalizeH="0" baseline="0" noProof="0" dirty="0">
                <a:ln>
                  <a:noFill/>
                </a:ln>
                <a:solidFill>
                  <a:prstClr val="white"/>
                </a:solidFill>
                <a:effectLst/>
                <a:uLnTx/>
                <a:uFillTx/>
                <a:latin typeface="Georgia"/>
                <a:ea typeface="微软雅黑"/>
                <a:cs typeface="+mn-cs"/>
              </a:rPr>
              <a:t> </a:t>
            </a: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重链</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4" name="矩形 3">
            <a:extLst>
              <a:ext uri="{FF2B5EF4-FFF2-40B4-BE49-F238E27FC236}">
                <a16:creationId xmlns:a16="http://schemas.microsoft.com/office/drawing/2014/main" id="{CB93854B-5017-4474-93DE-734781E1982D}"/>
              </a:ext>
            </a:extLst>
          </p:cNvPr>
          <p:cNvSpPr/>
          <p:nvPr/>
        </p:nvSpPr>
        <p:spPr>
          <a:xfrm>
            <a:off x="291248" y="188259"/>
            <a:ext cx="2245764" cy="130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重链初级转录本</a:t>
            </a:r>
          </a:p>
        </p:txBody>
      </p:sp>
      <p:sp>
        <p:nvSpPr>
          <p:cNvPr id="5" name="矩形 4">
            <a:extLst>
              <a:ext uri="{FF2B5EF4-FFF2-40B4-BE49-F238E27FC236}">
                <a16:creationId xmlns:a16="http://schemas.microsoft.com/office/drawing/2014/main" id="{6CA93776-D3E7-4EDF-8EFA-97FC08839135}"/>
              </a:ext>
            </a:extLst>
          </p:cNvPr>
          <p:cNvSpPr/>
          <p:nvPr/>
        </p:nvSpPr>
        <p:spPr>
          <a:xfrm>
            <a:off x="539552" y="1882586"/>
            <a:ext cx="3037366" cy="130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初级转录本位点</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2</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的聚腺苷化</a:t>
            </a:r>
          </a:p>
        </p:txBody>
      </p:sp>
      <p:sp>
        <p:nvSpPr>
          <p:cNvPr id="6" name="矩形 5">
            <a:extLst>
              <a:ext uri="{FF2B5EF4-FFF2-40B4-BE49-F238E27FC236}">
                <a16:creationId xmlns:a16="http://schemas.microsoft.com/office/drawing/2014/main" id="{34964FCA-21F8-4DAA-9A8E-6C23AAA4265D}"/>
              </a:ext>
            </a:extLst>
          </p:cNvPr>
          <p:cNvSpPr/>
          <p:nvPr/>
        </p:nvSpPr>
        <p:spPr>
          <a:xfrm>
            <a:off x="539552" y="4204444"/>
            <a:ext cx="3037366" cy="130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初级转录本位点</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4</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的聚腺苷化</a:t>
            </a:r>
          </a:p>
        </p:txBody>
      </p:sp>
      <p:sp>
        <p:nvSpPr>
          <p:cNvPr id="7" name="矩形 6">
            <a:extLst>
              <a:ext uri="{FF2B5EF4-FFF2-40B4-BE49-F238E27FC236}">
                <a16:creationId xmlns:a16="http://schemas.microsoft.com/office/drawing/2014/main" id="{FAF00FE4-0660-4C0C-AF19-09E2CF575671}"/>
              </a:ext>
            </a:extLst>
          </p:cNvPr>
          <p:cNvSpPr/>
          <p:nvPr/>
        </p:nvSpPr>
        <p:spPr>
          <a:xfrm>
            <a:off x="3347865" y="3079377"/>
            <a:ext cx="1172707" cy="112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mRNA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剪接</a:t>
            </a:r>
          </a:p>
        </p:txBody>
      </p:sp>
      <p:sp>
        <p:nvSpPr>
          <p:cNvPr id="8" name="矩形 7">
            <a:extLst>
              <a:ext uri="{FF2B5EF4-FFF2-40B4-BE49-F238E27FC236}">
                <a16:creationId xmlns:a16="http://schemas.microsoft.com/office/drawing/2014/main" id="{4E0EBDC8-56C5-47E1-AE64-95DE71DEACDF}"/>
              </a:ext>
            </a:extLst>
          </p:cNvPr>
          <p:cNvSpPr/>
          <p:nvPr/>
        </p:nvSpPr>
        <p:spPr>
          <a:xfrm>
            <a:off x="4701535" y="5512925"/>
            <a:ext cx="1172707" cy="112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mRNA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剪接</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7414" y="144215"/>
            <a:ext cx="5109091" cy="46166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none">
            <a:spAutoFit/>
          </a:bodyPr>
          <a:lstStyle/>
          <a:p>
            <a:pPr defTabSz="914400">
              <a:defRPr/>
            </a:pPr>
            <a:r>
              <a:rPr lang="zh-CN" altLang="en-US" sz="2400" dirty="0">
                <a:solidFill>
                  <a:prstClr val="white"/>
                </a:solidFill>
                <a:latin typeface="Georgia"/>
                <a:ea typeface="微软雅黑"/>
              </a:rPr>
              <a:t>体液免疫和细胞免疫之间的科学争论</a:t>
            </a:r>
            <a:endParaRPr lang="en-US" altLang="zh-CN" sz="2400" dirty="0">
              <a:solidFill>
                <a:prstClr val="white"/>
              </a:solidFill>
              <a:latin typeface="Georgia"/>
              <a:ea typeface="微软雅黑"/>
            </a:endParaRPr>
          </a:p>
        </p:txBody>
      </p:sp>
      <p:pic>
        <p:nvPicPr>
          <p:cNvPr id="187396" name="Picture 4" descr="http://media.wiley.com/mrw_images/cp/cpph/articles/ph0907/image_n/nph090702.jpg"/>
          <p:cNvPicPr>
            <a:picLocks noChangeAspect="1" noChangeArrowheads="1"/>
          </p:cNvPicPr>
          <p:nvPr/>
        </p:nvPicPr>
        <p:blipFill>
          <a:blip r:embed="rId2" cstate="print"/>
          <a:srcRect/>
          <a:stretch>
            <a:fillRect/>
          </a:stretch>
        </p:blipFill>
        <p:spPr bwMode="auto">
          <a:xfrm>
            <a:off x="251520" y="980728"/>
            <a:ext cx="6055838" cy="5040560"/>
          </a:xfrm>
          <a:prstGeom prst="rect">
            <a:avLst/>
          </a:prstGeom>
          <a:noFill/>
          <a:effectLst/>
        </p:spPr>
      </p:pic>
      <p:sp>
        <p:nvSpPr>
          <p:cNvPr id="12" name="矩形 11"/>
          <p:cNvSpPr/>
          <p:nvPr/>
        </p:nvSpPr>
        <p:spPr>
          <a:xfrm>
            <a:off x="1835696" y="836712"/>
            <a:ext cx="4752528" cy="2016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13" name="左箭头标注 12"/>
          <p:cNvSpPr/>
          <p:nvPr/>
        </p:nvSpPr>
        <p:spPr>
          <a:xfrm>
            <a:off x="6660232" y="1412776"/>
            <a:ext cx="1944216" cy="792088"/>
          </a:xfrm>
          <a:prstGeom prst="leftArrowCallout">
            <a:avLst>
              <a:gd name="adj1" fmla="val 25000"/>
              <a:gd name="adj2" fmla="val 25000"/>
              <a:gd name="adj3" fmla="val 25000"/>
              <a:gd name="adj4" fmla="val 86530"/>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dirty="0">
                <a:solidFill>
                  <a:prstClr val="white"/>
                </a:solidFill>
                <a:latin typeface="Georgia"/>
                <a:ea typeface="微软雅黑"/>
              </a:rPr>
              <a:t>由体液中的抗体介导</a:t>
            </a:r>
            <a:endParaRPr lang="en-US" altLang="zh-CN" dirty="0">
              <a:solidFill>
                <a:prstClr val="white"/>
              </a:solidFill>
              <a:latin typeface="Georgia"/>
              <a:ea typeface="微软雅黑"/>
            </a:endParaRPr>
          </a:p>
        </p:txBody>
      </p:sp>
      <p:sp>
        <p:nvSpPr>
          <p:cNvPr id="14" name="矩形 13"/>
          <p:cNvSpPr/>
          <p:nvPr/>
        </p:nvSpPr>
        <p:spPr>
          <a:xfrm>
            <a:off x="1835696" y="2924944"/>
            <a:ext cx="4752528" cy="331236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16" name="左箭头标注 15"/>
          <p:cNvSpPr/>
          <p:nvPr/>
        </p:nvSpPr>
        <p:spPr>
          <a:xfrm>
            <a:off x="6660232" y="3501008"/>
            <a:ext cx="2232248" cy="1728192"/>
          </a:xfrm>
          <a:prstGeom prst="leftArrowCallout">
            <a:avLst>
              <a:gd name="adj1" fmla="val 6212"/>
              <a:gd name="adj2" fmla="val 9593"/>
              <a:gd name="adj3" fmla="val 12837"/>
              <a:gd name="adj4" fmla="val 81757"/>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dirty="0">
                <a:solidFill>
                  <a:prstClr val="white"/>
                </a:solidFill>
                <a:latin typeface="Georgia"/>
                <a:ea typeface="微软雅黑"/>
              </a:rPr>
              <a:t>细胞，而不是血清中的组分，是免疫应答的主要效应分子</a:t>
            </a:r>
            <a:endParaRPr lang="en-US" altLang="zh-CN" dirty="0">
              <a:solidFill>
                <a:prstClr val="white"/>
              </a:solidFill>
              <a:latin typeface="Georgia"/>
              <a:ea typeface="微软雅黑"/>
            </a:endParaRPr>
          </a:p>
        </p:txBody>
      </p:sp>
      <p:sp>
        <p:nvSpPr>
          <p:cNvPr id="20" name="矩形 19"/>
          <p:cNvSpPr/>
          <p:nvPr/>
        </p:nvSpPr>
        <p:spPr>
          <a:xfrm>
            <a:off x="3203848" y="908720"/>
            <a:ext cx="136815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21" name="矩形 20"/>
          <p:cNvSpPr/>
          <p:nvPr/>
        </p:nvSpPr>
        <p:spPr>
          <a:xfrm>
            <a:off x="3275856" y="2924944"/>
            <a:ext cx="136815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3" cstate="email"/>
          <a:srcRect/>
          <a:stretch>
            <a:fillRect/>
          </a:stretch>
        </p:blipFill>
        <p:spPr bwMode="auto">
          <a:xfrm>
            <a:off x="4834857" y="264380"/>
            <a:ext cx="3769593" cy="5900924"/>
          </a:xfrm>
          <a:prstGeom prst="rect">
            <a:avLst/>
          </a:prstGeom>
          <a:noFill/>
          <a:ln w="9525">
            <a:noFill/>
            <a:miter lim="800000"/>
            <a:headEnd/>
            <a:tailEnd/>
          </a:ln>
        </p:spPr>
      </p:pic>
      <p:grpSp>
        <p:nvGrpSpPr>
          <p:cNvPr id="5" name="组合 4"/>
          <p:cNvGrpSpPr/>
          <p:nvPr/>
        </p:nvGrpSpPr>
        <p:grpSpPr>
          <a:xfrm>
            <a:off x="251522" y="2060848"/>
            <a:ext cx="4536503" cy="2304256"/>
            <a:chOff x="251520" y="260648"/>
            <a:chExt cx="8584505" cy="5184576"/>
          </a:xfrm>
        </p:grpSpPr>
        <p:pic>
          <p:nvPicPr>
            <p:cNvPr id="6" name="Picture 2" descr="figure 5-20 part 1"/>
            <p:cNvPicPr>
              <a:picLocks noChangeAspect="1" noChangeArrowheads="1"/>
            </p:cNvPicPr>
            <p:nvPr/>
          </p:nvPicPr>
          <p:blipFill>
            <a:blip r:embed="rId4" cstate="email"/>
            <a:srcRect/>
            <a:stretch>
              <a:fillRect/>
            </a:stretch>
          </p:blipFill>
          <p:spPr bwMode="auto">
            <a:xfrm>
              <a:off x="304800" y="260648"/>
              <a:ext cx="8531225" cy="5070475"/>
            </a:xfrm>
            <a:prstGeom prst="rect">
              <a:avLst/>
            </a:prstGeom>
            <a:noFill/>
            <a:ln w="9525">
              <a:noFill/>
              <a:miter lim="800000"/>
              <a:headEnd/>
              <a:tailEnd/>
            </a:ln>
            <a:effectLst/>
          </p:spPr>
        </p:pic>
        <p:sp>
          <p:nvSpPr>
            <p:cNvPr id="7" name="流程图: 过程 6"/>
            <p:cNvSpPr/>
            <p:nvPr/>
          </p:nvSpPr>
          <p:spPr>
            <a:xfrm>
              <a:off x="251520" y="4869160"/>
              <a:ext cx="2160240" cy="57606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8" name="矩形 7"/>
          <p:cNvSpPr/>
          <p:nvPr/>
        </p:nvSpPr>
        <p:spPr>
          <a:xfrm>
            <a:off x="373611" y="5397207"/>
            <a:ext cx="4320480" cy="830997"/>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免疫球蛋白分子的合成、组装和分泌</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F17E5DFB-CFF2-4D23-8D75-DDA3E0AE0159}"/>
              </a:ext>
            </a:extLst>
          </p:cNvPr>
          <p:cNvSpPr/>
          <p:nvPr/>
        </p:nvSpPr>
        <p:spPr>
          <a:xfrm>
            <a:off x="355681" y="3666565"/>
            <a:ext cx="1553801" cy="367555"/>
          </a:xfrm>
          <a:prstGeom prst="rect">
            <a:avLst/>
          </a:prstGeom>
          <a:solidFill>
            <a:srgbClr val="EFC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跨膜片段</a:t>
            </a:r>
          </a:p>
        </p:txBody>
      </p:sp>
      <p:sp>
        <p:nvSpPr>
          <p:cNvPr id="9" name="矩形 8">
            <a:extLst>
              <a:ext uri="{FF2B5EF4-FFF2-40B4-BE49-F238E27FC236}">
                <a16:creationId xmlns:a16="http://schemas.microsoft.com/office/drawing/2014/main" id="{99E078BA-BCC8-48FC-BEB8-AFB337CD0AA3}"/>
              </a:ext>
            </a:extLst>
          </p:cNvPr>
          <p:cNvSpPr/>
          <p:nvPr/>
        </p:nvSpPr>
        <p:spPr>
          <a:xfrm>
            <a:off x="1756950" y="3368364"/>
            <a:ext cx="1553801" cy="367555"/>
          </a:xfrm>
          <a:prstGeom prst="rect">
            <a:avLst/>
          </a:prstGeom>
          <a:solidFill>
            <a:srgbClr val="EFC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分泌小泡</a:t>
            </a:r>
          </a:p>
        </p:txBody>
      </p:sp>
      <p:sp>
        <p:nvSpPr>
          <p:cNvPr id="10" name="矩形 9">
            <a:extLst>
              <a:ext uri="{FF2B5EF4-FFF2-40B4-BE49-F238E27FC236}">
                <a16:creationId xmlns:a16="http://schemas.microsoft.com/office/drawing/2014/main" id="{C0678231-FB75-43C8-A959-84458E1F1FAB}"/>
              </a:ext>
            </a:extLst>
          </p:cNvPr>
          <p:cNvSpPr/>
          <p:nvPr/>
        </p:nvSpPr>
        <p:spPr>
          <a:xfrm>
            <a:off x="2841680" y="2796490"/>
            <a:ext cx="1553801" cy="367555"/>
          </a:xfrm>
          <a:prstGeom prst="rect">
            <a:avLst/>
          </a:prstGeom>
          <a:solidFill>
            <a:srgbClr val="EFC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膜融合</a:t>
            </a:r>
          </a:p>
        </p:txBody>
      </p:sp>
      <p:sp>
        <p:nvSpPr>
          <p:cNvPr id="11" name="矩形 10">
            <a:extLst>
              <a:ext uri="{FF2B5EF4-FFF2-40B4-BE49-F238E27FC236}">
                <a16:creationId xmlns:a16="http://schemas.microsoft.com/office/drawing/2014/main" id="{F51D4E8D-9833-4EF9-B04F-328C40FD2416}"/>
              </a:ext>
            </a:extLst>
          </p:cNvPr>
          <p:cNvSpPr/>
          <p:nvPr/>
        </p:nvSpPr>
        <p:spPr>
          <a:xfrm>
            <a:off x="3272488" y="2173282"/>
            <a:ext cx="1421603" cy="224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     膜型</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Ig</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2" name="矩形 11">
            <a:extLst>
              <a:ext uri="{FF2B5EF4-FFF2-40B4-BE49-F238E27FC236}">
                <a16:creationId xmlns:a16="http://schemas.microsoft.com/office/drawing/2014/main" id="{4D6E09BE-9C25-43DD-A597-7135B6BEC442}"/>
              </a:ext>
            </a:extLst>
          </p:cNvPr>
          <p:cNvSpPr/>
          <p:nvPr/>
        </p:nvSpPr>
        <p:spPr>
          <a:xfrm>
            <a:off x="7486241" y="394447"/>
            <a:ext cx="1165041" cy="224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分泌型</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Ig</a:t>
            </a: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3" name="矩形 12">
            <a:extLst>
              <a:ext uri="{FF2B5EF4-FFF2-40B4-BE49-F238E27FC236}">
                <a16:creationId xmlns:a16="http://schemas.microsoft.com/office/drawing/2014/main" id="{A2A017B5-FD99-415F-8485-0F7763CEE180}"/>
              </a:ext>
            </a:extLst>
          </p:cNvPr>
          <p:cNvSpPr/>
          <p:nvPr/>
        </p:nvSpPr>
        <p:spPr>
          <a:xfrm>
            <a:off x="7591440" y="1057836"/>
            <a:ext cx="656091" cy="376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分泌小泡</a:t>
            </a:r>
          </a:p>
        </p:txBody>
      </p:sp>
      <p:sp>
        <p:nvSpPr>
          <p:cNvPr id="14" name="矩形 13">
            <a:extLst>
              <a:ext uri="{FF2B5EF4-FFF2-40B4-BE49-F238E27FC236}">
                <a16:creationId xmlns:a16="http://schemas.microsoft.com/office/drawing/2014/main" id="{402A36D5-AEFB-4B50-A733-D736DE73AADC}"/>
              </a:ext>
            </a:extLst>
          </p:cNvPr>
          <p:cNvSpPr/>
          <p:nvPr/>
        </p:nvSpPr>
        <p:spPr>
          <a:xfrm>
            <a:off x="5862918" y="1129553"/>
            <a:ext cx="1039905" cy="229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寡糖</a:t>
            </a:r>
          </a:p>
        </p:txBody>
      </p:sp>
      <p:sp>
        <p:nvSpPr>
          <p:cNvPr id="15" name="矩形 14">
            <a:extLst>
              <a:ext uri="{FF2B5EF4-FFF2-40B4-BE49-F238E27FC236}">
                <a16:creationId xmlns:a16="http://schemas.microsoft.com/office/drawing/2014/main" id="{F70245A3-4CC6-43E5-A8FF-9C57DD9220BB}"/>
              </a:ext>
            </a:extLst>
          </p:cNvPr>
          <p:cNvSpPr/>
          <p:nvPr/>
        </p:nvSpPr>
        <p:spPr>
          <a:xfrm>
            <a:off x="4748521" y="3049533"/>
            <a:ext cx="862686" cy="229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顺面高尔基体</a:t>
            </a:r>
          </a:p>
        </p:txBody>
      </p:sp>
      <p:sp>
        <p:nvSpPr>
          <p:cNvPr id="16" name="矩形 15">
            <a:extLst>
              <a:ext uri="{FF2B5EF4-FFF2-40B4-BE49-F238E27FC236}">
                <a16:creationId xmlns:a16="http://schemas.microsoft.com/office/drawing/2014/main" id="{B68FBBE7-80D0-4105-BD57-B0A2FB750E83}"/>
              </a:ext>
            </a:extLst>
          </p:cNvPr>
          <p:cNvSpPr/>
          <p:nvPr/>
        </p:nvSpPr>
        <p:spPr>
          <a:xfrm>
            <a:off x="4901896" y="2397320"/>
            <a:ext cx="862686" cy="229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反面高尔基体</a:t>
            </a:r>
          </a:p>
        </p:txBody>
      </p:sp>
      <p:sp>
        <p:nvSpPr>
          <p:cNvPr id="17" name="矩形 16">
            <a:extLst>
              <a:ext uri="{FF2B5EF4-FFF2-40B4-BE49-F238E27FC236}">
                <a16:creationId xmlns:a16="http://schemas.microsoft.com/office/drawing/2014/main" id="{E8FB5BD9-B995-415D-88A2-536E5055B872}"/>
              </a:ext>
            </a:extLst>
          </p:cNvPr>
          <p:cNvSpPr/>
          <p:nvPr/>
        </p:nvSpPr>
        <p:spPr>
          <a:xfrm>
            <a:off x="5072284" y="1685366"/>
            <a:ext cx="862686" cy="327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反面膜囊</a:t>
            </a:r>
          </a:p>
        </p:txBody>
      </p:sp>
      <p:sp>
        <p:nvSpPr>
          <p:cNvPr id="18" name="矩形 17">
            <a:extLst>
              <a:ext uri="{FF2B5EF4-FFF2-40B4-BE49-F238E27FC236}">
                <a16:creationId xmlns:a16="http://schemas.microsoft.com/office/drawing/2014/main" id="{D1CB4631-AA85-4F2E-B1EB-8C2BCDF67529}"/>
              </a:ext>
            </a:extLst>
          </p:cNvPr>
          <p:cNvSpPr/>
          <p:nvPr/>
        </p:nvSpPr>
        <p:spPr>
          <a:xfrm>
            <a:off x="5431574" y="5649135"/>
            <a:ext cx="1039905" cy="327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轻链易位</a:t>
            </a:r>
          </a:p>
        </p:txBody>
      </p:sp>
      <p:sp>
        <p:nvSpPr>
          <p:cNvPr id="19" name="矩形 18">
            <a:extLst>
              <a:ext uri="{FF2B5EF4-FFF2-40B4-BE49-F238E27FC236}">
                <a16:creationId xmlns:a16="http://schemas.microsoft.com/office/drawing/2014/main" id="{C5F58AFE-E07F-49EC-961B-120AB5C1B3A3}"/>
              </a:ext>
            </a:extLst>
          </p:cNvPr>
          <p:cNvSpPr/>
          <p:nvPr/>
        </p:nvSpPr>
        <p:spPr>
          <a:xfrm>
            <a:off x="7399532" y="5605682"/>
            <a:ext cx="1039905" cy="327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重链易位</a:t>
            </a:r>
          </a:p>
        </p:txBody>
      </p:sp>
      <p:sp>
        <p:nvSpPr>
          <p:cNvPr id="20" name="矩形 19">
            <a:extLst>
              <a:ext uri="{FF2B5EF4-FFF2-40B4-BE49-F238E27FC236}">
                <a16:creationId xmlns:a16="http://schemas.microsoft.com/office/drawing/2014/main" id="{A45BEC16-9D2B-4574-AE5C-B58E867057F3}"/>
              </a:ext>
            </a:extLst>
          </p:cNvPr>
          <p:cNvSpPr/>
          <p:nvPr/>
        </p:nvSpPr>
        <p:spPr>
          <a:xfrm>
            <a:off x="6612245" y="5667065"/>
            <a:ext cx="873996" cy="579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新生</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Ig</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（切除先导序列）</a:t>
            </a:r>
          </a:p>
        </p:txBody>
      </p:sp>
      <p:sp>
        <p:nvSpPr>
          <p:cNvPr id="21" name="矩形 20">
            <a:extLst>
              <a:ext uri="{FF2B5EF4-FFF2-40B4-BE49-F238E27FC236}">
                <a16:creationId xmlns:a16="http://schemas.microsoft.com/office/drawing/2014/main" id="{A6C42246-520F-4EA4-AFC8-D0E9964147AC}"/>
              </a:ext>
            </a:extLst>
          </p:cNvPr>
          <p:cNvSpPr/>
          <p:nvPr/>
        </p:nvSpPr>
        <p:spPr>
          <a:xfrm>
            <a:off x="5021791" y="5035297"/>
            <a:ext cx="1039905" cy="229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先导序列</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82" name="Picture 2" descr="figure 5-21"/>
          <p:cNvPicPr>
            <a:picLocks noChangeAspect="1" noChangeArrowheads="1"/>
          </p:cNvPicPr>
          <p:nvPr/>
        </p:nvPicPr>
        <p:blipFill>
          <a:blip r:embed="rId3" cstate="email"/>
          <a:srcRect/>
          <a:stretch>
            <a:fillRect/>
          </a:stretch>
        </p:blipFill>
        <p:spPr bwMode="auto">
          <a:xfrm>
            <a:off x="2057402" y="165102"/>
            <a:ext cx="5027613" cy="6532563"/>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CD7A49E7-FB78-401F-BCEC-6D1D42884D64}"/>
              </a:ext>
            </a:extLst>
          </p:cNvPr>
          <p:cNvSpPr/>
          <p:nvPr/>
        </p:nvSpPr>
        <p:spPr>
          <a:xfrm>
            <a:off x="3361765" y="5738783"/>
            <a:ext cx="1748117" cy="579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新生</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Ig</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（切除先导序列）</a:t>
            </a:r>
          </a:p>
        </p:txBody>
      </p:sp>
      <p:sp>
        <p:nvSpPr>
          <p:cNvPr id="4" name="矩形 3">
            <a:extLst>
              <a:ext uri="{FF2B5EF4-FFF2-40B4-BE49-F238E27FC236}">
                <a16:creationId xmlns:a16="http://schemas.microsoft.com/office/drawing/2014/main" id="{A1958675-5227-441F-B730-8F449706DFAE}"/>
              </a:ext>
            </a:extLst>
          </p:cNvPr>
          <p:cNvSpPr/>
          <p:nvPr/>
        </p:nvSpPr>
        <p:spPr>
          <a:xfrm>
            <a:off x="1936376" y="4000077"/>
            <a:ext cx="1577789" cy="579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正常折叠和组装</a:t>
            </a:r>
          </a:p>
        </p:txBody>
      </p:sp>
      <p:sp>
        <p:nvSpPr>
          <p:cNvPr id="5" name="矩形 4">
            <a:extLst>
              <a:ext uri="{FF2B5EF4-FFF2-40B4-BE49-F238E27FC236}">
                <a16:creationId xmlns:a16="http://schemas.microsoft.com/office/drawing/2014/main" id="{2078442D-BEB5-47B4-A29D-5F2DF4497DBC}"/>
              </a:ext>
            </a:extLst>
          </p:cNvPr>
          <p:cNvSpPr/>
          <p:nvPr/>
        </p:nvSpPr>
        <p:spPr>
          <a:xfrm>
            <a:off x="5387788" y="4000076"/>
            <a:ext cx="1697227" cy="579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异常折叠或组装</a:t>
            </a:r>
          </a:p>
        </p:txBody>
      </p:sp>
      <p:sp>
        <p:nvSpPr>
          <p:cNvPr id="6" name="矩形 5">
            <a:extLst>
              <a:ext uri="{FF2B5EF4-FFF2-40B4-BE49-F238E27FC236}">
                <a16:creationId xmlns:a16="http://schemas.microsoft.com/office/drawing/2014/main" id="{33D4F685-A5F5-4499-A02E-F6EE2922CFCB}"/>
              </a:ext>
            </a:extLst>
          </p:cNvPr>
          <p:cNvSpPr/>
          <p:nvPr/>
        </p:nvSpPr>
        <p:spPr>
          <a:xfrm>
            <a:off x="4571208" y="571411"/>
            <a:ext cx="1562893" cy="579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由蛋白酶体降解</a:t>
            </a:r>
          </a:p>
        </p:txBody>
      </p:sp>
      <p:sp>
        <p:nvSpPr>
          <p:cNvPr id="7" name="矩形 6">
            <a:extLst>
              <a:ext uri="{FF2B5EF4-FFF2-40B4-BE49-F238E27FC236}">
                <a16:creationId xmlns:a16="http://schemas.microsoft.com/office/drawing/2014/main" id="{0EE4BAF7-A3C3-469E-9794-3A747FF8B633}"/>
              </a:ext>
            </a:extLst>
          </p:cNvPr>
          <p:cNvSpPr/>
          <p:nvPr/>
        </p:nvSpPr>
        <p:spPr>
          <a:xfrm>
            <a:off x="4571207" y="1550897"/>
            <a:ext cx="1562893" cy="258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       泛素化</a:t>
            </a:r>
          </a:p>
        </p:txBody>
      </p:sp>
      <p:sp>
        <p:nvSpPr>
          <p:cNvPr id="8" name="矩形 7">
            <a:extLst>
              <a:ext uri="{FF2B5EF4-FFF2-40B4-BE49-F238E27FC236}">
                <a16:creationId xmlns:a16="http://schemas.microsoft.com/office/drawing/2014/main" id="{C5D487E6-248D-40E5-A4F8-ADC7033AF371}"/>
              </a:ext>
            </a:extLst>
          </p:cNvPr>
          <p:cNvSpPr/>
          <p:nvPr/>
        </p:nvSpPr>
        <p:spPr>
          <a:xfrm>
            <a:off x="2267278" y="1550897"/>
            <a:ext cx="1562893" cy="258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       泛素</a:t>
            </a:r>
          </a:p>
        </p:txBody>
      </p:sp>
      <p:sp>
        <p:nvSpPr>
          <p:cNvPr id="9" name="矩形 8">
            <a:extLst>
              <a:ext uri="{FF2B5EF4-FFF2-40B4-BE49-F238E27FC236}">
                <a16:creationId xmlns:a16="http://schemas.microsoft.com/office/drawing/2014/main" id="{C3BFD976-0E13-4E9E-97C5-5EC389DD0162}"/>
              </a:ext>
            </a:extLst>
          </p:cNvPr>
          <p:cNvSpPr/>
          <p:nvPr/>
        </p:nvSpPr>
        <p:spPr>
          <a:xfrm>
            <a:off x="4409842" y="2210257"/>
            <a:ext cx="1820629" cy="22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       导出到胞质</a:t>
            </a:r>
          </a:p>
        </p:txBody>
      </p:sp>
      <p:sp>
        <p:nvSpPr>
          <p:cNvPr id="10" name="矩形 9">
            <a:extLst>
              <a:ext uri="{FF2B5EF4-FFF2-40B4-BE49-F238E27FC236}">
                <a16:creationId xmlns:a16="http://schemas.microsoft.com/office/drawing/2014/main" id="{F75F4F88-6C01-4BB9-971D-E78C3442D64C}"/>
              </a:ext>
            </a:extLst>
          </p:cNvPr>
          <p:cNvSpPr/>
          <p:nvPr/>
        </p:nvSpPr>
        <p:spPr>
          <a:xfrm>
            <a:off x="4571207" y="2722654"/>
            <a:ext cx="1562893" cy="258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         分解</a:t>
            </a:r>
          </a:p>
        </p:txBody>
      </p:sp>
      <p:sp>
        <p:nvSpPr>
          <p:cNvPr id="11" name="矩形 10">
            <a:extLst>
              <a:ext uri="{FF2B5EF4-FFF2-40B4-BE49-F238E27FC236}">
                <a16:creationId xmlns:a16="http://schemas.microsoft.com/office/drawing/2014/main" id="{67A25ED6-EFE5-46C8-8630-B9D01845ECAF}"/>
              </a:ext>
            </a:extLst>
          </p:cNvPr>
          <p:cNvSpPr/>
          <p:nvPr/>
        </p:nvSpPr>
        <p:spPr>
          <a:xfrm>
            <a:off x="3991534" y="3287652"/>
            <a:ext cx="2794747" cy="258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       结合</a:t>
            </a:r>
            <a:r>
              <a:rPr kumimoji="0" lang="en-US" altLang="zh-CN" sz="1400" b="1" i="0" u="none" strike="noStrike" kern="1200" cap="none" spc="0" normalizeH="0" baseline="0" noProof="0" dirty="0" err="1">
                <a:ln>
                  <a:noFill/>
                </a:ln>
                <a:solidFill>
                  <a:prstClr val="black"/>
                </a:solidFill>
                <a:effectLst/>
                <a:uLnTx/>
                <a:uFillTx/>
                <a:latin typeface="Georgia"/>
                <a:ea typeface="微软雅黑"/>
                <a:cs typeface="+mn-cs"/>
              </a:rPr>
              <a:t>BiP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保留在内质网中</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3530" y="332656"/>
            <a:ext cx="8603233" cy="3744416"/>
            <a:chOff x="323528" y="332656"/>
            <a:chExt cx="8603233" cy="3744416"/>
          </a:xfrm>
        </p:grpSpPr>
        <p:pic>
          <p:nvPicPr>
            <p:cNvPr id="483330" name="Picture 2" descr="figure 5-22"/>
            <p:cNvPicPr>
              <a:picLocks noChangeAspect="1" noChangeArrowheads="1"/>
            </p:cNvPicPr>
            <p:nvPr/>
          </p:nvPicPr>
          <p:blipFill>
            <a:blip r:embed="rId3" cstate="email"/>
            <a:srcRect/>
            <a:stretch>
              <a:fillRect/>
            </a:stretch>
          </p:blipFill>
          <p:spPr bwMode="auto">
            <a:xfrm>
              <a:off x="395536" y="332656"/>
              <a:ext cx="8531225" cy="3681413"/>
            </a:xfrm>
            <a:prstGeom prst="rect">
              <a:avLst/>
            </a:prstGeom>
            <a:noFill/>
            <a:ln w="9525">
              <a:noFill/>
              <a:miter lim="800000"/>
              <a:headEnd/>
              <a:tailEnd/>
            </a:ln>
            <a:effectLst/>
          </p:spPr>
        </p:pic>
        <p:sp>
          <p:nvSpPr>
            <p:cNvPr id="3" name="流程图: 过程 2"/>
            <p:cNvSpPr/>
            <p:nvPr/>
          </p:nvSpPr>
          <p:spPr>
            <a:xfrm>
              <a:off x="323528" y="3501008"/>
              <a:ext cx="2088232" cy="57606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546847" y="4221088"/>
            <a:ext cx="8113059" cy="830997"/>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小鼠重链、</a:t>
            </a:r>
            <a:r>
              <a:rPr kumimoji="0" lang="en-US" altLang="zh-CN" sz="2400" b="1" i="0" u="none" strike="noStrike" kern="1200" cap="none" spc="0" normalizeH="0" baseline="0" noProof="0" dirty="0">
                <a:ln>
                  <a:noFill/>
                </a:ln>
                <a:solidFill>
                  <a:prstClr val="white"/>
                </a:solidFill>
                <a:effectLst/>
                <a:uLnTx/>
                <a:uFillTx/>
                <a:latin typeface="Symbol" pitchFamily="18" charset="2"/>
                <a:ea typeface="微软雅黑"/>
                <a:cs typeface="+mn-cs"/>
              </a:rPr>
              <a:t>k</a:t>
            </a: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 </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轻链和</a:t>
            </a:r>
            <a:r>
              <a:rPr kumimoji="0" lang="en-US" altLang="zh-CN" sz="2400" b="1" i="0" u="none" strike="noStrike" kern="1200" cap="none" spc="0" normalizeH="0" baseline="0" noProof="0" dirty="0">
                <a:ln>
                  <a:noFill/>
                </a:ln>
                <a:solidFill>
                  <a:prstClr val="white"/>
                </a:solidFill>
                <a:effectLst/>
                <a:uLnTx/>
                <a:uFillTx/>
                <a:latin typeface="Symbol" pitchFamily="18" charset="2"/>
                <a:ea typeface="微软雅黑"/>
                <a:cs typeface="+mn-cs"/>
              </a:rPr>
              <a:t>l</a:t>
            </a: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 </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轻链胚系</a:t>
            </a:r>
            <a:r>
              <a:rPr kumimoji="0" lang="en-US" altLang="zh-CN" sz="2400" b="1" i="0" u="none" strike="noStrike" kern="1200" cap="none" spc="0" normalizeH="0" baseline="0" noProof="0" dirty="0">
                <a:ln>
                  <a:noFill/>
                </a:ln>
                <a:solidFill>
                  <a:prstClr val="white"/>
                </a:solidFill>
                <a:effectLst/>
                <a:uLnTx/>
                <a:uFillTx/>
                <a:latin typeface="Georgia"/>
                <a:ea typeface="微软雅黑"/>
                <a:cs typeface="+mn-cs"/>
              </a:rPr>
              <a:t>DNA</a:t>
            </a: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中启动子和增强子的定位</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CB5BD646-AA04-4C50-A104-A75E3DF5C18D}"/>
              </a:ext>
            </a:extLst>
          </p:cNvPr>
          <p:cNvSpPr/>
          <p:nvPr/>
        </p:nvSpPr>
        <p:spPr>
          <a:xfrm>
            <a:off x="217237" y="332656"/>
            <a:ext cx="1820629" cy="22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 重链</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DNA</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7" name="矩形 6">
            <a:extLst>
              <a:ext uri="{FF2B5EF4-FFF2-40B4-BE49-F238E27FC236}">
                <a16:creationId xmlns:a16="http://schemas.microsoft.com/office/drawing/2014/main" id="{6219F336-A120-405E-92E1-7E6B8286745F}"/>
              </a:ext>
            </a:extLst>
          </p:cNvPr>
          <p:cNvSpPr/>
          <p:nvPr/>
        </p:nvSpPr>
        <p:spPr>
          <a:xfrm>
            <a:off x="671560" y="1572836"/>
            <a:ext cx="1820629" cy="22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DNA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8" name="矩形 7">
            <a:extLst>
              <a:ext uri="{FF2B5EF4-FFF2-40B4-BE49-F238E27FC236}">
                <a16:creationId xmlns:a16="http://schemas.microsoft.com/office/drawing/2014/main" id="{97525287-FC44-4B1B-844C-4E73FB6BC870}"/>
              </a:ext>
            </a:extLst>
          </p:cNvPr>
          <p:cNvSpPr/>
          <p:nvPr/>
        </p:nvSpPr>
        <p:spPr>
          <a:xfrm>
            <a:off x="671560" y="2734210"/>
            <a:ext cx="1820629" cy="22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DNA</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9" name="矩形 8">
            <a:extLst>
              <a:ext uri="{FF2B5EF4-FFF2-40B4-BE49-F238E27FC236}">
                <a16:creationId xmlns:a16="http://schemas.microsoft.com/office/drawing/2014/main" id="{3803FD55-6C68-47EB-A270-17B394952B94}"/>
              </a:ext>
            </a:extLst>
          </p:cNvPr>
          <p:cNvSpPr/>
          <p:nvPr/>
        </p:nvSpPr>
        <p:spPr>
          <a:xfrm>
            <a:off x="7153835" y="1806445"/>
            <a:ext cx="986118" cy="22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启动子</a:t>
            </a:r>
          </a:p>
        </p:txBody>
      </p:sp>
      <p:sp>
        <p:nvSpPr>
          <p:cNvPr id="10" name="矩形 9">
            <a:extLst>
              <a:ext uri="{FF2B5EF4-FFF2-40B4-BE49-F238E27FC236}">
                <a16:creationId xmlns:a16="http://schemas.microsoft.com/office/drawing/2014/main" id="{ACC990F4-F79E-4546-9BE5-7C9CD196F548}"/>
              </a:ext>
            </a:extLst>
          </p:cNvPr>
          <p:cNvSpPr/>
          <p:nvPr/>
        </p:nvSpPr>
        <p:spPr>
          <a:xfrm>
            <a:off x="7153835" y="2128129"/>
            <a:ext cx="986118" cy="22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增强子</a:t>
            </a:r>
          </a:p>
        </p:txBody>
      </p:sp>
      <p:sp>
        <p:nvSpPr>
          <p:cNvPr id="11" name="矩形 10">
            <a:extLst>
              <a:ext uri="{FF2B5EF4-FFF2-40B4-BE49-F238E27FC236}">
                <a16:creationId xmlns:a16="http://schemas.microsoft.com/office/drawing/2014/main" id="{1ED8B5F8-EC9C-4BFC-8460-5A356E3FD497}"/>
              </a:ext>
            </a:extLst>
          </p:cNvPr>
          <p:cNvSpPr/>
          <p:nvPr/>
        </p:nvSpPr>
        <p:spPr>
          <a:xfrm>
            <a:off x="6947647" y="1416272"/>
            <a:ext cx="986118" cy="22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p:cNvPicPr>
            <a:picLocks noChangeAspect="1" noChangeArrowheads="1"/>
          </p:cNvPicPr>
          <p:nvPr/>
        </p:nvPicPr>
        <p:blipFill>
          <a:blip r:embed="rId2" cstate="email"/>
          <a:srcRect/>
          <a:stretch>
            <a:fillRect/>
          </a:stretch>
        </p:blipFill>
        <p:spPr bwMode="auto">
          <a:xfrm>
            <a:off x="179512" y="116634"/>
            <a:ext cx="4531394" cy="6563013"/>
          </a:xfrm>
          <a:prstGeom prst="rect">
            <a:avLst/>
          </a:prstGeom>
          <a:noFill/>
          <a:ln w="9525">
            <a:noFill/>
            <a:miter lim="800000"/>
            <a:headEnd/>
            <a:tailEnd/>
          </a:ln>
        </p:spPr>
      </p:pic>
      <p:sp>
        <p:nvSpPr>
          <p:cNvPr id="3" name="矩形 2"/>
          <p:cNvSpPr/>
          <p:nvPr/>
        </p:nvSpPr>
        <p:spPr>
          <a:xfrm>
            <a:off x="4909756" y="6045859"/>
            <a:ext cx="3888432"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b="1" dirty="0">
                <a:solidFill>
                  <a:prstClr val="white"/>
                </a:solidFill>
                <a:latin typeface="Georgia"/>
                <a:ea typeface="微软雅黑"/>
              </a:rPr>
              <a:t>人鼠嵌合单克隆抗体制备</a:t>
            </a:r>
            <a:endParaRPr lang="en-US" altLang="zh-CN" sz="2400" b="1" dirty="0">
              <a:solidFill>
                <a:prstClr val="white"/>
              </a:solidFill>
              <a:latin typeface="Georgia"/>
              <a:ea typeface="微软雅黑"/>
            </a:endParaRPr>
          </a:p>
        </p:txBody>
      </p:sp>
      <p:sp>
        <p:nvSpPr>
          <p:cNvPr id="4" name="矩形 3">
            <a:extLst>
              <a:ext uri="{FF2B5EF4-FFF2-40B4-BE49-F238E27FC236}">
                <a16:creationId xmlns:a16="http://schemas.microsoft.com/office/drawing/2014/main" id="{6C846111-B22A-4E79-B239-1005DE3B0286}"/>
              </a:ext>
            </a:extLst>
          </p:cNvPr>
          <p:cNvSpPr/>
          <p:nvPr/>
        </p:nvSpPr>
        <p:spPr>
          <a:xfrm>
            <a:off x="426720" y="178353"/>
            <a:ext cx="1722120" cy="2796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轻链基因</a:t>
            </a:r>
          </a:p>
        </p:txBody>
      </p:sp>
      <p:sp>
        <p:nvSpPr>
          <p:cNvPr id="6" name="矩形 5">
            <a:extLst>
              <a:ext uri="{FF2B5EF4-FFF2-40B4-BE49-F238E27FC236}">
                <a16:creationId xmlns:a16="http://schemas.microsoft.com/office/drawing/2014/main" id="{7B91358C-FCD3-4B1A-960C-A9C344DB06A8}"/>
              </a:ext>
            </a:extLst>
          </p:cNvPr>
          <p:cNvSpPr/>
          <p:nvPr/>
        </p:nvSpPr>
        <p:spPr>
          <a:xfrm>
            <a:off x="2849880" y="195927"/>
            <a:ext cx="1722120" cy="2796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重链基因</a:t>
            </a:r>
          </a:p>
        </p:txBody>
      </p:sp>
      <p:sp>
        <p:nvSpPr>
          <p:cNvPr id="7" name="矩形 6">
            <a:extLst>
              <a:ext uri="{FF2B5EF4-FFF2-40B4-BE49-F238E27FC236}">
                <a16:creationId xmlns:a16="http://schemas.microsoft.com/office/drawing/2014/main" id="{E0944741-9728-4CBA-9C79-EE706B3BAAEE}"/>
              </a:ext>
            </a:extLst>
          </p:cNvPr>
          <p:cNvSpPr/>
          <p:nvPr/>
        </p:nvSpPr>
        <p:spPr>
          <a:xfrm>
            <a:off x="502920" y="688135"/>
            <a:ext cx="548640" cy="2796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小鼠</a:t>
            </a:r>
          </a:p>
        </p:txBody>
      </p:sp>
      <p:sp>
        <p:nvSpPr>
          <p:cNvPr id="8" name="矩形 7">
            <a:extLst>
              <a:ext uri="{FF2B5EF4-FFF2-40B4-BE49-F238E27FC236}">
                <a16:creationId xmlns:a16="http://schemas.microsoft.com/office/drawing/2014/main" id="{97897960-C65D-4EFA-AF77-AF855250D748}"/>
              </a:ext>
            </a:extLst>
          </p:cNvPr>
          <p:cNvSpPr/>
          <p:nvPr/>
        </p:nvSpPr>
        <p:spPr>
          <a:xfrm>
            <a:off x="2865120" y="690469"/>
            <a:ext cx="548640" cy="2796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小鼠</a:t>
            </a:r>
          </a:p>
        </p:txBody>
      </p:sp>
      <p:sp>
        <p:nvSpPr>
          <p:cNvPr id="9" name="矩形 8">
            <a:extLst>
              <a:ext uri="{FF2B5EF4-FFF2-40B4-BE49-F238E27FC236}">
                <a16:creationId xmlns:a16="http://schemas.microsoft.com/office/drawing/2014/main" id="{E93EBF6F-0717-4C98-A87C-2D4CEE75C7D1}"/>
              </a:ext>
            </a:extLst>
          </p:cNvPr>
          <p:cNvSpPr/>
          <p:nvPr/>
        </p:nvSpPr>
        <p:spPr>
          <a:xfrm>
            <a:off x="1470660" y="698706"/>
            <a:ext cx="548640" cy="2690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人</a:t>
            </a:r>
          </a:p>
        </p:txBody>
      </p:sp>
      <p:sp>
        <p:nvSpPr>
          <p:cNvPr id="10" name="矩形 9">
            <a:extLst>
              <a:ext uri="{FF2B5EF4-FFF2-40B4-BE49-F238E27FC236}">
                <a16:creationId xmlns:a16="http://schemas.microsoft.com/office/drawing/2014/main" id="{3740F6A6-08F2-4D1F-AC6D-9FE04C3B70F9}"/>
              </a:ext>
            </a:extLst>
          </p:cNvPr>
          <p:cNvSpPr/>
          <p:nvPr/>
        </p:nvSpPr>
        <p:spPr>
          <a:xfrm>
            <a:off x="3818493" y="698706"/>
            <a:ext cx="548640" cy="2690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人</a:t>
            </a:r>
          </a:p>
        </p:txBody>
      </p:sp>
      <p:sp>
        <p:nvSpPr>
          <p:cNvPr id="11" name="矩形 10">
            <a:extLst>
              <a:ext uri="{FF2B5EF4-FFF2-40B4-BE49-F238E27FC236}">
                <a16:creationId xmlns:a16="http://schemas.microsoft.com/office/drawing/2014/main" id="{9BBAF970-3520-4B92-BC4B-2FC4A9CE4449}"/>
              </a:ext>
            </a:extLst>
          </p:cNvPr>
          <p:cNvSpPr/>
          <p:nvPr/>
        </p:nvSpPr>
        <p:spPr>
          <a:xfrm>
            <a:off x="228600" y="967740"/>
            <a:ext cx="731520" cy="2690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启动子</a:t>
            </a:r>
          </a:p>
        </p:txBody>
      </p:sp>
      <p:sp>
        <p:nvSpPr>
          <p:cNvPr id="12" name="矩形 11">
            <a:extLst>
              <a:ext uri="{FF2B5EF4-FFF2-40B4-BE49-F238E27FC236}">
                <a16:creationId xmlns:a16="http://schemas.microsoft.com/office/drawing/2014/main" id="{1FC5379E-279D-40F6-B693-08A48EEB4622}"/>
              </a:ext>
            </a:extLst>
          </p:cNvPr>
          <p:cNvSpPr/>
          <p:nvPr/>
        </p:nvSpPr>
        <p:spPr>
          <a:xfrm>
            <a:off x="1920240" y="1236774"/>
            <a:ext cx="1059180" cy="2690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质粒</a:t>
            </a:r>
            <a:r>
              <a:rPr lang="en-US" altLang="zh-CN" sz="1200" b="1" dirty="0">
                <a:solidFill>
                  <a:schemeClr val="tx1"/>
                </a:solidFill>
              </a:rPr>
              <a:t>DNA</a:t>
            </a:r>
            <a:endParaRPr lang="zh-CN" altLang="en-US" sz="1200" b="1" dirty="0">
              <a:solidFill>
                <a:schemeClr val="tx1"/>
              </a:solidFill>
            </a:endParaRPr>
          </a:p>
        </p:txBody>
      </p:sp>
      <p:sp>
        <p:nvSpPr>
          <p:cNvPr id="13" name="矩形 12">
            <a:extLst>
              <a:ext uri="{FF2B5EF4-FFF2-40B4-BE49-F238E27FC236}">
                <a16:creationId xmlns:a16="http://schemas.microsoft.com/office/drawing/2014/main" id="{A7170E27-2867-4319-909C-1DE562A2A7F1}"/>
              </a:ext>
            </a:extLst>
          </p:cNvPr>
          <p:cNvSpPr/>
          <p:nvPr/>
        </p:nvSpPr>
        <p:spPr>
          <a:xfrm>
            <a:off x="91440" y="1661160"/>
            <a:ext cx="796732" cy="3468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Ig</a:t>
            </a:r>
            <a:r>
              <a:rPr lang="zh-CN" altLang="en-US" sz="1200" b="1" dirty="0">
                <a:solidFill>
                  <a:schemeClr val="tx1"/>
                </a:solidFill>
              </a:rPr>
              <a:t>启动子</a:t>
            </a:r>
          </a:p>
        </p:txBody>
      </p:sp>
      <p:sp>
        <p:nvSpPr>
          <p:cNvPr id="14" name="矩形 13">
            <a:extLst>
              <a:ext uri="{FF2B5EF4-FFF2-40B4-BE49-F238E27FC236}">
                <a16:creationId xmlns:a16="http://schemas.microsoft.com/office/drawing/2014/main" id="{63479C9C-E743-405A-BF99-759356EC1DD7}"/>
              </a:ext>
            </a:extLst>
          </p:cNvPr>
          <p:cNvSpPr/>
          <p:nvPr/>
        </p:nvSpPr>
        <p:spPr>
          <a:xfrm>
            <a:off x="872932" y="2221877"/>
            <a:ext cx="731520" cy="6280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轻链嵌合载体</a:t>
            </a:r>
          </a:p>
        </p:txBody>
      </p:sp>
      <p:sp>
        <p:nvSpPr>
          <p:cNvPr id="15" name="矩形 14">
            <a:extLst>
              <a:ext uri="{FF2B5EF4-FFF2-40B4-BE49-F238E27FC236}">
                <a16:creationId xmlns:a16="http://schemas.microsoft.com/office/drawing/2014/main" id="{4D4E653C-49F3-4217-90CD-6F54C20FC369}"/>
              </a:ext>
            </a:extLst>
          </p:cNvPr>
          <p:cNvSpPr/>
          <p:nvPr/>
        </p:nvSpPr>
        <p:spPr>
          <a:xfrm>
            <a:off x="3276600" y="2235916"/>
            <a:ext cx="807720" cy="613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重链嵌合载体</a:t>
            </a:r>
          </a:p>
        </p:txBody>
      </p:sp>
      <p:sp>
        <p:nvSpPr>
          <p:cNvPr id="16" name="矩形 15">
            <a:extLst>
              <a:ext uri="{FF2B5EF4-FFF2-40B4-BE49-F238E27FC236}">
                <a16:creationId xmlns:a16="http://schemas.microsoft.com/office/drawing/2014/main" id="{B954E4D6-57F0-4930-98D7-309025AFB9AE}"/>
              </a:ext>
            </a:extLst>
          </p:cNvPr>
          <p:cNvSpPr/>
          <p:nvPr/>
        </p:nvSpPr>
        <p:spPr>
          <a:xfrm>
            <a:off x="228600" y="3207261"/>
            <a:ext cx="1032068" cy="3468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选择性基因</a:t>
            </a:r>
          </a:p>
        </p:txBody>
      </p:sp>
      <p:sp>
        <p:nvSpPr>
          <p:cNvPr id="17" name="矩形 16">
            <a:extLst>
              <a:ext uri="{FF2B5EF4-FFF2-40B4-BE49-F238E27FC236}">
                <a16:creationId xmlns:a16="http://schemas.microsoft.com/office/drawing/2014/main" id="{E49EE7C8-7E02-44B1-B191-95C6B4598797}"/>
              </a:ext>
            </a:extLst>
          </p:cNvPr>
          <p:cNvSpPr/>
          <p:nvPr/>
        </p:nvSpPr>
        <p:spPr>
          <a:xfrm>
            <a:off x="744634" y="4816388"/>
            <a:ext cx="3446366" cy="2796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转染的抗体分泌骨髓瘤细胞</a:t>
            </a:r>
          </a:p>
        </p:txBody>
      </p:sp>
      <p:sp>
        <p:nvSpPr>
          <p:cNvPr id="18" name="矩形 17">
            <a:extLst>
              <a:ext uri="{FF2B5EF4-FFF2-40B4-BE49-F238E27FC236}">
                <a16:creationId xmlns:a16="http://schemas.microsoft.com/office/drawing/2014/main" id="{2E696F90-8185-46B5-A1C8-EA83A61EA33C}"/>
              </a:ext>
            </a:extLst>
          </p:cNvPr>
          <p:cNvSpPr/>
          <p:nvPr/>
        </p:nvSpPr>
        <p:spPr>
          <a:xfrm>
            <a:off x="777240" y="6416590"/>
            <a:ext cx="3446366" cy="2796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人鼠嵌合抗体</a:t>
            </a:r>
          </a:p>
        </p:txBody>
      </p:sp>
      <p:sp>
        <p:nvSpPr>
          <p:cNvPr id="19" name="矩形 18">
            <a:extLst>
              <a:ext uri="{FF2B5EF4-FFF2-40B4-BE49-F238E27FC236}">
                <a16:creationId xmlns:a16="http://schemas.microsoft.com/office/drawing/2014/main" id="{EA888EE1-1E57-4E23-B123-F761DBBFBFD2}"/>
              </a:ext>
            </a:extLst>
          </p:cNvPr>
          <p:cNvSpPr/>
          <p:nvPr/>
        </p:nvSpPr>
        <p:spPr>
          <a:xfrm>
            <a:off x="1968283" y="2284623"/>
            <a:ext cx="999068" cy="5652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转染</a:t>
            </a:r>
            <a:r>
              <a:rPr lang="en-US" altLang="zh-CN" sz="1200" b="1" dirty="0">
                <a:solidFill>
                  <a:schemeClr val="tx1"/>
                </a:solidFill>
              </a:rPr>
              <a:t>Ab-</a:t>
            </a:r>
            <a:r>
              <a:rPr lang="zh-CN" altLang="en-US" sz="1200" b="1" dirty="0">
                <a:solidFill>
                  <a:schemeClr val="tx1"/>
                </a:solidFill>
              </a:rPr>
              <a:t>骨髓瘤细胞</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378" name="Picture 2" descr="figure 5-23"/>
          <p:cNvPicPr>
            <a:picLocks noChangeAspect="1" noChangeArrowheads="1"/>
          </p:cNvPicPr>
          <p:nvPr/>
        </p:nvPicPr>
        <p:blipFill>
          <a:blip r:embed="rId3" cstate="email"/>
          <a:srcRect/>
          <a:stretch>
            <a:fillRect/>
          </a:stretch>
        </p:blipFill>
        <p:spPr bwMode="auto">
          <a:xfrm>
            <a:off x="1981201" y="116634"/>
            <a:ext cx="4679032" cy="5900771"/>
          </a:xfrm>
          <a:prstGeom prst="rect">
            <a:avLst/>
          </a:prstGeom>
          <a:noFill/>
          <a:ln w="9525">
            <a:noFill/>
            <a:miter lim="800000"/>
            <a:headEnd/>
            <a:tailEnd/>
          </a:ln>
          <a:effectLst/>
        </p:spPr>
      </p:pic>
      <p:sp>
        <p:nvSpPr>
          <p:cNvPr id="3" name="矩形 2"/>
          <p:cNvSpPr/>
          <p:nvPr/>
        </p:nvSpPr>
        <p:spPr>
          <a:xfrm>
            <a:off x="1834207" y="5621361"/>
            <a:ext cx="5328592" cy="792088"/>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000" dirty="0">
                <a:solidFill>
                  <a:prstClr val="white"/>
                </a:solidFill>
                <a:latin typeface="Georgia"/>
                <a:ea typeface="微软雅黑"/>
              </a:rPr>
              <a:t>通过重组</a:t>
            </a:r>
            <a:r>
              <a:rPr lang="en-US" altLang="zh-CN" sz="2000" dirty="0">
                <a:solidFill>
                  <a:prstClr val="white"/>
                </a:solidFill>
                <a:latin typeface="Georgia"/>
                <a:ea typeface="微软雅黑"/>
              </a:rPr>
              <a:t>DNA</a:t>
            </a:r>
            <a:r>
              <a:rPr lang="zh-CN" altLang="en-US" sz="2000" dirty="0">
                <a:solidFill>
                  <a:prstClr val="white"/>
                </a:solidFill>
                <a:latin typeface="Georgia"/>
                <a:ea typeface="微软雅黑"/>
              </a:rPr>
              <a:t>技术生产的嵌合抗体和杂合抗体</a:t>
            </a:r>
            <a:endParaRPr lang="en-US" altLang="zh-CN" sz="2000" dirty="0">
              <a:solidFill>
                <a:prstClr val="white"/>
              </a:solidFill>
              <a:latin typeface="Georgia"/>
              <a:ea typeface="微软雅黑"/>
            </a:endParaRPr>
          </a:p>
        </p:txBody>
      </p:sp>
      <p:sp>
        <p:nvSpPr>
          <p:cNvPr id="4" name="矩形 3">
            <a:extLst>
              <a:ext uri="{FF2B5EF4-FFF2-40B4-BE49-F238E27FC236}">
                <a16:creationId xmlns:a16="http://schemas.microsoft.com/office/drawing/2014/main" id="{B174F31F-FC35-4839-BAAB-40457A74AE1A}"/>
              </a:ext>
            </a:extLst>
          </p:cNvPr>
          <p:cNvSpPr/>
          <p:nvPr/>
        </p:nvSpPr>
        <p:spPr>
          <a:xfrm>
            <a:off x="3602134" y="590549"/>
            <a:ext cx="731741" cy="2500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小鼠</a:t>
            </a:r>
          </a:p>
        </p:txBody>
      </p:sp>
      <p:sp>
        <p:nvSpPr>
          <p:cNvPr id="5" name="矩形 4">
            <a:extLst>
              <a:ext uri="{FF2B5EF4-FFF2-40B4-BE49-F238E27FC236}">
                <a16:creationId xmlns:a16="http://schemas.microsoft.com/office/drawing/2014/main" id="{F4CAA389-21D5-43F7-8263-A0FBA366A3F9}"/>
              </a:ext>
            </a:extLst>
          </p:cNvPr>
          <p:cNvSpPr/>
          <p:nvPr/>
        </p:nvSpPr>
        <p:spPr>
          <a:xfrm>
            <a:off x="6027861" y="590549"/>
            <a:ext cx="731741" cy="2500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小鼠</a:t>
            </a:r>
          </a:p>
        </p:txBody>
      </p:sp>
      <p:sp>
        <p:nvSpPr>
          <p:cNvPr id="6" name="矩形 5">
            <a:extLst>
              <a:ext uri="{FF2B5EF4-FFF2-40B4-BE49-F238E27FC236}">
                <a16:creationId xmlns:a16="http://schemas.microsoft.com/office/drawing/2014/main" id="{5691BC6C-3728-4FAE-83EC-8DD77FC099B2}"/>
              </a:ext>
            </a:extLst>
          </p:cNvPr>
          <p:cNvSpPr/>
          <p:nvPr/>
        </p:nvSpPr>
        <p:spPr>
          <a:xfrm>
            <a:off x="3364009" y="1064464"/>
            <a:ext cx="731741" cy="2500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人</a:t>
            </a:r>
          </a:p>
        </p:txBody>
      </p:sp>
      <p:sp>
        <p:nvSpPr>
          <p:cNvPr id="7" name="矩形 6">
            <a:extLst>
              <a:ext uri="{FF2B5EF4-FFF2-40B4-BE49-F238E27FC236}">
                <a16:creationId xmlns:a16="http://schemas.microsoft.com/office/drawing/2014/main" id="{5C29CFEC-7793-456B-B447-2F35D4F252BB}"/>
              </a:ext>
            </a:extLst>
          </p:cNvPr>
          <p:cNvSpPr/>
          <p:nvPr/>
        </p:nvSpPr>
        <p:spPr>
          <a:xfrm>
            <a:off x="5738190" y="1073989"/>
            <a:ext cx="731741" cy="2500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人</a:t>
            </a:r>
          </a:p>
        </p:txBody>
      </p:sp>
      <p:sp>
        <p:nvSpPr>
          <p:cNvPr id="8" name="矩形 7">
            <a:extLst>
              <a:ext uri="{FF2B5EF4-FFF2-40B4-BE49-F238E27FC236}">
                <a16:creationId xmlns:a16="http://schemas.microsoft.com/office/drawing/2014/main" id="{F5BD4415-098E-482D-B9B1-25C848999819}"/>
              </a:ext>
            </a:extLst>
          </p:cNvPr>
          <p:cNvSpPr/>
          <p:nvPr/>
        </p:nvSpPr>
        <p:spPr>
          <a:xfrm>
            <a:off x="1938983" y="1646264"/>
            <a:ext cx="1270942" cy="630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人鼠嵌合抗体</a:t>
            </a:r>
          </a:p>
        </p:txBody>
      </p:sp>
      <p:sp>
        <p:nvSpPr>
          <p:cNvPr id="10" name="矩形 9">
            <a:extLst>
              <a:ext uri="{FF2B5EF4-FFF2-40B4-BE49-F238E27FC236}">
                <a16:creationId xmlns:a16="http://schemas.microsoft.com/office/drawing/2014/main" id="{69EFBA6F-B398-4BC2-868B-6E2EB0297341}"/>
              </a:ext>
            </a:extLst>
          </p:cNvPr>
          <p:cNvSpPr/>
          <p:nvPr/>
        </p:nvSpPr>
        <p:spPr>
          <a:xfrm>
            <a:off x="5005103" y="1636739"/>
            <a:ext cx="1270942" cy="630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移植了</a:t>
            </a:r>
            <a:r>
              <a:rPr lang="en-US" altLang="zh-CN" sz="1400" b="1" dirty="0">
                <a:solidFill>
                  <a:schemeClr val="tx1"/>
                </a:solidFill>
              </a:rPr>
              <a:t>CDR</a:t>
            </a:r>
            <a:r>
              <a:rPr lang="zh-CN" altLang="en-US" sz="1400" b="1" dirty="0">
                <a:solidFill>
                  <a:schemeClr val="tx1"/>
                </a:solidFill>
              </a:rPr>
              <a:t>的人源化抗体</a:t>
            </a:r>
          </a:p>
        </p:txBody>
      </p:sp>
      <p:sp>
        <p:nvSpPr>
          <p:cNvPr id="11" name="矩形 10">
            <a:extLst>
              <a:ext uri="{FF2B5EF4-FFF2-40B4-BE49-F238E27FC236}">
                <a16:creationId xmlns:a16="http://schemas.microsoft.com/office/drawing/2014/main" id="{C2800E43-B1B5-4C21-8EB8-415085AF6284}"/>
              </a:ext>
            </a:extLst>
          </p:cNvPr>
          <p:cNvSpPr/>
          <p:nvPr/>
        </p:nvSpPr>
        <p:spPr>
          <a:xfrm>
            <a:off x="3301057" y="3467101"/>
            <a:ext cx="1704045" cy="514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小鼠单克隆抗体（抗肿瘤）</a:t>
            </a:r>
          </a:p>
        </p:txBody>
      </p:sp>
      <p:sp>
        <p:nvSpPr>
          <p:cNvPr id="12" name="矩形 11">
            <a:extLst>
              <a:ext uri="{FF2B5EF4-FFF2-40B4-BE49-F238E27FC236}">
                <a16:creationId xmlns:a16="http://schemas.microsoft.com/office/drawing/2014/main" id="{4C5347EA-BECC-4063-A807-5C440986AC3E}"/>
              </a:ext>
            </a:extLst>
          </p:cNvPr>
          <p:cNvSpPr/>
          <p:nvPr/>
        </p:nvSpPr>
        <p:spPr>
          <a:xfrm>
            <a:off x="5640574" y="3571876"/>
            <a:ext cx="1270942" cy="5143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抗肿瘤抗体</a:t>
            </a:r>
          </a:p>
        </p:txBody>
      </p:sp>
      <p:sp>
        <p:nvSpPr>
          <p:cNvPr id="13" name="矩形 12">
            <a:extLst>
              <a:ext uri="{FF2B5EF4-FFF2-40B4-BE49-F238E27FC236}">
                <a16:creationId xmlns:a16="http://schemas.microsoft.com/office/drawing/2014/main" id="{F4CAA389-21D5-43F7-8263-A0FBA366A3F9}"/>
              </a:ext>
            </a:extLst>
          </p:cNvPr>
          <p:cNvSpPr/>
          <p:nvPr/>
        </p:nvSpPr>
        <p:spPr>
          <a:xfrm>
            <a:off x="3787208" y="4562475"/>
            <a:ext cx="975292" cy="38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抗</a:t>
            </a:r>
            <a:r>
              <a:rPr lang="en-US" altLang="zh-CN" sz="1400" b="1" dirty="0">
                <a:solidFill>
                  <a:schemeClr val="tx1"/>
                </a:solidFill>
              </a:rPr>
              <a:t>T</a:t>
            </a:r>
            <a:r>
              <a:rPr lang="zh-CN" altLang="en-US" sz="1400" b="1" dirty="0">
                <a:solidFill>
                  <a:schemeClr val="tx1"/>
                </a:solidFill>
              </a:rPr>
              <a:t>细胞受体</a:t>
            </a:r>
          </a:p>
        </p:txBody>
      </p:sp>
      <p:sp>
        <p:nvSpPr>
          <p:cNvPr id="14" name="矩形 13">
            <a:extLst>
              <a:ext uri="{FF2B5EF4-FFF2-40B4-BE49-F238E27FC236}">
                <a16:creationId xmlns:a16="http://schemas.microsoft.com/office/drawing/2014/main" id="{9B5A42F7-4F18-477E-A200-EE2659FABBE5}"/>
              </a:ext>
            </a:extLst>
          </p:cNvPr>
          <p:cNvSpPr/>
          <p:nvPr/>
        </p:nvSpPr>
        <p:spPr>
          <a:xfrm>
            <a:off x="3260928" y="4818452"/>
            <a:ext cx="549994" cy="2500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毒素</a:t>
            </a:r>
          </a:p>
        </p:txBody>
      </p:sp>
      <p:sp>
        <p:nvSpPr>
          <p:cNvPr id="15" name="矩形 14">
            <a:extLst>
              <a:ext uri="{FF2B5EF4-FFF2-40B4-BE49-F238E27FC236}">
                <a16:creationId xmlns:a16="http://schemas.microsoft.com/office/drawing/2014/main" id="{1A93C6BC-3F75-433E-ADDB-6429638F5A08}"/>
              </a:ext>
            </a:extLst>
          </p:cNvPr>
          <p:cNvSpPr/>
          <p:nvPr/>
        </p:nvSpPr>
        <p:spPr>
          <a:xfrm>
            <a:off x="1885951" y="5352265"/>
            <a:ext cx="2114549" cy="2500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嵌合型免疫毒素</a:t>
            </a:r>
          </a:p>
        </p:txBody>
      </p:sp>
      <p:sp>
        <p:nvSpPr>
          <p:cNvPr id="16" name="矩形 15">
            <a:extLst>
              <a:ext uri="{FF2B5EF4-FFF2-40B4-BE49-F238E27FC236}">
                <a16:creationId xmlns:a16="http://schemas.microsoft.com/office/drawing/2014/main" id="{4A632873-B61E-4F3E-A30B-350853FCF871}"/>
              </a:ext>
            </a:extLst>
          </p:cNvPr>
          <p:cNvSpPr/>
          <p:nvPr/>
        </p:nvSpPr>
        <p:spPr>
          <a:xfrm>
            <a:off x="4279182" y="5352265"/>
            <a:ext cx="2114549" cy="2500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异源偶联物</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5698" y="792088"/>
            <a:ext cx="6479629" cy="5877272"/>
            <a:chOff x="755576" y="165100"/>
            <a:chExt cx="7559749" cy="6692900"/>
          </a:xfrm>
        </p:grpSpPr>
        <p:pic>
          <p:nvPicPr>
            <p:cNvPr id="489474" name="Picture 2" descr="figure 5-24 part 1"/>
            <p:cNvPicPr>
              <a:picLocks noChangeAspect="1" noChangeArrowheads="1"/>
            </p:cNvPicPr>
            <p:nvPr/>
          </p:nvPicPr>
          <p:blipFill>
            <a:blip r:embed="rId3" cstate="email"/>
            <a:srcRect/>
            <a:stretch>
              <a:fillRect/>
            </a:stretch>
          </p:blipFill>
          <p:spPr bwMode="auto">
            <a:xfrm>
              <a:off x="825500" y="165100"/>
              <a:ext cx="7489825" cy="6532563"/>
            </a:xfrm>
            <a:prstGeom prst="rect">
              <a:avLst/>
            </a:prstGeom>
            <a:noFill/>
            <a:ln w="9525">
              <a:noFill/>
              <a:miter lim="800000"/>
              <a:headEnd/>
              <a:tailEnd/>
            </a:ln>
            <a:effectLst/>
          </p:spPr>
        </p:pic>
        <p:sp>
          <p:nvSpPr>
            <p:cNvPr id="3" name="矩形 2"/>
            <p:cNvSpPr/>
            <p:nvPr/>
          </p:nvSpPr>
          <p:spPr>
            <a:xfrm>
              <a:off x="755576" y="6237312"/>
              <a:ext cx="2016224"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2627679" y="242838"/>
            <a:ext cx="4027064" cy="461665"/>
          </a:xfrm>
          <a:prstGeom prst="rect">
            <a:avLst/>
          </a:prstGeom>
          <a:solidFill>
            <a:schemeClr val="accent3">
              <a:lumMod val="50000"/>
            </a:schemeClr>
          </a:solidFill>
        </p:spPr>
        <p:txBody>
          <a:bodyPr wrap="none">
            <a:spAutoFit/>
          </a:bodyPr>
          <a:lstStyle/>
          <a:p>
            <a:pPr algn="ctr" defTabSz="914400">
              <a:defRPr/>
            </a:pPr>
            <a:r>
              <a:rPr lang="zh-CN" altLang="en-US" sz="2400" dirty="0">
                <a:solidFill>
                  <a:prstClr val="white"/>
                </a:solidFill>
                <a:latin typeface="Georgia"/>
                <a:ea typeface="微软雅黑"/>
              </a:rPr>
              <a:t>转基因小鼠中生产人源抗体</a:t>
            </a:r>
            <a:endParaRPr lang="en-US" altLang="zh-CN" sz="2400" dirty="0">
              <a:solidFill>
                <a:prstClr val="white"/>
              </a:solidFill>
              <a:latin typeface="Georgia"/>
              <a:ea typeface="微软雅黑"/>
            </a:endParaRPr>
          </a:p>
        </p:txBody>
      </p:sp>
      <p:sp>
        <p:nvSpPr>
          <p:cNvPr id="6" name="矩形 5">
            <a:extLst>
              <a:ext uri="{FF2B5EF4-FFF2-40B4-BE49-F238E27FC236}">
                <a16:creationId xmlns:a16="http://schemas.microsoft.com/office/drawing/2014/main" id="{3F929FE1-4152-4F83-801A-81C07985CE27}"/>
              </a:ext>
            </a:extLst>
          </p:cNvPr>
          <p:cNvSpPr/>
          <p:nvPr/>
        </p:nvSpPr>
        <p:spPr>
          <a:xfrm>
            <a:off x="4427219" y="1685924"/>
            <a:ext cx="3449956" cy="3524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小鼠胚胎干细胞</a:t>
            </a:r>
          </a:p>
        </p:txBody>
      </p:sp>
      <p:sp>
        <p:nvSpPr>
          <p:cNvPr id="8" name="矩形 7">
            <a:extLst>
              <a:ext uri="{FF2B5EF4-FFF2-40B4-BE49-F238E27FC236}">
                <a16:creationId xmlns:a16="http://schemas.microsoft.com/office/drawing/2014/main" id="{DD211F09-8217-4B09-A83E-FC2EE619BE48}"/>
              </a:ext>
            </a:extLst>
          </p:cNvPr>
          <p:cNvSpPr/>
          <p:nvPr/>
        </p:nvSpPr>
        <p:spPr>
          <a:xfrm>
            <a:off x="3383358" y="1986130"/>
            <a:ext cx="2141141" cy="3524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solidFill>
            </a:endParaRPr>
          </a:p>
        </p:txBody>
      </p:sp>
      <p:sp>
        <p:nvSpPr>
          <p:cNvPr id="9" name="矩形 8">
            <a:extLst>
              <a:ext uri="{FF2B5EF4-FFF2-40B4-BE49-F238E27FC236}">
                <a16:creationId xmlns:a16="http://schemas.microsoft.com/office/drawing/2014/main" id="{EBA2BFC7-D5BC-419D-85FB-00FCBF5B3788}"/>
              </a:ext>
            </a:extLst>
          </p:cNvPr>
          <p:cNvSpPr/>
          <p:nvPr/>
        </p:nvSpPr>
        <p:spPr>
          <a:xfrm>
            <a:off x="6152197" y="2197469"/>
            <a:ext cx="2141141" cy="6600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敲除小鼠的</a:t>
            </a:r>
            <a:r>
              <a:rPr lang="en-US" altLang="zh-CN" b="1" dirty="0">
                <a:solidFill>
                  <a:schemeClr val="tx1"/>
                </a:solidFill>
              </a:rPr>
              <a:t>H</a:t>
            </a:r>
            <a:r>
              <a:rPr lang="zh-CN" altLang="en-US" b="1" dirty="0">
                <a:solidFill>
                  <a:schemeClr val="tx1"/>
                </a:solidFill>
              </a:rPr>
              <a:t>和</a:t>
            </a:r>
            <a:r>
              <a:rPr lang="en-US" altLang="zh-CN" b="1" dirty="0">
                <a:solidFill>
                  <a:schemeClr val="tx1"/>
                </a:solidFill>
              </a:rPr>
              <a:t>L</a:t>
            </a:r>
            <a:r>
              <a:rPr lang="zh-CN" altLang="en-US" b="1" dirty="0">
                <a:solidFill>
                  <a:schemeClr val="tx1"/>
                </a:solidFill>
              </a:rPr>
              <a:t>基因座</a:t>
            </a:r>
          </a:p>
        </p:txBody>
      </p:sp>
      <p:sp>
        <p:nvSpPr>
          <p:cNvPr id="10" name="矩形 9">
            <a:extLst>
              <a:ext uri="{FF2B5EF4-FFF2-40B4-BE49-F238E27FC236}">
                <a16:creationId xmlns:a16="http://schemas.microsoft.com/office/drawing/2014/main" id="{7440073E-19FA-469A-8813-4AC456A076F6}"/>
              </a:ext>
            </a:extLst>
          </p:cNvPr>
          <p:cNvSpPr/>
          <p:nvPr/>
        </p:nvSpPr>
        <p:spPr>
          <a:xfrm>
            <a:off x="1718467" y="3702410"/>
            <a:ext cx="2624933" cy="7076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人源人工染色体</a:t>
            </a:r>
          </a:p>
        </p:txBody>
      </p:sp>
      <p:sp>
        <p:nvSpPr>
          <p:cNvPr id="11" name="矩形 10">
            <a:extLst>
              <a:ext uri="{FF2B5EF4-FFF2-40B4-BE49-F238E27FC236}">
                <a16:creationId xmlns:a16="http://schemas.microsoft.com/office/drawing/2014/main" id="{7989342E-71C3-4AB0-898A-36DAF07A414B}"/>
              </a:ext>
            </a:extLst>
          </p:cNvPr>
          <p:cNvSpPr/>
          <p:nvPr/>
        </p:nvSpPr>
        <p:spPr>
          <a:xfrm>
            <a:off x="5284392" y="3743936"/>
            <a:ext cx="2745183" cy="6600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敲除</a:t>
            </a:r>
            <a:r>
              <a:rPr lang="en-US" altLang="zh-CN" b="1" dirty="0">
                <a:solidFill>
                  <a:schemeClr val="tx1"/>
                </a:solidFill>
              </a:rPr>
              <a:t>Ig</a:t>
            </a:r>
            <a:r>
              <a:rPr lang="zh-CN" altLang="en-US" b="1" dirty="0">
                <a:solidFill>
                  <a:schemeClr val="tx1"/>
                </a:solidFill>
              </a:rPr>
              <a:t>的胚胎干细胞</a:t>
            </a:r>
          </a:p>
        </p:txBody>
      </p:sp>
      <p:sp>
        <p:nvSpPr>
          <p:cNvPr id="12" name="矩形 11">
            <a:extLst>
              <a:ext uri="{FF2B5EF4-FFF2-40B4-BE49-F238E27FC236}">
                <a16:creationId xmlns:a16="http://schemas.microsoft.com/office/drawing/2014/main" id="{D552E1AE-DD28-47FA-99F9-A2153346B6D6}"/>
              </a:ext>
            </a:extLst>
          </p:cNvPr>
          <p:cNvSpPr/>
          <p:nvPr/>
        </p:nvSpPr>
        <p:spPr>
          <a:xfrm>
            <a:off x="3030933" y="5458173"/>
            <a:ext cx="3931842" cy="6600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携带了人</a:t>
            </a:r>
            <a:r>
              <a:rPr lang="en-US" altLang="zh-CN" b="1" dirty="0">
                <a:solidFill>
                  <a:schemeClr val="tx1"/>
                </a:solidFill>
              </a:rPr>
              <a:t>H</a:t>
            </a:r>
            <a:r>
              <a:rPr lang="zh-CN" altLang="en-US" b="1" dirty="0">
                <a:solidFill>
                  <a:schemeClr val="tx1"/>
                </a:solidFill>
              </a:rPr>
              <a:t>和</a:t>
            </a:r>
            <a:r>
              <a:rPr lang="en-US" altLang="zh-CN" b="1" dirty="0">
                <a:solidFill>
                  <a:schemeClr val="tx1"/>
                </a:solidFill>
              </a:rPr>
              <a:t>L</a:t>
            </a:r>
            <a:r>
              <a:rPr lang="zh-CN" altLang="en-US" b="1" dirty="0">
                <a:solidFill>
                  <a:schemeClr val="tx1"/>
                </a:solidFill>
              </a:rPr>
              <a:t>基因座的小鼠</a:t>
            </a:r>
            <a:r>
              <a:rPr lang="en-US" altLang="zh-CN" b="1" dirty="0">
                <a:solidFill>
                  <a:schemeClr val="tx1"/>
                </a:solidFill>
              </a:rPr>
              <a:t>ES</a:t>
            </a:r>
            <a:r>
              <a:rPr lang="zh-CN" altLang="en-US" b="1" dirty="0">
                <a:solidFill>
                  <a:schemeClr val="tx1"/>
                </a:solidFill>
              </a:rPr>
              <a:t>细胞</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67744" y="165100"/>
            <a:ext cx="4507706" cy="6692900"/>
            <a:chOff x="2267744" y="165100"/>
            <a:chExt cx="4507706" cy="6692900"/>
          </a:xfrm>
        </p:grpSpPr>
        <p:pic>
          <p:nvPicPr>
            <p:cNvPr id="491522" name="Picture 2" descr="figure 5-24 part 2"/>
            <p:cNvPicPr>
              <a:picLocks noChangeAspect="1" noChangeArrowheads="1"/>
            </p:cNvPicPr>
            <p:nvPr/>
          </p:nvPicPr>
          <p:blipFill>
            <a:blip r:embed="rId3" cstate="email"/>
            <a:srcRect/>
            <a:stretch>
              <a:fillRect/>
            </a:stretch>
          </p:blipFill>
          <p:spPr bwMode="auto">
            <a:xfrm>
              <a:off x="2374900" y="165100"/>
              <a:ext cx="4400550" cy="6532563"/>
            </a:xfrm>
            <a:prstGeom prst="rect">
              <a:avLst/>
            </a:prstGeom>
            <a:noFill/>
            <a:ln w="9525">
              <a:noFill/>
              <a:miter lim="800000"/>
              <a:headEnd/>
              <a:tailEnd/>
            </a:ln>
            <a:effectLst/>
          </p:spPr>
        </p:pic>
        <p:sp>
          <p:nvSpPr>
            <p:cNvPr id="3" name="矩形 2"/>
            <p:cNvSpPr/>
            <p:nvPr/>
          </p:nvSpPr>
          <p:spPr>
            <a:xfrm>
              <a:off x="2267744" y="6237312"/>
              <a:ext cx="2016224"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a:extLst>
              <a:ext uri="{FF2B5EF4-FFF2-40B4-BE49-F238E27FC236}">
                <a16:creationId xmlns:a16="http://schemas.microsoft.com/office/drawing/2014/main" id="{92916654-D1EA-4EBF-A4A5-D9D4318A4620}"/>
              </a:ext>
            </a:extLst>
          </p:cNvPr>
          <p:cNvSpPr/>
          <p:nvPr/>
        </p:nvSpPr>
        <p:spPr>
          <a:xfrm>
            <a:off x="2021283" y="876300"/>
            <a:ext cx="3931842" cy="5048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携带了人</a:t>
            </a:r>
            <a:r>
              <a:rPr lang="en-US" altLang="zh-CN" b="1" dirty="0">
                <a:solidFill>
                  <a:schemeClr val="tx1"/>
                </a:solidFill>
              </a:rPr>
              <a:t>H</a:t>
            </a:r>
            <a:r>
              <a:rPr lang="zh-CN" altLang="en-US" b="1" dirty="0">
                <a:solidFill>
                  <a:schemeClr val="tx1"/>
                </a:solidFill>
              </a:rPr>
              <a:t>和</a:t>
            </a:r>
            <a:r>
              <a:rPr lang="en-US" altLang="zh-CN" b="1" dirty="0">
                <a:solidFill>
                  <a:schemeClr val="tx1"/>
                </a:solidFill>
              </a:rPr>
              <a:t>L</a:t>
            </a:r>
            <a:r>
              <a:rPr lang="zh-CN" altLang="en-US" b="1" dirty="0">
                <a:solidFill>
                  <a:schemeClr val="tx1"/>
                </a:solidFill>
              </a:rPr>
              <a:t>基因座的小鼠</a:t>
            </a:r>
            <a:r>
              <a:rPr lang="en-US" altLang="zh-CN" b="1" dirty="0">
                <a:solidFill>
                  <a:schemeClr val="tx1"/>
                </a:solidFill>
              </a:rPr>
              <a:t>ES</a:t>
            </a:r>
            <a:r>
              <a:rPr lang="zh-CN" altLang="en-US" b="1" dirty="0">
                <a:solidFill>
                  <a:schemeClr val="tx1"/>
                </a:solidFill>
              </a:rPr>
              <a:t>细胞</a:t>
            </a:r>
          </a:p>
        </p:txBody>
      </p:sp>
      <p:sp>
        <p:nvSpPr>
          <p:cNvPr id="6" name="矩形 5">
            <a:extLst>
              <a:ext uri="{FF2B5EF4-FFF2-40B4-BE49-F238E27FC236}">
                <a16:creationId xmlns:a16="http://schemas.microsoft.com/office/drawing/2014/main" id="{19818F5D-F453-484C-AAF9-4393B0A0226D}"/>
              </a:ext>
            </a:extLst>
          </p:cNvPr>
          <p:cNvSpPr/>
          <p:nvPr/>
        </p:nvSpPr>
        <p:spPr>
          <a:xfrm>
            <a:off x="3848100" y="1457325"/>
            <a:ext cx="3034506"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转至小鼠囊胚</a:t>
            </a:r>
          </a:p>
        </p:txBody>
      </p:sp>
      <p:sp>
        <p:nvSpPr>
          <p:cNvPr id="7" name="矩形 6">
            <a:extLst>
              <a:ext uri="{FF2B5EF4-FFF2-40B4-BE49-F238E27FC236}">
                <a16:creationId xmlns:a16="http://schemas.microsoft.com/office/drawing/2014/main" id="{511D8888-75A7-4978-93F1-D8A28EDF47CF}"/>
              </a:ext>
            </a:extLst>
          </p:cNvPr>
          <p:cNvSpPr/>
          <p:nvPr/>
        </p:nvSpPr>
        <p:spPr>
          <a:xfrm>
            <a:off x="3275856" y="2701925"/>
            <a:ext cx="1191369"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囊胚</a:t>
            </a:r>
          </a:p>
        </p:txBody>
      </p:sp>
      <p:sp>
        <p:nvSpPr>
          <p:cNvPr id="8" name="矩形 7">
            <a:extLst>
              <a:ext uri="{FF2B5EF4-FFF2-40B4-BE49-F238E27FC236}">
                <a16:creationId xmlns:a16="http://schemas.microsoft.com/office/drawing/2014/main" id="{CE25E5CE-BEAC-432C-89B1-0244B1FCBE10}"/>
              </a:ext>
            </a:extLst>
          </p:cNvPr>
          <p:cNvSpPr/>
          <p:nvPr/>
        </p:nvSpPr>
        <p:spPr>
          <a:xfrm>
            <a:off x="3092599" y="4209268"/>
            <a:ext cx="1641326"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嵌合小鼠</a:t>
            </a:r>
          </a:p>
        </p:txBody>
      </p:sp>
      <p:sp>
        <p:nvSpPr>
          <p:cNvPr id="9" name="矩形 8">
            <a:extLst>
              <a:ext uri="{FF2B5EF4-FFF2-40B4-BE49-F238E27FC236}">
                <a16:creationId xmlns:a16="http://schemas.microsoft.com/office/drawing/2014/main" id="{45D38588-ED87-4F99-8F26-FA2D16A7793B}"/>
              </a:ext>
            </a:extLst>
          </p:cNvPr>
          <p:cNvSpPr/>
          <p:nvPr/>
        </p:nvSpPr>
        <p:spPr>
          <a:xfrm>
            <a:off x="3913261" y="4514068"/>
            <a:ext cx="2478013"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嵌合小鼠内交</a:t>
            </a:r>
          </a:p>
        </p:txBody>
      </p:sp>
      <p:sp>
        <p:nvSpPr>
          <p:cNvPr id="10" name="矩形 9">
            <a:extLst>
              <a:ext uri="{FF2B5EF4-FFF2-40B4-BE49-F238E27FC236}">
                <a16:creationId xmlns:a16="http://schemas.microsoft.com/office/drawing/2014/main" id="{2CC7ED30-2F58-455C-BB27-6D19D08E4580}"/>
              </a:ext>
            </a:extLst>
          </p:cNvPr>
          <p:cNvSpPr/>
          <p:nvPr/>
        </p:nvSpPr>
        <p:spPr>
          <a:xfrm>
            <a:off x="2642641" y="5732487"/>
            <a:ext cx="2996159" cy="5048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HAC</a:t>
            </a:r>
            <a:r>
              <a:rPr lang="zh-CN" altLang="en-US" b="1" dirty="0">
                <a:solidFill>
                  <a:schemeClr val="tx1"/>
                </a:solidFill>
              </a:rPr>
              <a:t>转基因的</a:t>
            </a:r>
            <a:r>
              <a:rPr lang="en-US" altLang="zh-CN" b="1" dirty="0">
                <a:solidFill>
                  <a:schemeClr val="tx1"/>
                </a:solidFill>
              </a:rPr>
              <a:t>Ig</a:t>
            </a:r>
            <a:r>
              <a:rPr lang="zh-CN" altLang="en-US" b="1" dirty="0">
                <a:solidFill>
                  <a:schemeClr val="tx1"/>
                </a:solidFill>
              </a:rPr>
              <a:t>敲除小鼠</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31640" y="165100"/>
            <a:ext cx="6269310" cy="6692900"/>
            <a:chOff x="1331640" y="165100"/>
            <a:chExt cx="6269310" cy="6692900"/>
          </a:xfrm>
        </p:grpSpPr>
        <p:pic>
          <p:nvPicPr>
            <p:cNvPr id="493570" name="Picture 2" descr="figure 5-24 part 3"/>
            <p:cNvPicPr>
              <a:picLocks noChangeAspect="1" noChangeArrowheads="1"/>
            </p:cNvPicPr>
            <p:nvPr/>
          </p:nvPicPr>
          <p:blipFill>
            <a:blip r:embed="rId3" cstate="email"/>
            <a:srcRect/>
            <a:stretch>
              <a:fillRect/>
            </a:stretch>
          </p:blipFill>
          <p:spPr bwMode="auto">
            <a:xfrm>
              <a:off x="1549400" y="165100"/>
              <a:ext cx="6051550" cy="6532563"/>
            </a:xfrm>
            <a:prstGeom prst="rect">
              <a:avLst/>
            </a:prstGeom>
            <a:noFill/>
            <a:ln w="9525">
              <a:noFill/>
              <a:miter lim="800000"/>
              <a:headEnd/>
              <a:tailEnd/>
            </a:ln>
            <a:effectLst/>
          </p:spPr>
        </p:pic>
        <p:sp>
          <p:nvSpPr>
            <p:cNvPr id="3" name="矩形 2"/>
            <p:cNvSpPr/>
            <p:nvPr/>
          </p:nvSpPr>
          <p:spPr>
            <a:xfrm>
              <a:off x="1331640" y="6165304"/>
              <a:ext cx="2448272"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a:extLst>
              <a:ext uri="{FF2B5EF4-FFF2-40B4-BE49-F238E27FC236}">
                <a16:creationId xmlns:a16="http://schemas.microsoft.com/office/drawing/2014/main" id="{3431226A-F2AD-411B-83BC-4ECFCCC1BF0F}"/>
              </a:ext>
            </a:extLst>
          </p:cNvPr>
          <p:cNvSpPr/>
          <p:nvPr/>
        </p:nvSpPr>
        <p:spPr>
          <a:xfrm>
            <a:off x="2985541" y="1160486"/>
            <a:ext cx="2996159" cy="6111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HAC</a:t>
            </a:r>
            <a:r>
              <a:rPr lang="zh-CN" altLang="en-US" b="1" dirty="0">
                <a:solidFill>
                  <a:schemeClr val="tx1"/>
                </a:solidFill>
              </a:rPr>
              <a:t>转基因的</a:t>
            </a:r>
            <a:r>
              <a:rPr lang="en-US" altLang="zh-CN" b="1" dirty="0">
                <a:solidFill>
                  <a:schemeClr val="tx1"/>
                </a:solidFill>
              </a:rPr>
              <a:t>Ig</a:t>
            </a:r>
            <a:r>
              <a:rPr lang="zh-CN" altLang="en-US" b="1" dirty="0">
                <a:solidFill>
                  <a:schemeClr val="tx1"/>
                </a:solidFill>
              </a:rPr>
              <a:t>敲除小鼠</a:t>
            </a:r>
          </a:p>
        </p:txBody>
      </p:sp>
      <p:sp>
        <p:nvSpPr>
          <p:cNvPr id="7" name="矩形 6">
            <a:extLst>
              <a:ext uri="{FF2B5EF4-FFF2-40B4-BE49-F238E27FC236}">
                <a16:creationId xmlns:a16="http://schemas.microsoft.com/office/drawing/2014/main" id="{BE3EFF29-3C90-43A4-90D9-39BC66F69F11}"/>
              </a:ext>
            </a:extLst>
          </p:cNvPr>
          <p:cNvSpPr/>
          <p:nvPr/>
        </p:nvSpPr>
        <p:spPr>
          <a:xfrm>
            <a:off x="4483620" y="1847849"/>
            <a:ext cx="3260205" cy="3333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用抗原</a:t>
            </a:r>
            <a:r>
              <a:rPr lang="en-US" altLang="zh-CN" sz="1600" b="1" dirty="0">
                <a:solidFill>
                  <a:schemeClr val="tx1"/>
                </a:solidFill>
              </a:rPr>
              <a:t>X</a:t>
            </a:r>
            <a:r>
              <a:rPr lang="zh-CN" altLang="en-US" sz="1600" b="1" dirty="0">
                <a:solidFill>
                  <a:schemeClr val="tx1"/>
                </a:solidFill>
              </a:rPr>
              <a:t>免疫</a:t>
            </a:r>
          </a:p>
        </p:txBody>
      </p:sp>
      <p:sp>
        <p:nvSpPr>
          <p:cNvPr id="8" name="矩形 7">
            <a:extLst>
              <a:ext uri="{FF2B5EF4-FFF2-40B4-BE49-F238E27FC236}">
                <a16:creationId xmlns:a16="http://schemas.microsoft.com/office/drawing/2014/main" id="{0C528CFB-8C7F-48E8-9EDE-3BCE213B6B82}"/>
              </a:ext>
            </a:extLst>
          </p:cNvPr>
          <p:cNvSpPr/>
          <p:nvPr/>
        </p:nvSpPr>
        <p:spPr>
          <a:xfrm>
            <a:off x="1685925" y="3248025"/>
            <a:ext cx="1745730" cy="3619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骨髓瘤细胞</a:t>
            </a:r>
          </a:p>
        </p:txBody>
      </p:sp>
      <p:sp>
        <p:nvSpPr>
          <p:cNvPr id="9" name="矩形 8">
            <a:extLst>
              <a:ext uri="{FF2B5EF4-FFF2-40B4-BE49-F238E27FC236}">
                <a16:creationId xmlns:a16="http://schemas.microsoft.com/office/drawing/2014/main" id="{56D28853-94F5-4AAF-8AF8-29D800A76429}"/>
              </a:ext>
            </a:extLst>
          </p:cNvPr>
          <p:cNvSpPr/>
          <p:nvPr/>
        </p:nvSpPr>
        <p:spPr>
          <a:xfrm>
            <a:off x="4235970" y="3273423"/>
            <a:ext cx="1745730" cy="3619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脾脏细胞</a:t>
            </a:r>
          </a:p>
        </p:txBody>
      </p:sp>
      <p:sp>
        <p:nvSpPr>
          <p:cNvPr id="10" name="矩形 9">
            <a:extLst>
              <a:ext uri="{FF2B5EF4-FFF2-40B4-BE49-F238E27FC236}">
                <a16:creationId xmlns:a16="http://schemas.microsoft.com/office/drawing/2014/main" id="{6D4CF086-5D30-4A28-8D8F-6FE95534B692}"/>
              </a:ext>
            </a:extLst>
          </p:cNvPr>
          <p:cNvSpPr/>
          <p:nvPr/>
        </p:nvSpPr>
        <p:spPr>
          <a:xfrm>
            <a:off x="4931295" y="4053681"/>
            <a:ext cx="1745730" cy="3619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杂交瘤细胞</a:t>
            </a:r>
          </a:p>
        </p:txBody>
      </p:sp>
      <p:sp>
        <p:nvSpPr>
          <p:cNvPr id="12" name="矩形 11">
            <a:extLst>
              <a:ext uri="{FF2B5EF4-FFF2-40B4-BE49-F238E27FC236}">
                <a16:creationId xmlns:a16="http://schemas.microsoft.com/office/drawing/2014/main" id="{40AFF1C7-82B2-40E1-8D9A-81AD4E2C4720}"/>
              </a:ext>
            </a:extLst>
          </p:cNvPr>
          <p:cNvSpPr/>
          <p:nvPr/>
        </p:nvSpPr>
        <p:spPr>
          <a:xfrm>
            <a:off x="1695450" y="5791201"/>
            <a:ext cx="4629150" cy="3995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单克隆人抗</a:t>
            </a:r>
            <a:r>
              <a:rPr lang="en-US" altLang="zh-CN" sz="2000" b="1" dirty="0">
                <a:solidFill>
                  <a:schemeClr val="tx1"/>
                </a:solidFill>
              </a:rPr>
              <a:t>X</a:t>
            </a:r>
            <a:r>
              <a:rPr lang="zh-CN" altLang="en-US" sz="2000" b="1" dirty="0">
                <a:solidFill>
                  <a:schemeClr val="tx1"/>
                </a:solidFill>
              </a:rPr>
              <a:t>抗体</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296144"/>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4000" dirty="0">
                <a:solidFill>
                  <a:prstClr val="white"/>
                </a:solidFill>
                <a:latin typeface="Georgia"/>
                <a:ea typeface="微软雅黑"/>
              </a:rPr>
              <a:t>抗原</a:t>
            </a:r>
            <a:r>
              <a:rPr lang="en-US" altLang="zh-CN" sz="4000" dirty="0">
                <a:solidFill>
                  <a:prstClr val="white"/>
                </a:solidFill>
                <a:latin typeface="Georgia"/>
                <a:ea typeface="微软雅黑"/>
              </a:rPr>
              <a:t>-</a:t>
            </a:r>
            <a:r>
              <a:rPr lang="zh-CN" altLang="en-US" sz="4000" dirty="0">
                <a:solidFill>
                  <a:prstClr val="white"/>
                </a:solidFill>
                <a:latin typeface="Georgia"/>
                <a:ea typeface="微软雅黑"/>
              </a:rPr>
              <a:t>抗体相互作用：原理及应用</a:t>
            </a:r>
            <a:endParaRPr lang="en-US" altLang="zh-CN" sz="4000" dirty="0">
              <a:solidFill>
                <a:prstClr val="white"/>
              </a:solidFill>
              <a:latin typeface="Georgia"/>
              <a:ea typeface="微软雅黑"/>
            </a:endParaRPr>
          </a:p>
        </p:txBody>
      </p:sp>
      <p:sp>
        <p:nvSpPr>
          <p:cNvPr id="4" name="矩形 3"/>
          <p:cNvSpPr/>
          <p:nvPr/>
        </p:nvSpPr>
        <p:spPr>
          <a:xfrm>
            <a:off x="179512" y="1556792"/>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交叉反应性</a:t>
            </a:r>
            <a:endParaRPr lang="en-US" altLang="zh-CN" sz="2400" dirty="0">
              <a:solidFill>
                <a:prstClr val="white"/>
              </a:solidFill>
              <a:latin typeface="Georgia"/>
              <a:ea typeface="微软雅黑"/>
            </a:endParaRPr>
          </a:p>
        </p:txBody>
      </p:sp>
      <p:sp>
        <p:nvSpPr>
          <p:cNvPr id="5" name="矩形 4"/>
          <p:cNvSpPr/>
          <p:nvPr/>
        </p:nvSpPr>
        <p:spPr>
          <a:xfrm>
            <a:off x="179512" y="2348880"/>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沉淀反应</a:t>
            </a:r>
            <a:endParaRPr lang="en-US" altLang="zh-CN" sz="2400" dirty="0">
              <a:solidFill>
                <a:prstClr val="white"/>
              </a:solidFill>
              <a:latin typeface="Georgia"/>
              <a:ea typeface="微软雅黑"/>
            </a:endParaRPr>
          </a:p>
        </p:txBody>
      </p:sp>
      <p:sp>
        <p:nvSpPr>
          <p:cNvPr id="6" name="矩形 5"/>
          <p:cNvSpPr/>
          <p:nvPr/>
        </p:nvSpPr>
        <p:spPr>
          <a:xfrm>
            <a:off x="179512" y="3140968"/>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凝集反应</a:t>
            </a:r>
            <a:endParaRPr lang="en-US" altLang="zh-CN" sz="2400" dirty="0">
              <a:solidFill>
                <a:prstClr val="white"/>
              </a:solidFill>
              <a:latin typeface="Georgia"/>
              <a:ea typeface="微软雅黑"/>
            </a:endParaRPr>
          </a:p>
        </p:txBody>
      </p:sp>
      <p:sp>
        <p:nvSpPr>
          <p:cNvPr id="7" name="矩形 6"/>
          <p:cNvSpPr/>
          <p:nvPr/>
        </p:nvSpPr>
        <p:spPr>
          <a:xfrm>
            <a:off x="179512" y="3933056"/>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放射免疫检测</a:t>
            </a:r>
            <a:endParaRPr lang="en-US" altLang="zh-CN" sz="2400" dirty="0">
              <a:solidFill>
                <a:prstClr val="white"/>
              </a:solidFill>
              <a:latin typeface="Georgia"/>
              <a:ea typeface="微软雅黑"/>
            </a:endParaRPr>
          </a:p>
        </p:txBody>
      </p:sp>
      <p:sp>
        <p:nvSpPr>
          <p:cNvPr id="8" name="矩形 7"/>
          <p:cNvSpPr/>
          <p:nvPr/>
        </p:nvSpPr>
        <p:spPr>
          <a:xfrm>
            <a:off x="179512" y="4725144"/>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酶联免疫吸附检测</a:t>
            </a:r>
            <a:r>
              <a:rPr lang="en-US" altLang="zh-CN" sz="2400" dirty="0">
                <a:solidFill>
                  <a:prstClr val="white"/>
                </a:solidFill>
                <a:latin typeface="Georgia"/>
                <a:ea typeface="微软雅黑"/>
              </a:rPr>
              <a:t>(ELISA)</a:t>
            </a:r>
          </a:p>
        </p:txBody>
      </p:sp>
      <p:sp>
        <p:nvSpPr>
          <p:cNvPr id="9" name="矩形 8"/>
          <p:cNvSpPr/>
          <p:nvPr/>
        </p:nvSpPr>
        <p:spPr>
          <a:xfrm>
            <a:off x="179512" y="5517232"/>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Western Blotting</a:t>
            </a:r>
            <a:endParaRPr lang="en-US" altLang="zh-CN" sz="2400" i="1" dirty="0">
              <a:solidFill>
                <a:prstClr val="white"/>
              </a:solidFill>
              <a:latin typeface="Georgia"/>
              <a:ea typeface="微软雅黑"/>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 6-01"/>
          <p:cNvPicPr>
            <a:picLocks noChangeAspect="1" noChangeArrowheads="1"/>
          </p:cNvPicPr>
          <p:nvPr/>
        </p:nvPicPr>
        <p:blipFill>
          <a:blip r:embed="rId2" cstate="email"/>
          <a:srcRect/>
          <a:stretch>
            <a:fillRect/>
          </a:stretch>
        </p:blipFill>
        <p:spPr bwMode="auto">
          <a:xfrm>
            <a:off x="1619672" y="188642"/>
            <a:ext cx="5546786" cy="6148983"/>
          </a:xfrm>
          <a:prstGeom prst="rect">
            <a:avLst/>
          </a:prstGeom>
          <a:noFill/>
          <a:ln w="9525">
            <a:noFill/>
            <a:miter lim="800000"/>
            <a:headEnd/>
            <a:tailEnd/>
          </a:ln>
          <a:effectLst/>
        </p:spPr>
      </p:pic>
      <p:sp>
        <p:nvSpPr>
          <p:cNvPr id="3" name="矩形 2"/>
          <p:cNvSpPr/>
          <p:nvPr/>
        </p:nvSpPr>
        <p:spPr>
          <a:xfrm>
            <a:off x="1390650" y="5951023"/>
            <a:ext cx="5905500" cy="36933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dirty="0">
                <a:solidFill>
                  <a:prstClr val="white"/>
                </a:solidFill>
                <a:latin typeface="Georgia"/>
                <a:ea typeface="微软雅黑"/>
              </a:rPr>
              <a:t>抗体和抗原之间的相互作用依赖于</a:t>
            </a:r>
            <a:r>
              <a:rPr lang="en-US" altLang="zh-CN" dirty="0">
                <a:solidFill>
                  <a:prstClr val="white"/>
                </a:solidFill>
                <a:latin typeface="Georgia"/>
                <a:ea typeface="微软雅黑"/>
              </a:rPr>
              <a:t>4</a:t>
            </a:r>
            <a:r>
              <a:rPr lang="zh-CN" altLang="en-US" dirty="0">
                <a:solidFill>
                  <a:prstClr val="white"/>
                </a:solidFill>
                <a:latin typeface="Georgia"/>
                <a:ea typeface="微软雅黑"/>
              </a:rPr>
              <a:t>种非共价作用力</a:t>
            </a:r>
            <a:endParaRPr lang="en-US" altLang="zh-CN" dirty="0">
              <a:solidFill>
                <a:prstClr val="white"/>
              </a:solidFill>
              <a:latin typeface="Georgia"/>
              <a:ea typeface="微软雅黑"/>
            </a:endParaRPr>
          </a:p>
        </p:txBody>
      </p:sp>
      <p:sp>
        <p:nvSpPr>
          <p:cNvPr id="4" name="矩形 3">
            <a:extLst>
              <a:ext uri="{FF2B5EF4-FFF2-40B4-BE49-F238E27FC236}">
                <a16:creationId xmlns:a16="http://schemas.microsoft.com/office/drawing/2014/main" id="{3F427D7E-D7E5-4FCD-A05A-6739FD22FC72}"/>
              </a:ext>
            </a:extLst>
          </p:cNvPr>
          <p:cNvSpPr/>
          <p:nvPr/>
        </p:nvSpPr>
        <p:spPr>
          <a:xfrm>
            <a:off x="1619672" y="158426"/>
            <a:ext cx="1745730" cy="3619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AA357D"/>
                </a:solidFill>
              </a:rPr>
              <a:t>抗原</a:t>
            </a:r>
          </a:p>
        </p:txBody>
      </p:sp>
      <p:sp>
        <p:nvSpPr>
          <p:cNvPr id="6" name="矩形 5">
            <a:extLst>
              <a:ext uri="{FF2B5EF4-FFF2-40B4-BE49-F238E27FC236}">
                <a16:creationId xmlns:a16="http://schemas.microsoft.com/office/drawing/2014/main" id="{B247A13A-C100-4D9A-B1EC-06DF11010599}"/>
              </a:ext>
            </a:extLst>
          </p:cNvPr>
          <p:cNvSpPr/>
          <p:nvPr/>
        </p:nvSpPr>
        <p:spPr>
          <a:xfrm>
            <a:off x="5420728" y="158425"/>
            <a:ext cx="1745730" cy="3619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B7CBB"/>
                </a:solidFill>
              </a:rPr>
              <a:t>抗体</a:t>
            </a:r>
          </a:p>
        </p:txBody>
      </p:sp>
      <p:sp>
        <p:nvSpPr>
          <p:cNvPr id="7" name="矩形 6">
            <a:extLst>
              <a:ext uri="{FF2B5EF4-FFF2-40B4-BE49-F238E27FC236}">
                <a16:creationId xmlns:a16="http://schemas.microsoft.com/office/drawing/2014/main" id="{8D6C9EAC-6BB4-426E-B540-95F5EA13E994}"/>
              </a:ext>
            </a:extLst>
          </p:cNvPr>
          <p:cNvSpPr/>
          <p:nvPr/>
        </p:nvSpPr>
        <p:spPr>
          <a:xfrm>
            <a:off x="5105822" y="5178101"/>
            <a:ext cx="1745730" cy="361949"/>
          </a:xfrm>
          <a:prstGeom prst="rect">
            <a:avLst/>
          </a:prstGeom>
          <a:solidFill>
            <a:srgbClr val="B2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离子键</a:t>
            </a:r>
          </a:p>
        </p:txBody>
      </p:sp>
      <p:sp>
        <p:nvSpPr>
          <p:cNvPr id="8" name="矩形 7">
            <a:extLst>
              <a:ext uri="{FF2B5EF4-FFF2-40B4-BE49-F238E27FC236}">
                <a16:creationId xmlns:a16="http://schemas.microsoft.com/office/drawing/2014/main" id="{A3F2B7CF-41AE-4790-A772-F6F4FE47B7DE}"/>
              </a:ext>
            </a:extLst>
          </p:cNvPr>
          <p:cNvSpPr/>
          <p:nvPr/>
        </p:nvSpPr>
        <p:spPr>
          <a:xfrm>
            <a:off x="5420728" y="3619500"/>
            <a:ext cx="1571998" cy="828675"/>
          </a:xfrm>
          <a:prstGeom prst="rect">
            <a:avLst/>
          </a:prstGeom>
          <a:solidFill>
            <a:srgbClr val="B2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范德华力</a:t>
            </a:r>
          </a:p>
        </p:txBody>
      </p:sp>
      <p:sp>
        <p:nvSpPr>
          <p:cNvPr id="9" name="矩形 8">
            <a:extLst>
              <a:ext uri="{FF2B5EF4-FFF2-40B4-BE49-F238E27FC236}">
                <a16:creationId xmlns:a16="http://schemas.microsoft.com/office/drawing/2014/main" id="{695ABB74-1E58-49F6-866F-EA29D1F7B3F0}"/>
              </a:ext>
            </a:extLst>
          </p:cNvPr>
          <p:cNvSpPr/>
          <p:nvPr/>
        </p:nvSpPr>
        <p:spPr>
          <a:xfrm>
            <a:off x="5333862" y="2908598"/>
            <a:ext cx="1745730" cy="625177"/>
          </a:xfrm>
          <a:prstGeom prst="rect">
            <a:avLst/>
          </a:prstGeom>
          <a:solidFill>
            <a:srgbClr val="B2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疏水相互作用</a:t>
            </a:r>
          </a:p>
        </p:txBody>
      </p:sp>
      <p:sp>
        <p:nvSpPr>
          <p:cNvPr id="10" name="矩形 9">
            <a:extLst>
              <a:ext uri="{FF2B5EF4-FFF2-40B4-BE49-F238E27FC236}">
                <a16:creationId xmlns:a16="http://schemas.microsoft.com/office/drawing/2014/main" id="{53C525AA-27B9-4E65-8621-6B59F2DE2781}"/>
              </a:ext>
            </a:extLst>
          </p:cNvPr>
          <p:cNvSpPr/>
          <p:nvPr/>
        </p:nvSpPr>
        <p:spPr>
          <a:xfrm>
            <a:off x="5978687" y="1724486"/>
            <a:ext cx="1100905" cy="361949"/>
          </a:xfrm>
          <a:prstGeom prst="rect">
            <a:avLst/>
          </a:prstGeom>
          <a:solidFill>
            <a:srgbClr val="B2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离子键</a:t>
            </a:r>
          </a:p>
        </p:txBody>
      </p:sp>
      <p:sp>
        <p:nvSpPr>
          <p:cNvPr id="11" name="矩形 10">
            <a:extLst>
              <a:ext uri="{FF2B5EF4-FFF2-40B4-BE49-F238E27FC236}">
                <a16:creationId xmlns:a16="http://schemas.microsoft.com/office/drawing/2014/main" id="{2C634AFF-53BF-4CFB-B67F-D545CFDA51CC}"/>
              </a:ext>
            </a:extLst>
          </p:cNvPr>
          <p:cNvSpPr/>
          <p:nvPr/>
        </p:nvSpPr>
        <p:spPr>
          <a:xfrm>
            <a:off x="5656274" y="1043801"/>
            <a:ext cx="1423318" cy="361949"/>
          </a:xfrm>
          <a:prstGeom prst="rect">
            <a:avLst/>
          </a:prstGeom>
          <a:solidFill>
            <a:srgbClr val="B2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氢键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B64446-652E-435D-9902-792A16861CE5}"/>
              </a:ext>
            </a:extLst>
          </p:cNvPr>
          <p:cNvSpPr txBox="1"/>
          <p:nvPr/>
        </p:nvSpPr>
        <p:spPr>
          <a:xfrm>
            <a:off x="625877" y="5889228"/>
            <a:ext cx="7892249" cy="400110"/>
          </a:xfrm>
          <a:prstGeom prst="rect">
            <a:avLst/>
          </a:prstGeom>
          <a:noFill/>
        </p:spPr>
        <p:txBody>
          <a:bodyPr wrap="square" rtlCol="0">
            <a:spAutoFit/>
          </a:bodyPr>
          <a:lstStyle/>
          <a:p>
            <a:r>
              <a:rPr lang="zh-CN" altLang="en-US" sz="2000" dirty="0">
                <a:latin typeface="+mj-ea"/>
                <a:ea typeface="+mj-ea"/>
              </a:rPr>
              <a:t>基础教材：</a:t>
            </a:r>
            <a:r>
              <a:rPr lang="zh-CN" altLang="en-US" sz="2000" dirty="0">
                <a:solidFill>
                  <a:srgbClr val="323232"/>
                </a:solidFill>
                <a:latin typeface="+mj-ea"/>
                <a:ea typeface="+mj-ea"/>
              </a:rPr>
              <a:t>免疫学原理与技术，王玉炯、祁元明 编，高等教育出版社</a:t>
            </a:r>
            <a:endParaRPr lang="zh-CN" altLang="en-US" sz="2000" dirty="0">
              <a:latin typeface="+mj-ea"/>
              <a:ea typeface="+mj-ea"/>
            </a:endParaRPr>
          </a:p>
        </p:txBody>
      </p:sp>
      <p:pic>
        <p:nvPicPr>
          <p:cNvPr id="3" name="图片 2">
            <a:extLst>
              <a:ext uri="{FF2B5EF4-FFF2-40B4-BE49-F238E27FC236}">
                <a16:creationId xmlns:a16="http://schemas.microsoft.com/office/drawing/2014/main" id="{BE690F7F-1194-4492-BAB4-943AFE61C568}"/>
              </a:ext>
            </a:extLst>
          </p:cNvPr>
          <p:cNvPicPr>
            <a:picLocks noChangeAspect="1"/>
          </p:cNvPicPr>
          <p:nvPr/>
        </p:nvPicPr>
        <p:blipFill>
          <a:blip r:embed="rId2"/>
          <a:stretch>
            <a:fillRect/>
          </a:stretch>
        </p:blipFill>
        <p:spPr>
          <a:xfrm>
            <a:off x="355662" y="952685"/>
            <a:ext cx="4116465" cy="4116465"/>
          </a:xfrm>
          <a:prstGeom prst="rect">
            <a:avLst/>
          </a:prstGeom>
        </p:spPr>
      </p:pic>
      <p:pic>
        <p:nvPicPr>
          <p:cNvPr id="4" name="图片 3">
            <a:extLst>
              <a:ext uri="{FF2B5EF4-FFF2-40B4-BE49-F238E27FC236}">
                <a16:creationId xmlns:a16="http://schemas.microsoft.com/office/drawing/2014/main" id="{A3C5A262-07DC-488C-9B3A-653C6F9ABC62}"/>
              </a:ext>
            </a:extLst>
          </p:cNvPr>
          <p:cNvPicPr>
            <a:picLocks noChangeAspect="1"/>
          </p:cNvPicPr>
          <p:nvPr/>
        </p:nvPicPr>
        <p:blipFill>
          <a:blip r:embed="rId3"/>
          <a:stretch>
            <a:fillRect/>
          </a:stretch>
        </p:blipFill>
        <p:spPr>
          <a:xfrm>
            <a:off x="4377803" y="1015939"/>
            <a:ext cx="4116465" cy="4116465"/>
          </a:xfrm>
          <a:prstGeom prst="rect">
            <a:avLst/>
          </a:prstGeom>
        </p:spPr>
      </p:pic>
    </p:spTree>
    <p:extLst>
      <p:ext uri="{BB962C8B-B14F-4D97-AF65-F5344CB8AC3E}">
        <p14:creationId xmlns:p14="http://schemas.microsoft.com/office/powerpoint/2010/main" val="3198917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74701"/>
            <a:ext cx="8712968"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400" dirty="0">
                <a:solidFill>
                  <a:prstClr val="white"/>
                </a:solidFill>
                <a:latin typeface="Georgia"/>
                <a:ea typeface="微软雅黑"/>
              </a:rPr>
              <a:t>抗体</a:t>
            </a:r>
            <a:r>
              <a:rPr lang="en-US" altLang="zh-CN" sz="2400" dirty="0">
                <a:solidFill>
                  <a:prstClr val="white"/>
                </a:solidFill>
                <a:latin typeface="Georgia"/>
                <a:ea typeface="微软雅黑"/>
              </a:rPr>
              <a:t>-</a:t>
            </a:r>
            <a:r>
              <a:rPr lang="zh-CN" altLang="en-US" sz="2400" dirty="0">
                <a:solidFill>
                  <a:prstClr val="white"/>
                </a:solidFill>
                <a:latin typeface="Georgia"/>
                <a:ea typeface="微软雅黑"/>
              </a:rPr>
              <a:t>抗原相互作用特异性的形成机制</a:t>
            </a:r>
            <a:endParaRPr lang="en-US" altLang="zh-CN" sz="2400" dirty="0">
              <a:solidFill>
                <a:prstClr val="white"/>
              </a:solidFill>
              <a:latin typeface="Georgia"/>
              <a:ea typeface="微软雅黑"/>
            </a:endParaRPr>
          </a:p>
        </p:txBody>
      </p:sp>
      <p:sp>
        <p:nvSpPr>
          <p:cNvPr id="3" name="矩形 2"/>
          <p:cNvSpPr/>
          <p:nvPr/>
        </p:nvSpPr>
        <p:spPr>
          <a:xfrm>
            <a:off x="467544" y="1149714"/>
            <a:ext cx="5904656" cy="1015663"/>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defTabSz="914400">
              <a:defRPr/>
            </a:pPr>
            <a:r>
              <a:rPr lang="en-US" altLang="zh-CN" sz="2000" dirty="0">
                <a:solidFill>
                  <a:prstClr val="white"/>
                </a:solidFill>
                <a:latin typeface="Georgia"/>
                <a:ea typeface="微软雅黑"/>
              </a:rPr>
              <a:t>Paul Ehrlich </a:t>
            </a:r>
            <a:r>
              <a:rPr lang="zh-CN" altLang="en-US" sz="2000" dirty="0">
                <a:solidFill>
                  <a:prstClr val="white"/>
                </a:solidFill>
                <a:latin typeface="Georgia"/>
                <a:ea typeface="微软雅黑"/>
              </a:rPr>
              <a:t>的侧链选择学说</a:t>
            </a:r>
            <a:endParaRPr lang="en-US" altLang="zh-CN" sz="2000" dirty="0">
              <a:solidFill>
                <a:prstClr val="white"/>
              </a:solidFill>
              <a:latin typeface="Georgia"/>
              <a:ea typeface="微软雅黑"/>
            </a:endParaRPr>
          </a:p>
          <a:p>
            <a:pPr defTabSz="914400">
              <a:defRPr/>
            </a:pPr>
            <a:r>
              <a:rPr lang="zh-CN" altLang="en-US" sz="2000" dirty="0">
                <a:solidFill>
                  <a:prstClr val="white"/>
                </a:solidFill>
                <a:latin typeface="Georgia"/>
                <a:ea typeface="微软雅黑"/>
              </a:rPr>
              <a:t>指令学说</a:t>
            </a:r>
            <a:endParaRPr lang="en-US" altLang="zh-CN" sz="2000" dirty="0">
              <a:solidFill>
                <a:prstClr val="white"/>
              </a:solidFill>
              <a:latin typeface="Georgia"/>
              <a:ea typeface="微软雅黑"/>
            </a:endParaRPr>
          </a:p>
          <a:p>
            <a:pPr defTabSz="914400">
              <a:defRPr/>
            </a:pPr>
            <a:r>
              <a:rPr lang="en-US" altLang="zh-CN" sz="2000" dirty="0">
                <a:solidFill>
                  <a:prstClr val="white"/>
                </a:solidFill>
                <a:latin typeface="Georgia"/>
                <a:ea typeface="微软雅黑"/>
              </a:rPr>
              <a:t>B</a:t>
            </a:r>
            <a:r>
              <a:rPr lang="zh-CN" altLang="en-US" sz="2000" dirty="0">
                <a:solidFill>
                  <a:prstClr val="white"/>
                </a:solidFill>
                <a:latin typeface="Georgia"/>
                <a:ea typeface="微软雅黑"/>
              </a:rPr>
              <a:t>细胞克隆选择学说</a:t>
            </a:r>
            <a:endParaRPr lang="en-US" altLang="zh-CN" sz="2000" dirty="0">
              <a:solidFill>
                <a:prstClr val="white"/>
              </a:solidFill>
              <a:latin typeface="Georgia"/>
              <a:ea typeface="微软雅黑"/>
            </a:endParaRPr>
          </a:p>
        </p:txBody>
      </p:sp>
      <p:pic>
        <p:nvPicPr>
          <p:cNvPr id="4" name="Picture 2" descr="http://nfs.unipv.it/nfs/minf/dispense/immunology/lectures/files/images/theories_antibody_formation.jpg"/>
          <p:cNvPicPr>
            <a:picLocks noChangeAspect="1" noChangeArrowheads="1"/>
          </p:cNvPicPr>
          <p:nvPr/>
        </p:nvPicPr>
        <p:blipFill>
          <a:blip r:embed="rId2" cstate="print"/>
          <a:srcRect/>
          <a:stretch>
            <a:fillRect/>
          </a:stretch>
        </p:blipFill>
        <p:spPr bwMode="auto">
          <a:xfrm>
            <a:off x="323528" y="2382192"/>
            <a:ext cx="8280920" cy="4215160"/>
          </a:xfrm>
          <a:prstGeom prst="rect">
            <a:avLst/>
          </a:prstGeom>
          <a:noFill/>
          <a:effectLst>
            <a:outerShdw blurRad="63500" sx="102000" sy="102000" algn="ctr" rotWithShape="0">
              <a:prstClr val="black">
                <a:alpha val="40000"/>
              </a:prstClr>
            </a:outerShdw>
          </a:effectLst>
        </p:spPr>
      </p:pic>
      <p:sp>
        <p:nvSpPr>
          <p:cNvPr id="5" name="矩形 4">
            <a:extLst>
              <a:ext uri="{FF2B5EF4-FFF2-40B4-BE49-F238E27FC236}">
                <a16:creationId xmlns:a16="http://schemas.microsoft.com/office/drawing/2014/main" id="{5881295C-A3C0-4676-9DD1-43EB7B072690}"/>
              </a:ext>
            </a:extLst>
          </p:cNvPr>
          <p:cNvSpPr/>
          <p:nvPr/>
        </p:nvSpPr>
        <p:spPr>
          <a:xfrm>
            <a:off x="618565" y="2483224"/>
            <a:ext cx="7772400" cy="7978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侧链选择理论（左）和指令理论（右）</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8232" y="332656"/>
            <a:ext cx="8827539" cy="4893750"/>
          </a:xfrm>
          <a:prstGeom prst="rect">
            <a:avLst/>
          </a:prstGeom>
        </p:spPr>
      </p:pic>
      <p:sp>
        <p:nvSpPr>
          <p:cNvPr id="4" name="矩形 3"/>
          <p:cNvSpPr/>
          <p:nvPr/>
        </p:nvSpPr>
        <p:spPr>
          <a:xfrm>
            <a:off x="539551" y="5805266"/>
            <a:ext cx="8064896"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通过平衡透析确定的抗体亲和力</a:t>
            </a:r>
            <a:endParaRPr lang="en-US" altLang="zh-CN" sz="2400" dirty="0">
              <a:solidFill>
                <a:prstClr val="white"/>
              </a:solidFill>
              <a:latin typeface="Georgia"/>
              <a:ea typeface="微软雅黑"/>
            </a:endParaRPr>
          </a:p>
        </p:txBody>
      </p:sp>
      <p:sp>
        <p:nvSpPr>
          <p:cNvPr id="2" name="矩形 1">
            <a:extLst>
              <a:ext uri="{FF2B5EF4-FFF2-40B4-BE49-F238E27FC236}">
                <a16:creationId xmlns:a16="http://schemas.microsoft.com/office/drawing/2014/main" id="{5E42BEC1-CA84-4F03-AE29-97F9CC46976C}"/>
              </a:ext>
            </a:extLst>
          </p:cNvPr>
          <p:cNvSpPr/>
          <p:nvPr/>
        </p:nvSpPr>
        <p:spPr>
          <a:xfrm>
            <a:off x="5147733" y="332656"/>
            <a:ext cx="762000" cy="192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对照</a:t>
            </a:r>
          </a:p>
        </p:txBody>
      </p:sp>
      <p:sp>
        <p:nvSpPr>
          <p:cNvPr id="5" name="矩形 4">
            <a:extLst>
              <a:ext uri="{FF2B5EF4-FFF2-40B4-BE49-F238E27FC236}">
                <a16:creationId xmlns:a16="http://schemas.microsoft.com/office/drawing/2014/main" id="{1C265390-41A5-456A-AFC7-8A68C3C1966B}"/>
              </a:ext>
            </a:extLst>
          </p:cNvPr>
          <p:cNvSpPr/>
          <p:nvPr/>
        </p:nvSpPr>
        <p:spPr>
          <a:xfrm>
            <a:off x="5080000" y="2855731"/>
            <a:ext cx="1219200" cy="192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实验</a:t>
            </a:r>
          </a:p>
        </p:txBody>
      </p:sp>
      <p:sp>
        <p:nvSpPr>
          <p:cNvPr id="6" name="矩形 5">
            <a:extLst>
              <a:ext uri="{FF2B5EF4-FFF2-40B4-BE49-F238E27FC236}">
                <a16:creationId xmlns:a16="http://schemas.microsoft.com/office/drawing/2014/main" id="{CBE6EAA3-087F-4D40-ACDF-0755123D11A5}"/>
              </a:ext>
            </a:extLst>
          </p:cNvPr>
          <p:cNvSpPr/>
          <p:nvPr/>
        </p:nvSpPr>
        <p:spPr>
          <a:xfrm>
            <a:off x="372970" y="332656"/>
            <a:ext cx="3397450" cy="440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对照：无抗体（配体在半透膜两侧达到平衡时，浓度相同）</a:t>
            </a:r>
          </a:p>
        </p:txBody>
      </p:sp>
      <p:sp>
        <p:nvSpPr>
          <p:cNvPr id="7" name="矩形 6">
            <a:extLst>
              <a:ext uri="{FF2B5EF4-FFF2-40B4-BE49-F238E27FC236}">
                <a16:creationId xmlns:a16="http://schemas.microsoft.com/office/drawing/2014/main" id="{CC20AD22-F487-477C-A2F3-4897DDD2B18C}"/>
              </a:ext>
            </a:extLst>
          </p:cNvPr>
          <p:cNvSpPr/>
          <p:nvPr/>
        </p:nvSpPr>
        <p:spPr>
          <a:xfrm>
            <a:off x="905932" y="2328333"/>
            <a:ext cx="1016001"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起始状态</a:t>
            </a:r>
          </a:p>
        </p:txBody>
      </p:sp>
      <p:sp>
        <p:nvSpPr>
          <p:cNvPr id="8" name="矩形 7">
            <a:extLst>
              <a:ext uri="{FF2B5EF4-FFF2-40B4-BE49-F238E27FC236}">
                <a16:creationId xmlns:a16="http://schemas.microsoft.com/office/drawing/2014/main" id="{06890F86-B6B2-4BE2-8441-0B39E1790077}"/>
              </a:ext>
            </a:extLst>
          </p:cNvPr>
          <p:cNvSpPr/>
          <p:nvPr/>
        </p:nvSpPr>
        <p:spPr>
          <a:xfrm>
            <a:off x="2387599" y="2328333"/>
            <a:ext cx="1016001"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平衡状态</a:t>
            </a:r>
          </a:p>
        </p:txBody>
      </p:sp>
      <p:sp>
        <p:nvSpPr>
          <p:cNvPr id="9" name="矩形 8">
            <a:extLst>
              <a:ext uri="{FF2B5EF4-FFF2-40B4-BE49-F238E27FC236}">
                <a16:creationId xmlns:a16="http://schemas.microsoft.com/office/drawing/2014/main" id="{C646DC0A-0FAF-46F3-AA41-7DD4EFCA00CA}"/>
              </a:ext>
            </a:extLst>
          </p:cNvPr>
          <p:cNvSpPr/>
          <p:nvPr/>
        </p:nvSpPr>
        <p:spPr>
          <a:xfrm>
            <a:off x="469017" y="2779531"/>
            <a:ext cx="3397450" cy="440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实验：</a:t>
            </a:r>
            <a:r>
              <a:rPr lang="en-US" altLang="zh-CN" sz="1600" dirty="0">
                <a:solidFill>
                  <a:schemeClr val="tx1"/>
                </a:solidFill>
              </a:rPr>
              <a:t>A</a:t>
            </a:r>
            <a:r>
              <a:rPr lang="zh-CN" altLang="en-US" sz="1600" dirty="0">
                <a:solidFill>
                  <a:schemeClr val="tx1"/>
                </a:solidFill>
              </a:rPr>
              <a:t>侧存在抗体（平衡状态下，由于抗体结合，</a:t>
            </a:r>
            <a:r>
              <a:rPr lang="en-US" altLang="zh-CN" sz="1600" dirty="0">
                <a:solidFill>
                  <a:schemeClr val="tx1"/>
                </a:solidFill>
              </a:rPr>
              <a:t>A</a:t>
            </a:r>
            <a:r>
              <a:rPr lang="zh-CN" altLang="en-US" sz="1600" dirty="0">
                <a:solidFill>
                  <a:schemeClr val="tx1"/>
                </a:solidFill>
              </a:rPr>
              <a:t>侧配体更多）</a:t>
            </a:r>
          </a:p>
        </p:txBody>
      </p:sp>
      <p:sp>
        <p:nvSpPr>
          <p:cNvPr id="10" name="矩形 9">
            <a:extLst>
              <a:ext uri="{FF2B5EF4-FFF2-40B4-BE49-F238E27FC236}">
                <a16:creationId xmlns:a16="http://schemas.microsoft.com/office/drawing/2014/main" id="{338F38D4-C3A1-41DB-B8A5-81C9FA02A68D}"/>
              </a:ext>
            </a:extLst>
          </p:cNvPr>
          <p:cNvSpPr/>
          <p:nvPr/>
        </p:nvSpPr>
        <p:spPr>
          <a:xfrm>
            <a:off x="804332" y="4864108"/>
            <a:ext cx="1016001"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起始状态</a:t>
            </a:r>
          </a:p>
        </p:txBody>
      </p:sp>
      <p:sp>
        <p:nvSpPr>
          <p:cNvPr id="11" name="矩形 10">
            <a:extLst>
              <a:ext uri="{FF2B5EF4-FFF2-40B4-BE49-F238E27FC236}">
                <a16:creationId xmlns:a16="http://schemas.microsoft.com/office/drawing/2014/main" id="{8B07665F-2E8D-45A7-995B-0F8A7DFDEE0A}"/>
              </a:ext>
            </a:extLst>
          </p:cNvPr>
          <p:cNvSpPr/>
          <p:nvPr/>
        </p:nvSpPr>
        <p:spPr>
          <a:xfrm>
            <a:off x="2387599" y="4864108"/>
            <a:ext cx="1016001"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平衡状态</a:t>
            </a:r>
          </a:p>
        </p:txBody>
      </p:sp>
      <p:sp>
        <p:nvSpPr>
          <p:cNvPr id="12" name="矩形 11">
            <a:extLst>
              <a:ext uri="{FF2B5EF4-FFF2-40B4-BE49-F238E27FC236}">
                <a16:creationId xmlns:a16="http://schemas.microsoft.com/office/drawing/2014/main" id="{92E1FFF9-CF20-4412-9A5F-4490D66C4339}"/>
              </a:ext>
            </a:extLst>
          </p:cNvPr>
          <p:cNvSpPr/>
          <p:nvPr/>
        </p:nvSpPr>
        <p:spPr>
          <a:xfrm>
            <a:off x="33867" y="4086944"/>
            <a:ext cx="770466"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solidFill>
                  <a:schemeClr val="tx1"/>
                </a:solidFill>
              </a:rPr>
              <a:t>抗体</a:t>
            </a:r>
          </a:p>
        </p:txBody>
      </p:sp>
      <p:sp>
        <p:nvSpPr>
          <p:cNvPr id="13" name="矩形 12">
            <a:extLst>
              <a:ext uri="{FF2B5EF4-FFF2-40B4-BE49-F238E27FC236}">
                <a16:creationId xmlns:a16="http://schemas.microsoft.com/office/drawing/2014/main" id="{643043D3-2A08-4A1D-B1A9-34C27B7D848B}"/>
              </a:ext>
            </a:extLst>
          </p:cNvPr>
          <p:cNvSpPr/>
          <p:nvPr/>
        </p:nvSpPr>
        <p:spPr>
          <a:xfrm>
            <a:off x="3481234" y="3998043"/>
            <a:ext cx="1090766" cy="353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放射性标记配体</a:t>
            </a:r>
          </a:p>
        </p:txBody>
      </p:sp>
      <p:sp>
        <p:nvSpPr>
          <p:cNvPr id="14" name="矩形 13">
            <a:extLst>
              <a:ext uri="{FF2B5EF4-FFF2-40B4-BE49-F238E27FC236}">
                <a16:creationId xmlns:a16="http://schemas.microsoft.com/office/drawing/2014/main" id="{6A06E8F2-AD1B-4402-A9FF-344249395962}"/>
              </a:ext>
            </a:extLst>
          </p:cNvPr>
          <p:cNvSpPr/>
          <p:nvPr/>
        </p:nvSpPr>
        <p:spPr>
          <a:xfrm>
            <a:off x="6146799" y="5041908"/>
            <a:ext cx="1016001"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时间，</a:t>
            </a:r>
            <a:r>
              <a:rPr lang="en-US" altLang="zh-CN" sz="1600" dirty="0">
                <a:solidFill>
                  <a:schemeClr val="tx1"/>
                </a:solidFill>
              </a:rPr>
              <a:t>h</a:t>
            </a:r>
            <a:endParaRPr lang="zh-CN" altLang="en-US" sz="1600" dirty="0">
              <a:solidFill>
                <a:schemeClr val="tx1"/>
              </a:solidFill>
            </a:endParaRPr>
          </a:p>
        </p:txBody>
      </p:sp>
      <p:sp>
        <p:nvSpPr>
          <p:cNvPr id="15" name="矩形 14">
            <a:extLst>
              <a:ext uri="{FF2B5EF4-FFF2-40B4-BE49-F238E27FC236}">
                <a16:creationId xmlns:a16="http://schemas.microsoft.com/office/drawing/2014/main" id="{D5464029-B7A7-48E4-BE6B-59FD8A3BE740}"/>
              </a:ext>
            </a:extLst>
          </p:cNvPr>
          <p:cNvSpPr/>
          <p:nvPr/>
        </p:nvSpPr>
        <p:spPr>
          <a:xfrm rot="16200000">
            <a:off x="3731026" y="2593408"/>
            <a:ext cx="1941331" cy="17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配体浓度  </a:t>
            </a:r>
            <a:r>
              <a:rPr lang="en-US" altLang="zh-CN" sz="1600" dirty="0">
                <a:solidFill>
                  <a:schemeClr val="tx1"/>
                </a:solidFill>
              </a:rPr>
              <a:t>M</a:t>
            </a:r>
            <a:endParaRPr lang="zh-CN" altLang="en-US" sz="1600" dirty="0">
              <a:solidFill>
                <a:schemeClr val="tx1"/>
              </a:solidFill>
            </a:endParaRPr>
          </a:p>
        </p:txBody>
      </p:sp>
      <p:sp>
        <p:nvSpPr>
          <p:cNvPr id="16" name="矩形 15">
            <a:extLst>
              <a:ext uri="{FF2B5EF4-FFF2-40B4-BE49-F238E27FC236}">
                <a16:creationId xmlns:a16="http://schemas.microsoft.com/office/drawing/2014/main" id="{37B477D6-322A-4926-BCF4-251E806A3BE9}"/>
              </a:ext>
            </a:extLst>
          </p:cNvPr>
          <p:cNvSpPr/>
          <p:nvPr/>
        </p:nvSpPr>
        <p:spPr>
          <a:xfrm>
            <a:off x="7895002" y="3784600"/>
            <a:ext cx="1016001" cy="668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抗体所结合的配体</a:t>
            </a:r>
          </a:p>
        </p:txBody>
      </p:sp>
    </p:spTree>
    <p:extLst>
      <p:ext uri="{BB962C8B-B14F-4D97-AF65-F5344CB8AC3E}">
        <p14:creationId xmlns:p14="http://schemas.microsoft.com/office/powerpoint/2010/main" val="25466101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able 6-02"/>
          <p:cNvPicPr>
            <a:picLocks noChangeAspect="1" noChangeArrowheads="1"/>
          </p:cNvPicPr>
          <p:nvPr/>
        </p:nvPicPr>
        <p:blipFill>
          <a:blip r:embed="rId2" cstate="print"/>
          <a:srcRect/>
          <a:stretch>
            <a:fillRect/>
          </a:stretch>
        </p:blipFill>
        <p:spPr bwMode="auto">
          <a:xfrm>
            <a:off x="304802" y="1340768"/>
            <a:ext cx="8531225" cy="4546600"/>
          </a:xfrm>
          <a:prstGeom prst="rect">
            <a:avLst/>
          </a:prstGeom>
          <a:noFill/>
          <a:ln w="9525">
            <a:noFill/>
            <a:miter lim="800000"/>
            <a:headEnd/>
            <a:tailEnd/>
          </a:ln>
          <a:effectLst/>
        </p:spPr>
      </p:pic>
      <p:sp>
        <p:nvSpPr>
          <p:cNvPr id="3" name="矩形 2"/>
          <p:cNvSpPr/>
          <p:nvPr/>
        </p:nvSpPr>
        <p:spPr>
          <a:xfrm>
            <a:off x="395538" y="313492"/>
            <a:ext cx="1980029" cy="523220"/>
          </a:xfrm>
          <a:prstGeom prst="rect">
            <a:avLst/>
          </a:prstGeom>
          <a:solidFill>
            <a:schemeClr val="accent3">
              <a:lumMod val="50000"/>
            </a:schemeClr>
          </a:solidFill>
        </p:spPr>
        <p:txBody>
          <a:bodyPr wrap="none">
            <a:spAutoFit/>
          </a:bodyPr>
          <a:lstStyle/>
          <a:p>
            <a:pPr defTabSz="914400">
              <a:defRPr/>
            </a:pPr>
            <a:r>
              <a:rPr lang="zh-CN" altLang="en-US" sz="2800" dirty="0">
                <a:solidFill>
                  <a:prstClr val="white"/>
                </a:solidFill>
                <a:latin typeface="Georgia"/>
                <a:ea typeface="微软雅黑"/>
              </a:rPr>
              <a:t>交叉反应性</a:t>
            </a:r>
            <a:endParaRPr lang="en-US" altLang="zh-CN" sz="2800" dirty="0">
              <a:solidFill>
                <a:prstClr val="white"/>
              </a:solidFill>
              <a:latin typeface="Georgia"/>
              <a:ea typeface="微软雅黑"/>
            </a:endParaRPr>
          </a:p>
        </p:txBody>
      </p:sp>
      <p:sp>
        <p:nvSpPr>
          <p:cNvPr id="2" name="矩形 1">
            <a:extLst>
              <a:ext uri="{FF2B5EF4-FFF2-40B4-BE49-F238E27FC236}">
                <a16:creationId xmlns:a16="http://schemas.microsoft.com/office/drawing/2014/main" id="{1EC850DA-5615-4034-A2F4-8DCCA358BB94}"/>
              </a:ext>
            </a:extLst>
          </p:cNvPr>
          <p:cNvSpPr/>
          <p:nvPr/>
        </p:nvSpPr>
        <p:spPr>
          <a:xfrm>
            <a:off x="2590800" y="1447800"/>
            <a:ext cx="2904067" cy="575733"/>
          </a:xfrm>
          <a:prstGeom prst="rect">
            <a:avLst/>
          </a:prstGeom>
          <a:solidFill>
            <a:srgbClr val="011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n-ea"/>
              </a:rPr>
              <a:t>ABO</a:t>
            </a:r>
            <a:r>
              <a:rPr lang="zh-CN" altLang="en-US" sz="3200" b="1" dirty="0">
                <a:latin typeface="+mn-ea"/>
              </a:rPr>
              <a:t>血型</a:t>
            </a:r>
          </a:p>
        </p:txBody>
      </p:sp>
      <p:sp>
        <p:nvSpPr>
          <p:cNvPr id="5" name="矩形 4">
            <a:extLst>
              <a:ext uri="{FF2B5EF4-FFF2-40B4-BE49-F238E27FC236}">
                <a16:creationId xmlns:a16="http://schemas.microsoft.com/office/drawing/2014/main" id="{85F20687-82C8-408C-A15E-C1C60546CC06}"/>
              </a:ext>
            </a:extLst>
          </p:cNvPr>
          <p:cNvSpPr/>
          <p:nvPr/>
        </p:nvSpPr>
        <p:spPr>
          <a:xfrm>
            <a:off x="508000" y="2277533"/>
            <a:ext cx="1617133" cy="4826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血型</a:t>
            </a:r>
          </a:p>
        </p:txBody>
      </p:sp>
      <p:sp>
        <p:nvSpPr>
          <p:cNvPr id="6" name="矩形 5">
            <a:extLst>
              <a:ext uri="{FF2B5EF4-FFF2-40B4-BE49-F238E27FC236}">
                <a16:creationId xmlns:a16="http://schemas.microsoft.com/office/drawing/2014/main" id="{4C819E72-AE92-47C8-A664-105A01DAA80D}"/>
              </a:ext>
            </a:extLst>
          </p:cNvPr>
          <p:cNvSpPr/>
          <p:nvPr/>
        </p:nvSpPr>
        <p:spPr>
          <a:xfrm>
            <a:off x="2650064" y="2277532"/>
            <a:ext cx="2709336" cy="482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红细胞表面抗原</a:t>
            </a:r>
          </a:p>
        </p:txBody>
      </p:sp>
      <p:sp>
        <p:nvSpPr>
          <p:cNvPr id="7" name="矩形 6">
            <a:extLst>
              <a:ext uri="{FF2B5EF4-FFF2-40B4-BE49-F238E27FC236}">
                <a16:creationId xmlns:a16="http://schemas.microsoft.com/office/drawing/2014/main" id="{3376AC9F-6211-4CF7-A7D1-8BC4D36752B1}"/>
              </a:ext>
            </a:extLst>
          </p:cNvPr>
          <p:cNvSpPr/>
          <p:nvPr/>
        </p:nvSpPr>
        <p:spPr>
          <a:xfrm>
            <a:off x="5926664" y="2269064"/>
            <a:ext cx="2709336" cy="4826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血清抗体</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figure 15-13a"/>
          <p:cNvPicPr>
            <a:picLocks noChangeAspect="1" noChangeArrowheads="1"/>
          </p:cNvPicPr>
          <p:nvPr/>
        </p:nvPicPr>
        <p:blipFill>
          <a:blip r:embed="rId2" cstate="email"/>
          <a:srcRect/>
          <a:stretch>
            <a:fillRect/>
          </a:stretch>
        </p:blipFill>
        <p:spPr bwMode="auto">
          <a:xfrm>
            <a:off x="304802" y="533402"/>
            <a:ext cx="8531225" cy="579596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548680"/>
            <a:ext cx="8424936" cy="874085"/>
          </a:xfrm>
          <a:prstGeom prst="rect">
            <a:avLst/>
          </a:prstGeom>
          <a:solidFill>
            <a:srgbClr val="0070C0"/>
          </a:solidFill>
        </p:spPr>
        <p:txBody>
          <a:bodyPr wrap="square">
            <a:spAutoFit/>
          </a:bodyPr>
          <a:lstStyle/>
          <a:p>
            <a:pPr defTabSz="914400">
              <a:lnSpc>
                <a:spcPct val="150000"/>
              </a:lnSpc>
              <a:defRPr/>
            </a:pPr>
            <a:r>
              <a:rPr lang="zh-CN" altLang="en-US" dirty="0">
                <a:solidFill>
                  <a:prstClr val="white"/>
                </a:solidFill>
                <a:latin typeface="Georgia"/>
                <a:ea typeface="微软雅黑"/>
              </a:rPr>
              <a:t>这些抗体不是通过暴露于红细胞抗原而诱导产生的，而是通过暴露于常见的肠道细菌上交叉反应性微生物抗原而产生的</a:t>
            </a:r>
            <a:endParaRPr lang="en-US" altLang="zh-CN" dirty="0">
              <a:solidFill>
                <a:prstClr val="white"/>
              </a:solidFill>
              <a:latin typeface="Georgia"/>
              <a:ea typeface="微软雅黑"/>
            </a:endParaRPr>
          </a:p>
        </p:txBody>
      </p:sp>
      <p:sp>
        <p:nvSpPr>
          <p:cNvPr id="3" name="矩形 2"/>
          <p:cNvSpPr/>
          <p:nvPr/>
        </p:nvSpPr>
        <p:spPr>
          <a:xfrm>
            <a:off x="323528" y="1844826"/>
            <a:ext cx="8424936" cy="369332"/>
          </a:xfrm>
          <a:prstGeom prst="rect">
            <a:avLst/>
          </a:prstGeom>
          <a:solidFill>
            <a:srgbClr val="0070C0"/>
          </a:solidFill>
        </p:spPr>
        <p:txBody>
          <a:bodyPr wrap="square">
            <a:spAutoFit/>
          </a:bodyPr>
          <a:lstStyle/>
          <a:p>
            <a:pPr defTabSz="914400">
              <a:defRPr/>
            </a:pPr>
            <a:r>
              <a:rPr lang="zh-CN" altLang="en-US" dirty="0">
                <a:solidFill>
                  <a:prstClr val="white"/>
                </a:solidFill>
                <a:latin typeface="Georgia"/>
                <a:ea typeface="微软雅黑"/>
              </a:rPr>
              <a:t>血型抗体虽然是由微生物抗原诱导的，能与异源红细胞上相似的寡糖交叉反应</a:t>
            </a:r>
            <a:endParaRPr lang="en-US" altLang="zh-CN" dirty="0">
              <a:solidFill>
                <a:prstClr val="white"/>
              </a:solidFill>
              <a:latin typeface="Georgia"/>
              <a:ea typeface="微软雅黑"/>
            </a:endParaRPr>
          </a:p>
        </p:txBody>
      </p:sp>
      <p:sp>
        <p:nvSpPr>
          <p:cNvPr id="6" name="矩形 5"/>
          <p:cNvSpPr/>
          <p:nvPr/>
        </p:nvSpPr>
        <p:spPr>
          <a:xfrm>
            <a:off x="395536" y="3284986"/>
            <a:ext cx="8280920" cy="1289584"/>
          </a:xfrm>
          <a:prstGeom prst="rect">
            <a:avLst/>
          </a:prstGeom>
          <a:solidFill>
            <a:schemeClr val="accent3">
              <a:lumMod val="50000"/>
            </a:schemeClr>
          </a:solidFill>
        </p:spPr>
        <p:txBody>
          <a:bodyPr wrap="square">
            <a:spAutoFit/>
          </a:bodyPr>
          <a:lstStyle/>
          <a:p>
            <a:pPr defTabSz="914400">
              <a:lnSpc>
                <a:spcPct val="150000"/>
              </a:lnSpc>
              <a:defRPr/>
            </a:pPr>
            <a:r>
              <a:rPr lang="zh-CN" altLang="en-US" dirty="0">
                <a:solidFill>
                  <a:prstClr val="white"/>
                </a:solidFill>
                <a:latin typeface="Georgia"/>
                <a:ea typeface="微软雅黑"/>
              </a:rPr>
              <a:t>化脓性链球菌（</a:t>
            </a:r>
            <a:r>
              <a:rPr lang="en-US" altLang="zh-CN" i="1" dirty="0">
                <a:solidFill>
                  <a:prstClr val="white"/>
                </a:solidFill>
                <a:latin typeface="Georgia"/>
                <a:ea typeface="微软雅黑"/>
              </a:rPr>
              <a:t>Streptococcus pyogenes </a:t>
            </a:r>
            <a:r>
              <a:rPr lang="zh-CN" altLang="en-US" dirty="0">
                <a:solidFill>
                  <a:prstClr val="white"/>
                </a:solidFill>
                <a:latin typeface="Georgia"/>
                <a:ea typeface="微软雅黑"/>
              </a:rPr>
              <a:t>）表达被称为</a:t>
            </a:r>
            <a:r>
              <a:rPr lang="en-US" altLang="zh-CN" dirty="0">
                <a:solidFill>
                  <a:prstClr val="white"/>
                </a:solidFill>
                <a:latin typeface="Georgia"/>
                <a:ea typeface="微软雅黑"/>
              </a:rPr>
              <a:t>M</a:t>
            </a:r>
            <a:r>
              <a:rPr lang="zh-CN" altLang="en-US" dirty="0">
                <a:solidFill>
                  <a:prstClr val="white"/>
                </a:solidFill>
                <a:latin typeface="Georgia"/>
                <a:ea typeface="微软雅黑"/>
              </a:rPr>
              <a:t>抗原的细胞壁蛋白质。</a:t>
            </a:r>
            <a:r>
              <a:rPr lang="en-US" altLang="zh-CN" dirty="0">
                <a:solidFill>
                  <a:prstClr val="white"/>
                </a:solidFill>
                <a:latin typeface="Georgia"/>
                <a:ea typeface="微软雅黑"/>
              </a:rPr>
              <a:t>M</a:t>
            </a:r>
            <a:r>
              <a:rPr lang="zh-CN" altLang="en-US" dirty="0">
                <a:solidFill>
                  <a:prstClr val="white"/>
                </a:solidFill>
                <a:latin typeface="Georgia"/>
                <a:ea typeface="微软雅黑"/>
              </a:rPr>
              <a:t>抗原所产生的抗体能与多种心肌和骨骼肌蛋白质发生交叉反应，这与链球菌感染后的心脏和肾脏损伤有关。</a:t>
            </a:r>
            <a:endParaRPr lang="en-US" altLang="zh-CN" dirty="0">
              <a:solidFill>
                <a:prstClr val="white"/>
              </a:solidFill>
              <a:latin typeface="Georgia"/>
              <a:ea typeface="微软雅黑"/>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 6-03"/>
          <p:cNvPicPr>
            <a:picLocks noChangeAspect="1" noChangeArrowheads="1"/>
          </p:cNvPicPr>
          <p:nvPr/>
        </p:nvPicPr>
        <p:blipFill>
          <a:blip r:embed="rId2" cstate="print"/>
          <a:srcRect/>
          <a:stretch>
            <a:fillRect/>
          </a:stretch>
        </p:blipFill>
        <p:spPr bwMode="auto">
          <a:xfrm>
            <a:off x="2184402" y="165102"/>
            <a:ext cx="4772025" cy="6532563"/>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BBD14BEF-5E0F-4826-80A4-DC1ADA41B36D}"/>
              </a:ext>
            </a:extLst>
          </p:cNvPr>
          <p:cNvSpPr/>
          <p:nvPr/>
        </p:nvSpPr>
        <p:spPr>
          <a:xfrm>
            <a:off x="3276600" y="281940"/>
            <a:ext cx="3002280" cy="190500"/>
          </a:xfrm>
          <a:prstGeom prst="rect">
            <a:avLst/>
          </a:prstGeom>
          <a:solidFill>
            <a:srgbClr val="002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多种免疫检测法的灵敏度</a:t>
            </a:r>
          </a:p>
        </p:txBody>
      </p:sp>
      <p:sp>
        <p:nvSpPr>
          <p:cNvPr id="4" name="矩形 3">
            <a:extLst>
              <a:ext uri="{FF2B5EF4-FFF2-40B4-BE49-F238E27FC236}">
                <a16:creationId xmlns:a16="http://schemas.microsoft.com/office/drawing/2014/main" id="{E959E219-78AF-406B-8539-A30632751095}"/>
              </a:ext>
            </a:extLst>
          </p:cNvPr>
          <p:cNvSpPr/>
          <p:nvPr/>
        </p:nvSpPr>
        <p:spPr>
          <a:xfrm>
            <a:off x="2331720" y="739140"/>
            <a:ext cx="944880"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检测法</a:t>
            </a:r>
          </a:p>
        </p:txBody>
      </p:sp>
      <p:sp>
        <p:nvSpPr>
          <p:cNvPr id="5" name="矩形 4">
            <a:extLst>
              <a:ext uri="{FF2B5EF4-FFF2-40B4-BE49-F238E27FC236}">
                <a16:creationId xmlns:a16="http://schemas.microsoft.com/office/drawing/2014/main" id="{2C081CC5-0B50-4E28-B358-C7762A701FBF}"/>
              </a:ext>
            </a:extLst>
          </p:cNvPr>
          <p:cNvSpPr/>
          <p:nvPr/>
        </p:nvSpPr>
        <p:spPr>
          <a:xfrm>
            <a:off x="4815840" y="581658"/>
            <a:ext cx="1127760"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灵敏度</a:t>
            </a:r>
          </a:p>
        </p:txBody>
      </p:sp>
      <p:sp>
        <p:nvSpPr>
          <p:cNvPr id="6" name="矩形 5">
            <a:extLst>
              <a:ext uri="{FF2B5EF4-FFF2-40B4-BE49-F238E27FC236}">
                <a16:creationId xmlns:a16="http://schemas.microsoft.com/office/drawing/2014/main" id="{8EAEA40C-8955-4F39-B2A3-E27BD782517D}"/>
              </a:ext>
            </a:extLst>
          </p:cNvPr>
          <p:cNvSpPr/>
          <p:nvPr/>
        </p:nvSpPr>
        <p:spPr>
          <a:xfrm>
            <a:off x="2331720" y="1135380"/>
            <a:ext cx="1844040" cy="190500"/>
          </a:xfrm>
          <a:prstGeom prst="rect">
            <a:avLst/>
          </a:prstGeom>
          <a:solidFill>
            <a:srgbClr val="E4E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液体中的沉淀反应</a:t>
            </a:r>
          </a:p>
        </p:txBody>
      </p:sp>
      <p:sp>
        <p:nvSpPr>
          <p:cNvPr id="7" name="矩形 6">
            <a:extLst>
              <a:ext uri="{FF2B5EF4-FFF2-40B4-BE49-F238E27FC236}">
                <a16:creationId xmlns:a16="http://schemas.microsoft.com/office/drawing/2014/main" id="{D99CEAD0-04AA-47E7-AA11-54C4DA95DA1A}"/>
              </a:ext>
            </a:extLst>
          </p:cNvPr>
          <p:cNvSpPr/>
          <p:nvPr/>
        </p:nvSpPr>
        <p:spPr>
          <a:xfrm>
            <a:off x="2331720" y="1402080"/>
            <a:ext cx="184404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凝胶中的沉淀反应</a:t>
            </a:r>
          </a:p>
        </p:txBody>
      </p:sp>
      <p:sp>
        <p:nvSpPr>
          <p:cNvPr id="8" name="矩形 7">
            <a:extLst>
              <a:ext uri="{FF2B5EF4-FFF2-40B4-BE49-F238E27FC236}">
                <a16:creationId xmlns:a16="http://schemas.microsoft.com/office/drawing/2014/main" id="{7A93C97C-BB82-4958-BA8B-6F45268341F2}"/>
              </a:ext>
            </a:extLst>
          </p:cNvPr>
          <p:cNvSpPr/>
          <p:nvPr/>
        </p:nvSpPr>
        <p:spPr>
          <a:xfrm>
            <a:off x="2484120" y="1897380"/>
            <a:ext cx="233172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双向免疫扩散</a:t>
            </a:r>
          </a:p>
        </p:txBody>
      </p:sp>
      <p:sp>
        <p:nvSpPr>
          <p:cNvPr id="9" name="矩形 8">
            <a:extLst>
              <a:ext uri="{FF2B5EF4-FFF2-40B4-BE49-F238E27FC236}">
                <a16:creationId xmlns:a16="http://schemas.microsoft.com/office/drawing/2014/main" id="{E92F068B-A00C-439A-AB39-A5EDC5842E19}"/>
              </a:ext>
            </a:extLst>
          </p:cNvPr>
          <p:cNvSpPr/>
          <p:nvPr/>
        </p:nvSpPr>
        <p:spPr>
          <a:xfrm>
            <a:off x="2484120" y="1668780"/>
            <a:ext cx="2087880" cy="171450"/>
          </a:xfrm>
          <a:prstGeom prst="rect">
            <a:avLst/>
          </a:prstGeom>
          <a:solidFill>
            <a:srgbClr val="E4E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放射免疫扩散</a:t>
            </a:r>
          </a:p>
        </p:txBody>
      </p:sp>
      <p:sp>
        <p:nvSpPr>
          <p:cNvPr id="10" name="矩形 9">
            <a:extLst>
              <a:ext uri="{FF2B5EF4-FFF2-40B4-BE49-F238E27FC236}">
                <a16:creationId xmlns:a16="http://schemas.microsoft.com/office/drawing/2014/main" id="{5682B4F7-2FD3-44B3-9ECF-1FD6186B67B5}"/>
              </a:ext>
            </a:extLst>
          </p:cNvPr>
          <p:cNvSpPr/>
          <p:nvPr/>
        </p:nvSpPr>
        <p:spPr>
          <a:xfrm>
            <a:off x="2484120" y="2160270"/>
            <a:ext cx="1844040" cy="190500"/>
          </a:xfrm>
          <a:prstGeom prst="rect">
            <a:avLst/>
          </a:prstGeom>
          <a:solidFill>
            <a:srgbClr val="E4E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免疫电泳</a:t>
            </a:r>
          </a:p>
        </p:txBody>
      </p:sp>
      <p:sp>
        <p:nvSpPr>
          <p:cNvPr id="11" name="矩形 10">
            <a:extLst>
              <a:ext uri="{FF2B5EF4-FFF2-40B4-BE49-F238E27FC236}">
                <a16:creationId xmlns:a16="http://schemas.microsoft.com/office/drawing/2014/main" id="{9E69856E-A8F3-48F8-97D6-5503F0CB52B0}"/>
              </a:ext>
            </a:extLst>
          </p:cNvPr>
          <p:cNvSpPr/>
          <p:nvPr/>
        </p:nvSpPr>
        <p:spPr>
          <a:xfrm>
            <a:off x="2484120" y="2379984"/>
            <a:ext cx="233172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火箭免疫电泳</a:t>
            </a:r>
          </a:p>
        </p:txBody>
      </p:sp>
      <p:sp>
        <p:nvSpPr>
          <p:cNvPr id="12" name="矩形 11">
            <a:extLst>
              <a:ext uri="{FF2B5EF4-FFF2-40B4-BE49-F238E27FC236}">
                <a16:creationId xmlns:a16="http://schemas.microsoft.com/office/drawing/2014/main" id="{BFF7A455-5120-415A-A618-E324F00EAC39}"/>
              </a:ext>
            </a:extLst>
          </p:cNvPr>
          <p:cNvSpPr/>
          <p:nvPr/>
        </p:nvSpPr>
        <p:spPr>
          <a:xfrm>
            <a:off x="2331720" y="2655570"/>
            <a:ext cx="1844040" cy="190500"/>
          </a:xfrm>
          <a:prstGeom prst="rect">
            <a:avLst/>
          </a:prstGeom>
          <a:solidFill>
            <a:srgbClr val="E4E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凝集反应</a:t>
            </a:r>
          </a:p>
        </p:txBody>
      </p:sp>
      <p:sp>
        <p:nvSpPr>
          <p:cNvPr id="13" name="矩形 12">
            <a:extLst>
              <a:ext uri="{FF2B5EF4-FFF2-40B4-BE49-F238E27FC236}">
                <a16:creationId xmlns:a16="http://schemas.microsoft.com/office/drawing/2014/main" id="{AF1A3389-2D80-4391-9CD3-8C39D5A2DE97}"/>
              </a:ext>
            </a:extLst>
          </p:cNvPr>
          <p:cNvSpPr/>
          <p:nvPr/>
        </p:nvSpPr>
        <p:spPr>
          <a:xfrm>
            <a:off x="2484120" y="2903220"/>
            <a:ext cx="233172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直接凝集</a:t>
            </a:r>
          </a:p>
        </p:txBody>
      </p:sp>
      <p:sp>
        <p:nvSpPr>
          <p:cNvPr id="14" name="矩形 13">
            <a:extLst>
              <a:ext uri="{FF2B5EF4-FFF2-40B4-BE49-F238E27FC236}">
                <a16:creationId xmlns:a16="http://schemas.microsoft.com/office/drawing/2014/main" id="{2F4F2BF6-1AE3-40EA-AACF-0550887851F8}"/>
              </a:ext>
            </a:extLst>
          </p:cNvPr>
          <p:cNvSpPr/>
          <p:nvPr/>
        </p:nvSpPr>
        <p:spPr>
          <a:xfrm>
            <a:off x="2484120" y="3150870"/>
            <a:ext cx="1844040" cy="190500"/>
          </a:xfrm>
          <a:prstGeom prst="rect">
            <a:avLst/>
          </a:prstGeom>
          <a:solidFill>
            <a:srgbClr val="E4E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被动凝集</a:t>
            </a:r>
          </a:p>
        </p:txBody>
      </p:sp>
      <p:sp>
        <p:nvSpPr>
          <p:cNvPr id="15" name="矩形 14">
            <a:extLst>
              <a:ext uri="{FF2B5EF4-FFF2-40B4-BE49-F238E27FC236}">
                <a16:creationId xmlns:a16="http://schemas.microsoft.com/office/drawing/2014/main" id="{803A7627-B135-4F9B-80E8-8EADD060C217}"/>
              </a:ext>
            </a:extLst>
          </p:cNvPr>
          <p:cNvSpPr/>
          <p:nvPr/>
        </p:nvSpPr>
        <p:spPr>
          <a:xfrm>
            <a:off x="2484120" y="3413760"/>
            <a:ext cx="233172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凝集抑制</a:t>
            </a:r>
          </a:p>
        </p:txBody>
      </p:sp>
      <p:sp>
        <p:nvSpPr>
          <p:cNvPr id="16" name="矩形 15">
            <a:extLst>
              <a:ext uri="{FF2B5EF4-FFF2-40B4-BE49-F238E27FC236}">
                <a16:creationId xmlns:a16="http://schemas.microsoft.com/office/drawing/2014/main" id="{338B1F3A-B443-4ED4-BBBC-ED89E4B94BB9}"/>
              </a:ext>
            </a:extLst>
          </p:cNvPr>
          <p:cNvSpPr/>
          <p:nvPr/>
        </p:nvSpPr>
        <p:spPr>
          <a:xfrm>
            <a:off x="2331720" y="3630930"/>
            <a:ext cx="1844040" cy="190500"/>
          </a:xfrm>
          <a:prstGeom prst="rect">
            <a:avLst/>
          </a:prstGeom>
          <a:solidFill>
            <a:srgbClr val="E4E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放射性免疫检测</a:t>
            </a:r>
          </a:p>
        </p:txBody>
      </p:sp>
      <p:sp>
        <p:nvSpPr>
          <p:cNvPr id="17" name="矩形 16">
            <a:extLst>
              <a:ext uri="{FF2B5EF4-FFF2-40B4-BE49-F238E27FC236}">
                <a16:creationId xmlns:a16="http://schemas.microsoft.com/office/drawing/2014/main" id="{486F6A97-66D0-42E2-9508-EB5925BE0890}"/>
              </a:ext>
            </a:extLst>
          </p:cNvPr>
          <p:cNvSpPr/>
          <p:nvPr/>
        </p:nvSpPr>
        <p:spPr>
          <a:xfrm>
            <a:off x="2331720" y="3893820"/>
            <a:ext cx="1996440" cy="35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酶联免疫吸附检测（</a:t>
            </a:r>
            <a:r>
              <a:rPr lang="en-US" altLang="zh-CN" sz="1200" b="1" dirty="0">
                <a:solidFill>
                  <a:schemeClr val="tx1"/>
                </a:solidFill>
              </a:rPr>
              <a:t>ELISA</a:t>
            </a:r>
            <a:r>
              <a:rPr lang="zh-CN" altLang="en-US" sz="1200" b="1" dirty="0">
                <a:solidFill>
                  <a:schemeClr val="tx1"/>
                </a:solidFill>
              </a:rPr>
              <a:t>）</a:t>
            </a:r>
          </a:p>
        </p:txBody>
      </p:sp>
      <p:sp>
        <p:nvSpPr>
          <p:cNvPr id="18" name="矩形 17">
            <a:extLst>
              <a:ext uri="{FF2B5EF4-FFF2-40B4-BE49-F238E27FC236}">
                <a16:creationId xmlns:a16="http://schemas.microsoft.com/office/drawing/2014/main" id="{F3718666-F47B-48AA-BCB2-E9BF20F95156}"/>
              </a:ext>
            </a:extLst>
          </p:cNvPr>
          <p:cNvSpPr/>
          <p:nvPr/>
        </p:nvSpPr>
        <p:spPr>
          <a:xfrm>
            <a:off x="2331720" y="4286092"/>
            <a:ext cx="1996440" cy="247808"/>
          </a:xfrm>
          <a:prstGeom prst="rect">
            <a:avLst/>
          </a:prstGeom>
          <a:solidFill>
            <a:srgbClr val="E4E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采用化学发光的</a:t>
            </a:r>
            <a:r>
              <a:rPr lang="en-US" altLang="zh-CN" sz="1200" b="1" dirty="0">
                <a:solidFill>
                  <a:schemeClr val="tx1"/>
                </a:solidFill>
              </a:rPr>
              <a:t>ELISA</a:t>
            </a:r>
            <a:endParaRPr lang="zh-CN" altLang="en-US" sz="1200" b="1" dirty="0">
              <a:solidFill>
                <a:schemeClr val="tx1"/>
              </a:solidFill>
            </a:endParaRPr>
          </a:p>
        </p:txBody>
      </p:sp>
      <p:sp>
        <p:nvSpPr>
          <p:cNvPr id="19" name="矩形 18">
            <a:extLst>
              <a:ext uri="{FF2B5EF4-FFF2-40B4-BE49-F238E27FC236}">
                <a16:creationId xmlns:a16="http://schemas.microsoft.com/office/drawing/2014/main" id="{6A421CC0-CA3B-49D2-8BA3-CB9101833556}"/>
              </a:ext>
            </a:extLst>
          </p:cNvPr>
          <p:cNvSpPr/>
          <p:nvPr/>
        </p:nvSpPr>
        <p:spPr>
          <a:xfrm>
            <a:off x="2331720" y="4575652"/>
            <a:ext cx="233172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免疫荧光</a:t>
            </a:r>
          </a:p>
        </p:txBody>
      </p:sp>
      <p:sp>
        <p:nvSpPr>
          <p:cNvPr id="20" name="矩形 19">
            <a:extLst>
              <a:ext uri="{FF2B5EF4-FFF2-40B4-BE49-F238E27FC236}">
                <a16:creationId xmlns:a16="http://schemas.microsoft.com/office/drawing/2014/main" id="{19288EDF-28AF-493B-A6F6-68C19B4D0E58}"/>
              </a:ext>
            </a:extLst>
          </p:cNvPr>
          <p:cNvSpPr/>
          <p:nvPr/>
        </p:nvSpPr>
        <p:spPr>
          <a:xfrm>
            <a:off x="2331720" y="4807904"/>
            <a:ext cx="1844040" cy="190500"/>
          </a:xfrm>
          <a:prstGeom prst="rect">
            <a:avLst/>
          </a:prstGeom>
          <a:solidFill>
            <a:srgbClr val="E4E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流式细胞技术</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04666"/>
            <a:ext cx="1415772" cy="461665"/>
          </a:xfrm>
          <a:prstGeom prst="rect">
            <a:avLst/>
          </a:prstGeom>
          <a:solidFill>
            <a:schemeClr val="accent3">
              <a:lumMod val="50000"/>
            </a:schemeClr>
          </a:solidFill>
        </p:spPr>
        <p:txBody>
          <a:bodyPr wrap="none">
            <a:spAutoFit/>
          </a:bodyPr>
          <a:lstStyle/>
          <a:p>
            <a:pPr defTabSz="914400">
              <a:defRPr/>
            </a:pPr>
            <a:r>
              <a:rPr lang="zh-CN" altLang="en-US" sz="2400" dirty="0">
                <a:solidFill>
                  <a:prstClr val="white"/>
                </a:solidFill>
                <a:latin typeface="Georgia"/>
                <a:ea typeface="微软雅黑"/>
              </a:rPr>
              <a:t>沉淀反应</a:t>
            </a:r>
            <a:endParaRPr lang="en-US" altLang="zh-CN" sz="2400" dirty="0">
              <a:solidFill>
                <a:prstClr val="white"/>
              </a:solidFill>
              <a:latin typeface="Georgia"/>
              <a:ea typeface="微软雅黑"/>
            </a:endParaRPr>
          </a:p>
        </p:txBody>
      </p:sp>
      <p:sp>
        <p:nvSpPr>
          <p:cNvPr id="3" name="矩形 2"/>
          <p:cNvSpPr/>
          <p:nvPr/>
        </p:nvSpPr>
        <p:spPr>
          <a:xfrm>
            <a:off x="395536" y="1124744"/>
            <a:ext cx="8280920" cy="707886"/>
          </a:xfrm>
          <a:prstGeom prst="rect">
            <a:avLst/>
          </a:prstGeom>
          <a:solidFill>
            <a:schemeClr val="accent5">
              <a:lumMod val="50000"/>
            </a:schemeClr>
          </a:solidFill>
        </p:spPr>
        <p:txBody>
          <a:bodyPr wrap="square">
            <a:spAutoFit/>
          </a:bodyPr>
          <a:lstStyle/>
          <a:p>
            <a:pPr defTabSz="914400">
              <a:defRPr/>
            </a:pPr>
            <a:r>
              <a:rPr lang="zh-CN" altLang="en-US" sz="2000" dirty="0">
                <a:solidFill>
                  <a:prstClr val="white"/>
                </a:solidFill>
                <a:latin typeface="Georgia"/>
                <a:ea typeface="微软雅黑"/>
              </a:rPr>
              <a:t>抗体和可溶抗原在水溶液中相互作用形成晶格结构，最终形成可见的沉淀物。</a:t>
            </a:r>
            <a:endParaRPr lang="en-US" altLang="zh-CN" sz="2000" dirty="0">
              <a:solidFill>
                <a:prstClr val="white"/>
              </a:solidFill>
              <a:latin typeface="Georgia"/>
              <a:ea typeface="微软雅黑"/>
            </a:endParaRPr>
          </a:p>
        </p:txBody>
      </p:sp>
      <p:pic>
        <p:nvPicPr>
          <p:cNvPr id="1052674" name="Picture 2"/>
          <p:cNvPicPr>
            <a:picLocks noChangeAspect="1" noChangeArrowheads="1"/>
          </p:cNvPicPr>
          <p:nvPr/>
        </p:nvPicPr>
        <p:blipFill>
          <a:blip r:embed="rId2" cstate="print"/>
          <a:srcRect/>
          <a:stretch>
            <a:fillRect/>
          </a:stretch>
        </p:blipFill>
        <p:spPr bwMode="auto">
          <a:xfrm>
            <a:off x="539552" y="2420888"/>
            <a:ext cx="8065882" cy="2664296"/>
          </a:xfrm>
          <a:prstGeom prst="rect">
            <a:avLst/>
          </a:prstGeom>
          <a:noFill/>
          <a:ln w="9525">
            <a:noFill/>
            <a:miter lim="800000"/>
            <a:headEnd/>
            <a:tailEnd/>
          </a:ln>
        </p:spPr>
      </p:pic>
      <p:sp>
        <p:nvSpPr>
          <p:cNvPr id="4" name="矩形 3">
            <a:extLst>
              <a:ext uri="{FF2B5EF4-FFF2-40B4-BE49-F238E27FC236}">
                <a16:creationId xmlns:a16="http://schemas.microsoft.com/office/drawing/2014/main" id="{A15796EE-346A-4923-AA72-0B4556D403BE}"/>
              </a:ext>
            </a:extLst>
          </p:cNvPr>
          <p:cNvSpPr/>
          <p:nvPr/>
        </p:nvSpPr>
        <p:spPr>
          <a:xfrm>
            <a:off x="395536" y="2165303"/>
            <a:ext cx="8280920" cy="356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n"/>
            </a:pPr>
            <a:r>
              <a:rPr lang="zh-CN" altLang="en-US" sz="2400" dirty="0">
                <a:solidFill>
                  <a:schemeClr val="tx1"/>
                </a:solidFill>
                <a:latin typeface="+mn-ea"/>
              </a:rPr>
              <a:t>抗体必须是二价的；使用单价的</a:t>
            </a:r>
            <a:r>
              <a:rPr lang="en-US" altLang="zh-CN" sz="2400" dirty="0">
                <a:solidFill>
                  <a:schemeClr val="tx1"/>
                </a:solidFill>
                <a:latin typeface="+mn-ea"/>
              </a:rPr>
              <a:t>Fab</a:t>
            </a:r>
            <a:r>
              <a:rPr lang="zh-CN" altLang="en-US" sz="2400" dirty="0">
                <a:solidFill>
                  <a:schemeClr val="tx1"/>
                </a:solidFill>
                <a:latin typeface="+mn-ea"/>
              </a:rPr>
              <a:t>片段无法形成沉淀。</a:t>
            </a:r>
            <a:endParaRPr lang="en-US" altLang="zh-CN" sz="2400" dirty="0">
              <a:solidFill>
                <a:schemeClr val="tx1"/>
              </a:solidFill>
              <a:latin typeface="+mn-ea"/>
            </a:endParaRPr>
          </a:p>
          <a:p>
            <a:pPr marL="342900" indent="-342900">
              <a:lnSpc>
                <a:spcPct val="150000"/>
              </a:lnSpc>
              <a:buFont typeface="Wingdings" panose="05000000000000000000" pitchFamily="2" charset="2"/>
              <a:buChar char="n"/>
            </a:pPr>
            <a:r>
              <a:rPr lang="zh-CN" altLang="en-US" sz="2400" dirty="0">
                <a:solidFill>
                  <a:schemeClr val="tx1"/>
                </a:solidFill>
                <a:latin typeface="+mn-ea"/>
              </a:rPr>
              <a:t>抗原必须是二价或多价的；也就是说，必须具有至少两个相同的表位，或是具有能与多克隆抗血清中的不同抗体反应的不同表位</a:t>
            </a:r>
            <a:endParaRPr lang="en-US" altLang="zh-CN" sz="2400" dirty="0">
              <a:solidFill>
                <a:schemeClr val="tx1"/>
              </a:solidFill>
              <a:latin typeface="+mn-ea"/>
            </a:endParaRPr>
          </a:p>
          <a:p>
            <a:pPr marL="342900" indent="-342900">
              <a:lnSpc>
                <a:spcPct val="150000"/>
              </a:lnSpc>
              <a:buFont typeface="Wingdings" panose="05000000000000000000" pitchFamily="2" charset="2"/>
              <a:buChar char="n"/>
            </a:pPr>
            <a:endParaRPr lang="zh-CN" altLang="en-US" sz="2400" dirty="0">
              <a:solidFill>
                <a:schemeClr val="tx1"/>
              </a:solidFill>
              <a:latin typeface="+mn-ea"/>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cstate="email"/>
          <a:srcRect/>
          <a:stretch>
            <a:fillRect/>
          </a:stretch>
        </p:blipFill>
        <p:spPr bwMode="auto">
          <a:xfrm>
            <a:off x="72008" y="188640"/>
            <a:ext cx="8964488" cy="5092350"/>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a:stretch>
            <a:fillRect/>
          </a:stretch>
        </p:blipFill>
        <p:spPr bwMode="auto">
          <a:xfrm>
            <a:off x="2520280" y="260648"/>
            <a:ext cx="6588224" cy="5622136"/>
          </a:xfrm>
          <a:prstGeom prst="rect">
            <a:avLst/>
          </a:prstGeom>
          <a:noFill/>
        </p:spPr>
      </p:pic>
      <p:sp>
        <p:nvSpPr>
          <p:cNvPr id="5" name="矩形 4"/>
          <p:cNvSpPr/>
          <p:nvPr/>
        </p:nvSpPr>
        <p:spPr>
          <a:xfrm>
            <a:off x="683568" y="5949280"/>
            <a:ext cx="8064896" cy="461665"/>
          </a:xfrm>
          <a:prstGeom prst="rect">
            <a:avLst/>
          </a:prstGeom>
          <a:solidFill>
            <a:schemeClr val="accent5">
              <a:lumMod val="50000"/>
            </a:schemeClr>
          </a:solidFill>
        </p:spPr>
        <p:txBody>
          <a:bodyPr wrap="square">
            <a:spAutoFit/>
          </a:bodyPr>
          <a:lstStyle/>
          <a:p>
            <a:pPr algn="ctr" defTabSz="914400">
              <a:defRPr/>
            </a:pPr>
            <a:r>
              <a:rPr lang="zh-CN" altLang="en-US" sz="2400" b="1" dirty="0">
                <a:solidFill>
                  <a:prstClr val="white"/>
                </a:solidFill>
                <a:latin typeface="Georgia"/>
                <a:ea typeface="微软雅黑"/>
              </a:rPr>
              <a:t>液体中的沉淀反应产生沉淀曲线</a:t>
            </a:r>
            <a:endParaRPr lang="en-US" altLang="zh-CN" sz="24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397574BA-4177-4B37-A5CA-E26DA97024FB}"/>
              </a:ext>
            </a:extLst>
          </p:cNvPr>
          <p:cNvSpPr/>
          <p:nvPr/>
        </p:nvSpPr>
        <p:spPr>
          <a:xfrm>
            <a:off x="255640" y="421341"/>
            <a:ext cx="2081009" cy="277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多克隆抗血清</a:t>
            </a:r>
          </a:p>
        </p:txBody>
      </p:sp>
      <p:sp>
        <p:nvSpPr>
          <p:cNvPr id="6" name="矩形 5">
            <a:extLst>
              <a:ext uri="{FF2B5EF4-FFF2-40B4-BE49-F238E27FC236}">
                <a16:creationId xmlns:a16="http://schemas.microsoft.com/office/drawing/2014/main" id="{86E6817C-68B3-4867-ABB7-2E155748B25D}"/>
              </a:ext>
            </a:extLst>
          </p:cNvPr>
          <p:cNvSpPr/>
          <p:nvPr/>
        </p:nvSpPr>
        <p:spPr>
          <a:xfrm>
            <a:off x="62679" y="931948"/>
            <a:ext cx="968261" cy="173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肌红蛋白</a:t>
            </a:r>
          </a:p>
        </p:txBody>
      </p:sp>
      <p:sp>
        <p:nvSpPr>
          <p:cNvPr id="7" name="矩形 6">
            <a:extLst>
              <a:ext uri="{FF2B5EF4-FFF2-40B4-BE49-F238E27FC236}">
                <a16:creationId xmlns:a16="http://schemas.microsoft.com/office/drawing/2014/main" id="{3923AEDD-471D-4C3C-8620-AE14E9D161B6}"/>
              </a:ext>
            </a:extLst>
          </p:cNvPr>
          <p:cNvSpPr/>
          <p:nvPr/>
        </p:nvSpPr>
        <p:spPr>
          <a:xfrm>
            <a:off x="347455" y="2932763"/>
            <a:ext cx="2081009" cy="277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单克隆抗体</a:t>
            </a:r>
          </a:p>
        </p:txBody>
      </p:sp>
      <p:sp>
        <p:nvSpPr>
          <p:cNvPr id="8" name="矩形 7">
            <a:extLst>
              <a:ext uri="{FF2B5EF4-FFF2-40B4-BE49-F238E27FC236}">
                <a16:creationId xmlns:a16="http://schemas.microsoft.com/office/drawing/2014/main" id="{682BC71B-88AE-480B-BAAA-2760393E664B}"/>
              </a:ext>
            </a:extLst>
          </p:cNvPr>
          <p:cNvSpPr/>
          <p:nvPr/>
        </p:nvSpPr>
        <p:spPr>
          <a:xfrm>
            <a:off x="2455359" y="2517786"/>
            <a:ext cx="1104343" cy="277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rPr>
              <a:t>上清液</a:t>
            </a:r>
          </a:p>
        </p:txBody>
      </p:sp>
      <p:sp>
        <p:nvSpPr>
          <p:cNvPr id="9" name="矩形 8">
            <a:extLst>
              <a:ext uri="{FF2B5EF4-FFF2-40B4-BE49-F238E27FC236}">
                <a16:creationId xmlns:a16="http://schemas.microsoft.com/office/drawing/2014/main" id="{CF782755-72D3-42C1-BAEC-BE69A2C53C26}"/>
              </a:ext>
            </a:extLst>
          </p:cNvPr>
          <p:cNvSpPr/>
          <p:nvPr/>
        </p:nvSpPr>
        <p:spPr>
          <a:xfrm>
            <a:off x="2688442" y="3631022"/>
            <a:ext cx="1704264" cy="277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rPr>
              <a:t>沉淀的抗体</a:t>
            </a:r>
          </a:p>
        </p:txBody>
      </p:sp>
      <p:sp>
        <p:nvSpPr>
          <p:cNvPr id="10" name="矩形 9">
            <a:extLst>
              <a:ext uri="{FF2B5EF4-FFF2-40B4-BE49-F238E27FC236}">
                <a16:creationId xmlns:a16="http://schemas.microsoft.com/office/drawing/2014/main" id="{EDBB2B41-A71A-44A9-92A2-122E84068A46}"/>
              </a:ext>
            </a:extLst>
          </p:cNvPr>
          <p:cNvSpPr/>
          <p:nvPr/>
        </p:nvSpPr>
        <p:spPr>
          <a:xfrm>
            <a:off x="5593007" y="5604878"/>
            <a:ext cx="1704264" cy="277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rPr>
              <a:t>添加的抗原</a:t>
            </a:r>
          </a:p>
        </p:txBody>
      </p:sp>
      <p:sp>
        <p:nvSpPr>
          <p:cNvPr id="11" name="矩形 10">
            <a:extLst>
              <a:ext uri="{FF2B5EF4-FFF2-40B4-BE49-F238E27FC236}">
                <a16:creationId xmlns:a16="http://schemas.microsoft.com/office/drawing/2014/main" id="{76B0EA0B-C4C8-44A8-9056-9BA7BD893038}"/>
              </a:ext>
            </a:extLst>
          </p:cNvPr>
          <p:cNvSpPr/>
          <p:nvPr/>
        </p:nvSpPr>
        <p:spPr>
          <a:xfrm>
            <a:off x="3725402" y="2411507"/>
            <a:ext cx="685379" cy="448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sz="900" b="1" dirty="0">
                <a:solidFill>
                  <a:schemeClr val="tx1"/>
                </a:solidFill>
              </a:rPr>
              <a:t>抗体过量</a:t>
            </a:r>
            <a:endParaRPr lang="en-US" altLang="zh-CN" sz="900" b="1" dirty="0">
              <a:solidFill>
                <a:schemeClr val="tx1"/>
              </a:solidFill>
            </a:endParaRPr>
          </a:p>
          <a:p>
            <a:pPr algn="r">
              <a:lnSpc>
                <a:spcPct val="150000"/>
              </a:lnSpc>
            </a:pPr>
            <a:r>
              <a:rPr lang="zh-CN" altLang="en-US" sz="900" b="1" dirty="0">
                <a:solidFill>
                  <a:schemeClr val="tx1"/>
                </a:solidFill>
              </a:rPr>
              <a:t>抗原过量</a:t>
            </a:r>
          </a:p>
        </p:txBody>
      </p:sp>
      <p:sp>
        <p:nvSpPr>
          <p:cNvPr id="12" name="矩形 11">
            <a:extLst>
              <a:ext uri="{FF2B5EF4-FFF2-40B4-BE49-F238E27FC236}">
                <a16:creationId xmlns:a16="http://schemas.microsoft.com/office/drawing/2014/main" id="{0F54788B-5274-43EE-8BD1-098F882172FA}"/>
              </a:ext>
            </a:extLst>
          </p:cNvPr>
          <p:cNvSpPr/>
          <p:nvPr/>
        </p:nvSpPr>
        <p:spPr>
          <a:xfrm>
            <a:off x="4804112" y="1823023"/>
            <a:ext cx="1264994" cy="448234"/>
          </a:xfrm>
          <a:prstGeom prst="rect">
            <a:avLst/>
          </a:prstGeom>
          <a:solidFill>
            <a:srgbClr val="D1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solidFill>
                  <a:schemeClr val="tx1"/>
                </a:solidFill>
              </a:rPr>
              <a:t>抗体过量区</a:t>
            </a:r>
          </a:p>
        </p:txBody>
      </p:sp>
      <p:sp>
        <p:nvSpPr>
          <p:cNvPr id="13" name="矩形 12">
            <a:extLst>
              <a:ext uri="{FF2B5EF4-FFF2-40B4-BE49-F238E27FC236}">
                <a16:creationId xmlns:a16="http://schemas.microsoft.com/office/drawing/2014/main" id="{5D86647A-3AA9-4DD8-9D6B-46F2B0B9CA69}"/>
              </a:ext>
            </a:extLst>
          </p:cNvPr>
          <p:cNvSpPr/>
          <p:nvPr/>
        </p:nvSpPr>
        <p:spPr>
          <a:xfrm>
            <a:off x="7403876" y="1823023"/>
            <a:ext cx="1264994" cy="448234"/>
          </a:xfrm>
          <a:prstGeom prst="rect">
            <a:avLst/>
          </a:prstGeom>
          <a:solidFill>
            <a:srgbClr val="FED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solidFill>
                  <a:schemeClr val="tx1"/>
                </a:solidFill>
              </a:rPr>
              <a:t>抗原过量区</a:t>
            </a:r>
          </a:p>
        </p:txBody>
      </p:sp>
      <p:sp>
        <p:nvSpPr>
          <p:cNvPr id="14" name="矩形 13">
            <a:extLst>
              <a:ext uri="{FF2B5EF4-FFF2-40B4-BE49-F238E27FC236}">
                <a16:creationId xmlns:a16="http://schemas.microsoft.com/office/drawing/2014/main" id="{6335237C-EE54-4C16-8F9B-AA6E6425F0D2}"/>
              </a:ext>
            </a:extLst>
          </p:cNvPr>
          <p:cNvSpPr/>
          <p:nvPr/>
        </p:nvSpPr>
        <p:spPr>
          <a:xfrm>
            <a:off x="6355976" y="1823023"/>
            <a:ext cx="730623" cy="448234"/>
          </a:xfrm>
          <a:prstGeom prst="rect">
            <a:avLst/>
          </a:prstGeom>
          <a:solidFill>
            <a:srgbClr val="CF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solidFill>
                  <a:schemeClr val="tx1"/>
                </a:solidFill>
              </a:rPr>
              <a:t>平衡区</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260648"/>
            <a:ext cx="7848872" cy="400110"/>
          </a:xfrm>
          <a:prstGeom prst="rect">
            <a:avLst/>
          </a:prstGeom>
          <a:solidFill>
            <a:schemeClr val="accent5">
              <a:lumMod val="50000"/>
            </a:schemeClr>
          </a:solidFill>
        </p:spPr>
        <p:txBody>
          <a:bodyPr wrap="square">
            <a:spAutoFit/>
          </a:bodyPr>
          <a:lstStyle/>
          <a:p>
            <a:pPr algn="ctr" defTabSz="914400">
              <a:defRPr/>
            </a:pPr>
            <a:r>
              <a:rPr lang="zh-CN" altLang="en-US" sz="2000" b="1" dirty="0">
                <a:solidFill>
                  <a:prstClr val="white"/>
                </a:solidFill>
                <a:latin typeface="Georgia"/>
                <a:ea typeface="微软雅黑"/>
              </a:rPr>
              <a:t>凝胶中的沉淀反应产生可见的沉淀线</a:t>
            </a:r>
            <a:endParaRPr lang="en-US" altLang="zh-CN" sz="2000" b="1" dirty="0">
              <a:solidFill>
                <a:prstClr val="white"/>
              </a:solidFill>
              <a:latin typeface="Georgia"/>
              <a:ea typeface="微软雅黑"/>
            </a:endParaRPr>
          </a:p>
        </p:txBody>
      </p:sp>
      <p:pic>
        <p:nvPicPr>
          <p:cNvPr id="5" name="Picture 2" descr="figure 6-06 part 1"/>
          <p:cNvPicPr>
            <a:picLocks noChangeAspect="1" noChangeArrowheads="1"/>
          </p:cNvPicPr>
          <p:nvPr/>
        </p:nvPicPr>
        <p:blipFill>
          <a:blip r:embed="rId2" cstate="print"/>
          <a:srcRect/>
          <a:stretch>
            <a:fillRect/>
          </a:stretch>
        </p:blipFill>
        <p:spPr bwMode="auto">
          <a:xfrm>
            <a:off x="539552" y="1052738"/>
            <a:ext cx="7848872" cy="5516411"/>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DDE23917-9308-449D-9BEC-919B694493FD}"/>
              </a:ext>
            </a:extLst>
          </p:cNvPr>
          <p:cNvSpPr/>
          <p:nvPr/>
        </p:nvSpPr>
        <p:spPr>
          <a:xfrm>
            <a:off x="467544" y="1011782"/>
            <a:ext cx="4919954" cy="489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放射免疫扩散</a:t>
            </a:r>
          </a:p>
        </p:txBody>
      </p:sp>
      <p:sp>
        <p:nvSpPr>
          <p:cNvPr id="6" name="矩形 5">
            <a:extLst>
              <a:ext uri="{FF2B5EF4-FFF2-40B4-BE49-F238E27FC236}">
                <a16:creationId xmlns:a16="http://schemas.microsoft.com/office/drawing/2014/main" id="{A381972C-D8F3-41D3-A78F-AC513BBB64ED}"/>
              </a:ext>
            </a:extLst>
          </p:cNvPr>
          <p:cNvSpPr/>
          <p:nvPr/>
        </p:nvSpPr>
        <p:spPr>
          <a:xfrm>
            <a:off x="7018203" y="1590617"/>
            <a:ext cx="1370221" cy="1053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抗原扩散</a:t>
            </a:r>
          </a:p>
        </p:txBody>
      </p:sp>
      <p:sp>
        <p:nvSpPr>
          <p:cNvPr id="7" name="矩形 6">
            <a:extLst>
              <a:ext uri="{FF2B5EF4-FFF2-40B4-BE49-F238E27FC236}">
                <a16:creationId xmlns:a16="http://schemas.microsoft.com/office/drawing/2014/main" id="{CE704C10-3C65-4641-870F-0A7B40E7F5D3}"/>
              </a:ext>
            </a:extLst>
          </p:cNvPr>
          <p:cNvSpPr/>
          <p:nvPr/>
        </p:nvSpPr>
        <p:spPr>
          <a:xfrm>
            <a:off x="7018202" y="3638441"/>
            <a:ext cx="1184503" cy="489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抗原</a:t>
            </a:r>
          </a:p>
        </p:txBody>
      </p:sp>
      <p:sp>
        <p:nvSpPr>
          <p:cNvPr id="8" name="矩形 7">
            <a:extLst>
              <a:ext uri="{FF2B5EF4-FFF2-40B4-BE49-F238E27FC236}">
                <a16:creationId xmlns:a16="http://schemas.microsoft.com/office/drawing/2014/main" id="{2C00F477-2559-4660-B34E-F41C127259C6}"/>
              </a:ext>
            </a:extLst>
          </p:cNvPr>
          <p:cNvSpPr/>
          <p:nvPr/>
        </p:nvSpPr>
        <p:spPr>
          <a:xfrm>
            <a:off x="6598023" y="5185466"/>
            <a:ext cx="1763506" cy="820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沉淀形成环状</a:t>
            </a:r>
          </a:p>
        </p:txBody>
      </p:sp>
      <p:sp>
        <p:nvSpPr>
          <p:cNvPr id="9" name="矩形 8">
            <a:extLst>
              <a:ext uri="{FF2B5EF4-FFF2-40B4-BE49-F238E27FC236}">
                <a16:creationId xmlns:a16="http://schemas.microsoft.com/office/drawing/2014/main" id="{8E8F75E8-883E-4FEF-80A9-312A2BD99B1B}"/>
              </a:ext>
            </a:extLst>
          </p:cNvPr>
          <p:cNvSpPr/>
          <p:nvPr/>
        </p:nvSpPr>
        <p:spPr>
          <a:xfrm>
            <a:off x="539551" y="3212235"/>
            <a:ext cx="1934707" cy="1180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琼脂中加有抗体</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6-06 part 2"/>
          <p:cNvPicPr>
            <a:picLocks noChangeAspect="1" noChangeArrowheads="1"/>
          </p:cNvPicPr>
          <p:nvPr/>
        </p:nvPicPr>
        <p:blipFill>
          <a:blip r:embed="rId2" cstate="print"/>
          <a:srcRect/>
          <a:stretch>
            <a:fillRect/>
          </a:stretch>
        </p:blipFill>
        <p:spPr bwMode="auto">
          <a:xfrm>
            <a:off x="304802" y="495300"/>
            <a:ext cx="8531225" cy="58689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6DA7C5E6-9FD5-475A-9C59-6F8A9A50BE3E}"/>
              </a:ext>
            </a:extLst>
          </p:cNvPr>
          <p:cNvSpPr/>
          <p:nvPr/>
        </p:nvSpPr>
        <p:spPr>
          <a:xfrm>
            <a:off x="304802" y="394446"/>
            <a:ext cx="6293222"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tx1"/>
                </a:solidFill>
                <a:latin typeface="+mn-ea"/>
              </a:rPr>
              <a:t>双向免疫扩散</a:t>
            </a:r>
          </a:p>
        </p:txBody>
      </p:sp>
      <p:sp>
        <p:nvSpPr>
          <p:cNvPr id="4" name="矩形 3">
            <a:extLst>
              <a:ext uri="{FF2B5EF4-FFF2-40B4-BE49-F238E27FC236}">
                <a16:creationId xmlns:a16="http://schemas.microsoft.com/office/drawing/2014/main" id="{C0D75371-304A-477B-A834-C22A3B115062}"/>
              </a:ext>
            </a:extLst>
          </p:cNvPr>
          <p:cNvSpPr/>
          <p:nvPr/>
        </p:nvSpPr>
        <p:spPr>
          <a:xfrm>
            <a:off x="373346" y="5316072"/>
            <a:ext cx="2244348"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tx1"/>
                </a:solidFill>
                <a:latin typeface="+mn-ea"/>
              </a:rPr>
              <a:t>琼脂基质</a:t>
            </a:r>
          </a:p>
        </p:txBody>
      </p:sp>
      <p:sp>
        <p:nvSpPr>
          <p:cNvPr id="5" name="矩形 4">
            <a:extLst>
              <a:ext uri="{FF2B5EF4-FFF2-40B4-BE49-F238E27FC236}">
                <a16:creationId xmlns:a16="http://schemas.microsoft.com/office/drawing/2014/main" id="{E2940EB4-8EDC-4466-A509-D2FE3D7AA0E8}"/>
              </a:ext>
            </a:extLst>
          </p:cNvPr>
          <p:cNvSpPr/>
          <p:nvPr/>
        </p:nvSpPr>
        <p:spPr>
          <a:xfrm>
            <a:off x="4308855" y="5316072"/>
            <a:ext cx="2244348" cy="61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tx1"/>
                </a:solidFill>
                <a:latin typeface="+mn-ea"/>
              </a:rPr>
              <a:t>沉淀</a:t>
            </a:r>
          </a:p>
        </p:txBody>
      </p:sp>
      <p:sp>
        <p:nvSpPr>
          <p:cNvPr id="6" name="矩形 5">
            <a:extLst>
              <a:ext uri="{FF2B5EF4-FFF2-40B4-BE49-F238E27FC236}">
                <a16:creationId xmlns:a16="http://schemas.microsoft.com/office/drawing/2014/main" id="{4AAFA539-AE52-4FC7-BC52-F3C971398F20}"/>
              </a:ext>
            </a:extLst>
          </p:cNvPr>
          <p:cNvSpPr/>
          <p:nvPr/>
        </p:nvSpPr>
        <p:spPr>
          <a:xfrm>
            <a:off x="794691" y="1013011"/>
            <a:ext cx="1903685" cy="524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800" b="1" dirty="0">
                <a:solidFill>
                  <a:srgbClr val="017BB7"/>
                </a:solidFill>
                <a:latin typeface="+mn-ea"/>
              </a:rPr>
              <a:t>沉淀</a:t>
            </a:r>
          </a:p>
        </p:txBody>
      </p:sp>
      <p:sp>
        <p:nvSpPr>
          <p:cNvPr id="7" name="矩形 6">
            <a:extLst>
              <a:ext uri="{FF2B5EF4-FFF2-40B4-BE49-F238E27FC236}">
                <a16:creationId xmlns:a16="http://schemas.microsoft.com/office/drawing/2014/main" id="{FA9F6DDC-C1C3-4518-8947-0DC41FD8B676}"/>
              </a:ext>
            </a:extLst>
          </p:cNvPr>
          <p:cNvSpPr/>
          <p:nvPr/>
        </p:nvSpPr>
        <p:spPr>
          <a:xfrm>
            <a:off x="6598024" y="995735"/>
            <a:ext cx="1903685" cy="524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C8127E"/>
                </a:solidFill>
                <a:latin typeface="+mn-ea"/>
              </a:rPr>
              <a:t>抗原</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 6-07"/>
          <p:cNvPicPr>
            <a:picLocks noChangeAspect="1" noChangeArrowheads="1"/>
          </p:cNvPicPr>
          <p:nvPr/>
        </p:nvPicPr>
        <p:blipFill>
          <a:blip r:embed="rId2" cstate="print"/>
          <a:srcRect/>
          <a:stretch>
            <a:fillRect/>
          </a:stretch>
        </p:blipFill>
        <p:spPr bwMode="auto">
          <a:xfrm>
            <a:off x="288354" y="165102"/>
            <a:ext cx="4211638" cy="6532563"/>
          </a:xfrm>
          <a:prstGeom prst="rect">
            <a:avLst/>
          </a:prstGeom>
          <a:noFill/>
          <a:ln w="9525">
            <a:noFill/>
            <a:miter lim="800000"/>
            <a:headEnd/>
            <a:tailEnd/>
          </a:ln>
          <a:effectLst/>
        </p:spPr>
      </p:pic>
      <p:sp>
        <p:nvSpPr>
          <p:cNvPr id="3" name="矩形 2"/>
          <p:cNvSpPr/>
          <p:nvPr/>
        </p:nvSpPr>
        <p:spPr>
          <a:xfrm>
            <a:off x="2339752" y="6269250"/>
            <a:ext cx="6048672" cy="400110"/>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prstClr val="white"/>
                </a:solidFill>
                <a:latin typeface="Georgia"/>
                <a:ea typeface="微软雅黑"/>
              </a:rPr>
              <a:t>抗原混合物的免疫电泳</a:t>
            </a:r>
            <a:endParaRPr lang="en-US" altLang="zh-CN" sz="2000" dirty="0">
              <a:solidFill>
                <a:prstClr val="white"/>
              </a:solidFill>
              <a:latin typeface="Georgia"/>
              <a:ea typeface="微软雅黑"/>
            </a:endParaRPr>
          </a:p>
        </p:txBody>
      </p:sp>
      <p:pic>
        <p:nvPicPr>
          <p:cNvPr id="274433" name="Picture 1"/>
          <p:cNvPicPr>
            <a:picLocks noChangeAspect="1" noChangeArrowheads="1"/>
          </p:cNvPicPr>
          <p:nvPr/>
        </p:nvPicPr>
        <p:blipFill>
          <a:blip r:embed="rId3" cstate="print"/>
          <a:srcRect/>
          <a:stretch>
            <a:fillRect/>
          </a:stretch>
        </p:blipFill>
        <p:spPr bwMode="auto">
          <a:xfrm>
            <a:off x="4572000" y="332656"/>
            <a:ext cx="4350720" cy="5132040"/>
          </a:xfrm>
          <a:prstGeom prst="rect">
            <a:avLst/>
          </a:prstGeom>
          <a:noFill/>
          <a:ln w="9525">
            <a:noFill/>
            <a:miter lim="800000"/>
            <a:headEnd/>
            <a:tailEnd/>
          </a:ln>
        </p:spPr>
      </p:pic>
      <p:sp>
        <p:nvSpPr>
          <p:cNvPr id="5" name="矩形 4">
            <a:extLst>
              <a:ext uri="{FF2B5EF4-FFF2-40B4-BE49-F238E27FC236}">
                <a16:creationId xmlns:a16="http://schemas.microsoft.com/office/drawing/2014/main" id="{FBA6D2BE-7E54-42F7-ACDB-906330D0044C}"/>
              </a:ext>
            </a:extLst>
          </p:cNvPr>
          <p:cNvSpPr/>
          <p:nvPr/>
        </p:nvSpPr>
        <p:spPr>
          <a:xfrm>
            <a:off x="749867" y="439271"/>
            <a:ext cx="1903685" cy="30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solidFill>
                  <a:schemeClr val="tx1"/>
                </a:solidFill>
                <a:latin typeface="+mn-ea"/>
              </a:rPr>
              <a:t>抗原</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72A2790-3047-4257-A5A7-6438A3300CB1}"/>
              </a:ext>
            </a:extLst>
          </p:cNvPr>
          <p:cNvSpPr txBox="1"/>
          <p:nvPr/>
        </p:nvSpPr>
        <p:spPr>
          <a:xfrm>
            <a:off x="304800" y="1343416"/>
            <a:ext cx="8337176" cy="5013039"/>
          </a:xfrm>
          <a:prstGeom prst="rect">
            <a:avLst/>
          </a:prstGeom>
          <a:noFill/>
        </p:spPr>
        <p:txBody>
          <a:bodyPr wrap="square">
            <a:spAutoFit/>
          </a:bodyPr>
          <a:lstStyle/>
          <a:p>
            <a:pPr>
              <a:lnSpc>
                <a:spcPct val="150000"/>
              </a:lnSpc>
            </a:pPr>
            <a:r>
              <a:rPr lang="zh-CN" altLang="en-US" sz="2400" b="1" dirty="0">
                <a:latin typeface="+mn-ea"/>
              </a:rPr>
              <a:t>①抗体结构的多样性由体细胞突变产生</a:t>
            </a:r>
            <a:r>
              <a:rPr lang="en-US" altLang="zh-CN" sz="2400" b="1" dirty="0">
                <a:latin typeface="+mn-ea"/>
              </a:rPr>
              <a:t>;</a:t>
            </a:r>
          </a:p>
          <a:p>
            <a:pPr>
              <a:lnSpc>
                <a:spcPct val="150000"/>
              </a:lnSpc>
            </a:pPr>
            <a:r>
              <a:rPr lang="en-US" altLang="zh-CN" sz="2400" b="1" dirty="0">
                <a:latin typeface="+mn-ea"/>
              </a:rPr>
              <a:t>②</a:t>
            </a:r>
            <a:r>
              <a:rPr lang="zh-CN" altLang="en-US" sz="2400" b="1" dirty="0">
                <a:latin typeface="+mn-ea"/>
              </a:rPr>
              <a:t>已分化的免疫活性细胞只限于表达一种特异性，这一特异性以克隆扩增的形式在体内得以保存；</a:t>
            </a:r>
            <a:endParaRPr lang="en-US" altLang="zh-CN" sz="2400" b="1" dirty="0">
              <a:latin typeface="+mn-ea"/>
            </a:endParaRPr>
          </a:p>
          <a:p>
            <a:pPr>
              <a:lnSpc>
                <a:spcPct val="150000"/>
              </a:lnSpc>
            </a:pPr>
            <a:r>
              <a:rPr lang="zh-CN" altLang="en-US" sz="2400" b="1" dirty="0">
                <a:latin typeface="+mn-ea"/>
              </a:rPr>
              <a:t>③新分化的免疫活性细胞凡能够与自身的抗原发生反应者都受到抑制，这些克隆作为禁忌克隆而被清除；</a:t>
            </a:r>
            <a:endParaRPr lang="en-US" altLang="zh-CN" sz="2400" b="1" dirty="0">
              <a:latin typeface="+mn-ea"/>
            </a:endParaRPr>
          </a:p>
          <a:p>
            <a:pPr>
              <a:lnSpc>
                <a:spcPct val="150000"/>
              </a:lnSpc>
            </a:pPr>
            <a:r>
              <a:rPr lang="zh-CN" altLang="en-US" sz="2400" b="1" dirty="0">
                <a:latin typeface="+mn-ea"/>
              </a:rPr>
              <a:t>④在抗原激发下，成熟的免疫活性细胞增殖并转化为浆细胞而大量产生某一种抗体；</a:t>
            </a:r>
            <a:endParaRPr lang="en-US" altLang="zh-CN" sz="2400" b="1" dirty="0">
              <a:latin typeface="+mn-ea"/>
            </a:endParaRPr>
          </a:p>
          <a:p>
            <a:pPr>
              <a:lnSpc>
                <a:spcPct val="150000"/>
              </a:lnSpc>
            </a:pPr>
            <a:r>
              <a:rPr lang="zh-CN" altLang="en-US" sz="2400" b="1" dirty="0">
                <a:latin typeface="+mn-ea"/>
              </a:rPr>
              <a:t>⑤早期未被自身的抗原所清除的禁忌克隆是日后发生自身免疫病的原因。</a:t>
            </a:r>
          </a:p>
        </p:txBody>
      </p:sp>
      <p:sp>
        <p:nvSpPr>
          <p:cNvPr id="6" name="文本框 5">
            <a:extLst>
              <a:ext uri="{FF2B5EF4-FFF2-40B4-BE49-F238E27FC236}">
                <a16:creationId xmlns:a16="http://schemas.microsoft.com/office/drawing/2014/main" id="{DA2CDA49-2997-4224-B05D-644BA6F4FE53}"/>
              </a:ext>
            </a:extLst>
          </p:cNvPr>
          <p:cNvSpPr txBox="1"/>
          <p:nvPr/>
        </p:nvSpPr>
        <p:spPr>
          <a:xfrm>
            <a:off x="304800" y="501545"/>
            <a:ext cx="2976283" cy="584775"/>
          </a:xfrm>
          <a:prstGeom prst="rect">
            <a:avLst/>
          </a:prstGeom>
          <a:solidFill>
            <a:schemeClr val="tx2"/>
          </a:solidFill>
        </p:spPr>
        <p:txBody>
          <a:bodyPr wrap="square">
            <a:spAutoFit/>
          </a:bodyPr>
          <a:lstStyle/>
          <a:p>
            <a:pPr algn="ctr"/>
            <a:r>
              <a:rPr lang="zh-CN" altLang="en-US" sz="3200" b="1" dirty="0">
                <a:solidFill>
                  <a:schemeClr val="bg1"/>
                </a:solidFill>
                <a:latin typeface="Georgia"/>
                <a:ea typeface="微软雅黑"/>
              </a:rPr>
              <a:t>克隆选择学说</a:t>
            </a:r>
            <a:endParaRPr lang="zh-CN" altLang="en-US" sz="3200" b="1" dirty="0">
              <a:solidFill>
                <a:schemeClr val="bg1"/>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3698" name="Picture 2" descr="http://www.helinibiomolecules.com/Images1/1048%20Rocket.jpg"/>
          <p:cNvPicPr>
            <a:picLocks noChangeAspect="1" noChangeArrowheads="1"/>
          </p:cNvPicPr>
          <p:nvPr/>
        </p:nvPicPr>
        <p:blipFill>
          <a:blip r:embed="rId2" cstate="print"/>
          <a:srcRect/>
          <a:stretch>
            <a:fillRect/>
          </a:stretch>
        </p:blipFill>
        <p:spPr bwMode="auto">
          <a:xfrm>
            <a:off x="323528" y="908720"/>
            <a:ext cx="3695700" cy="3810000"/>
          </a:xfrm>
          <a:prstGeom prst="rect">
            <a:avLst/>
          </a:prstGeom>
          <a:noFill/>
        </p:spPr>
      </p:pic>
      <p:sp>
        <p:nvSpPr>
          <p:cNvPr id="3" name="矩形 2"/>
          <p:cNvSpPr/>
          <p:nvPr/>
        </p:nvSpPr>
        <p:spPr>
          <a:xfrm>
            <a:off x="3364053" y="5549170"/>
            <a:ext cx="1723549" cy="400110"/>
          </a:xfrm>
          <a:prstGeom prst="rect">
            <a:avLst/>
          </a:prstGeom>
          <a:solidFill>
            <a:schemeClr val="accent5">
              <a:lumMod val="50000"/>
            </a:schemeClr>
          </a:solidFill>
        </p:spPr>
        <p:txBody>
          <a:bodyPr wrap="none">
            <a:spAutoFit/>
          </a:bodyPr>
          <a:lstStyle/>
          <a:p>
            <a:pPr defTabSz="914400">
              <a:defRPr/>
            </a:pPr>
            <a:r>
              <a:rPr lang="zh-CN" altLang="en-US" sz="2000" dirty="0">
                <a:solidFill>
                  <a:prstClr val="white"/>
                </a:solidFill>
                <a:latin typeface="Georgia"/>
                <a:ea typeface="微软雅黑"/>
              </a:rPr>
              <a:t>火箭免疫电泳</a:t>
            </a:r>
            <a:endParaRPr lang="en-US" altLang="zh-CN" sz="2000" dirty="0">
              <a:solidFill>
                <a:prstClr val="white"/>
              </a:solidFill>
              <a:latin typeface="Georgia"/>
              <a:ea typeface="微软雅黑"/>
            </a:endParaRPr>
          </a:p>
        </p:txBody>
      </p:sp>
      <p:pic>
        <p:nvPicPr>
          <p:cNvPr id="1053700" name="Picture 4" descr="http://immuneweb.xxmu.edu.cn/monoclonal/fda-fig13-2.gif"/>
          <p:cNvPicPr>
            <a:picLocks noChangeAspect="1" noChangeArrowheads="1"/>
          </p:cNvPicPr>
          <p:nvPr/>
        </p:nvPicPr>
        <p:blipFill>
          <a:blip r:embed="rId3" cstate="print"/>
          <a:srcRect/>
          <a:stretch>
            <a:fillRect/>
          </a:stretch>
        </p:blipFill>
        <p:spPr bwMode="auto">
          <a:xfrm>
            <a:off x="4355978" y="1556792"/>
            <a:ext cx="4511767" cy="2736304"/>
          </a:xfrm>
          <a:prstGeom prst="rect">
            <a:avLst/>
          </a:prstGeom>
          <a:noFill/>
        </p:spPr>
      </p:pic>
      <p:sp>
        <p:nvSpPr>
          <p:cNvPr id="2" name="矩形 1">
            <a:extLst>
              <a:ext uri="{FF2B5EF4-FFF2-40B4-BE49-F238E27FC236}">
                <a16:creationId xmlns:a16="http://schemas.microsoft.com/office/drawing/2014/main" id="{D43EAFE5-CFC1-4951-B406-D1D48DC9CE5E}"/>
              </a:ext>
            </a:extLst>
          </p:cNvPr>
          <p:cNvSpPr/>
          <p:nvPr/>
        </p:nvSpPr>
        <p:spPr>
          <a:xfrm>
            <a:off x="5549543" y="3935506"/>
            <a:ext cx="2124635" cy="35759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递增的抗原浓度</a:t>
            </a:r>
          </a:p>
        </p:txBody>
      </p:sp>
      <p:sp>
        <p:nvSpPr>
          <p:cNvPr id="6" name="矩形 5">
            <a:extLst>
              <a:ext uri="{FF2B5EF4-FFF2-40B4-BE49-F238E27FC236}">
                <a16:creationId xmlns:a16="http://schemas.microsoft.com/office/drawing/2014/main" id="{5ADB5397-66C0-4934-A898-894DFCE652DA}"/>
              </a:ext>
            </a:extLst>
          </p:cNvPr>
          <p:cNvSpPr/>
          <p:nvPr/>
        </p:nvSpPr>
        <p:spPr>
          <a:xfrm>
            <a:off x="4355978" y="3119715"/>
            <a:ext cx="924234" cy="421343"/>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抗原孔</a:t>
            </a:r>
          </a:p>
        </p:txBody>
      </p:sp>
      <p:sp>
        <p:nvSpPr>
          <p:cNvPr id="7" name="矩形 6">
            <a:extLst>
              <a:ext uri="{FF2B5EF4-FFF2-40B4-BE49-F238E27FC236}">
                <a16:creationId xmlns:a16="http://schemas.microsoft.com/office/drawing/2014/main" id="{BB98C907-159D-4552-84FC-FA16CA09874E}"/>
              </a:ext>
            </a:extLst>
          </p:cNvPr>
          <p:cNvSpPr/>
          <p:nvPr/>
        </p:nvSpPr>
        <p:spPr>
          <a:xfrm>
            <a:off x="4355976" y="1753083"/>
            <a:ext cx="924235" cy="725152"/>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加入抗体的琼脂糖凝胶</a:t>
            </a:r>
          </a:p>
        </p:txBody>
      </p:sp>
      <p:sp>
        <p:nvSpPr>
          <p:cNvPr id="8" name="矩形 7">
            <a:extLst>
              <a:ext uri="{FF2B5EF4-FFF2-40B4-BE49-F238E27FC236}">
                <a16:creationId xmlns:a16="http://schemas.microsoft.com/office/drawing/2014/main" id="{DE9BDC5C-844E-4CBB-8798-E5554FFEC687}"/>
              </a:ext>
            </a:extLst>
          </p:cNvPr>
          <p:cNvSpPr/>
          <p:nvPr/>
        </p:nvSpPr>
        <p:spPr>
          <a:xfrm>
            <a:off x="7943510" y="1954302"/>
            <a:ext cx="924235" cy="649435"/>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沉淀弧</a:t>
            </a:r>
            <a:r>
              <a:rPr lang="en-US" altLang="zh-CN" sz="1400" dirty="0">
                <a:solidFill>
                  <a:schemeClr val="tx1"/>
                </a:solidFill>
              </a:rPr>
              <a:t>(</a:t>
            </a:r>
            <a:r>
              <a:rPr lang="zh-CN" altLang="en-US" sz="1400" dirty="0">
                <a:solidFill>
                  <a:schemeClr val="tx1"/>
                </a:solidFill>
              </a:rPr>
              <a:t>火箭</a:t>
            </a:r>
            <a:r>
              <a:rPr lang="en-US" altLang="zh-CN" sz="1400" dirty="0">
                <a:solidFill>
                  <a:schemeClr val="tx1"/>
                </a:solidFill>
              </a:rPr>
              <a:t>)</a:t>
            </a:r>
            <a:endParaRPr lang="zh-CN" altLang="en-US" sz="1400" dirty="0">
              <a:solidFill>
                <a:schemeClr val="tx1"/>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8818" name="Picture 2" descr="http://academic.pgcc.edu/%7Ekroberts/Lecture/Chapter%204/04-26_AgglutinationTst_L.jpg"/>
          <p:cNvPicPr>
            <a:picLocks noChangeAspect="1" noChangeArrowheads="1"/>
          </p:cNvPicPr>
          <p:nvPr/>
        </p:nvPicPr>
        <p:blipFill>
          <a:blip r:embed="rId2" cstate="print"/>
          <a:srcRect/>
          <a:stretch>
            <a:fillRect/>
          </a:stretch>
        </p:blipFill>
        <p:spPr bwMode="auto">
          <a:xfrm>
            <a:off x="1979714" y="836714"/>
            <a:ext cx="5286375" cy="5581651"/>
          </a:xfrm>
          <a:prstGeom prst="rect">
            <a:avLst/>
          </a:prstGeom>
          <a:noFill/>
        </p:spPr>
      </p:pic>
      <p:sp>
        <p:nvSpPr>
          <p:cNvPr id="3" name="矩形 2"/>
          <p:cNvSpPr/>
          <p:nvPr/>
        </p:nvSpPr>
        <p:spPr>
          <a:xfrm>
            <a:off x="323530" y="260650"/>
            <a:ext cx="1415772" cy="461665"/>
          </a:xfrm>
          <a:prstGeom prst="rect">
            <a:avLst/>
          </a:prstGeom>
          <a:solidFill>
            <a:schemeClr val="accent3">
              <a:lumMod val="50000"/>
            </a:schemeClr>
          </a:solidFill>
        </p:spPr>
        <p:txBody>
          <a:bodyPr wrap="none">
            <a:spAutoFit/>
          </a:bodyPr>
          <a:lstStyle/>
          <a:p>
            <a:pPr defTabSz="914400">
              <a:defRPr/>
            </a:pPr>
            <a:r>
              <a:rPr lang="zh-CN" altLang="en-US" sz="2400" b="1" dirty="0">
                <a:solidFill>
                  <a:prstClr val="white"/>
                </a:solidFill>
                <a:latin typeface="Georgia"/>
                <a:ea typeface="微软雅黑"/>
              </a:rPr>
              <a:t>凝集反应</a:t>
            </a:r>
            <a:endParaRPr lang="en-US" altLang="zh-CN" sz="24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CBBCEC56-3B67-4016-80D5-7F7BDDAF0053}"/>
              </a:ext>
            </a:extLst>
          </p:cNvPr>
          <p:cNvSpPr/>
          <p:nvPr/>
        </p:nvSpPr>
        <p:spPr>
          <a:xfrm>
            <a:off x="2599765" y="3227294"/>
            <a:ext cx="135367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阴性结果</a:t>
            </a:r>
          </a:p>
        </p:txBody>
      </p:sp>
      <p:sp>
        <p:nvSpPr>
          <p:cNvPr id="5" name="矩形 4">
            <a:extLst>
              <a:ext uri="{FF2B5EF4-FFF2-40B4-BE49-F238E27FC236}">
                <a16:creationId xmlns:a16="http://schemas.microsoft.com/office/drawing/2014/main" id="{5C2BA2A8-C2F1-4BEF-9655-22BA40507CA1}"/>
              </a:ext>
            </a:extLst>
          </p:cNvPr>
          <p:cNvSpPr/>
          <p:nvPr/>
        </p:nvSpPr>
        <p:spPr>
          <a:xfrm>
            <a:off x="5396753" y="3227294"/>
            <a:ext cx="135367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阳性结果</a:t>
            </a:r>
          </a:p>
        </p:txBody>
      </p:sp>
      <p:sp>
        <p:nvSpPr>
          <p:cNvPr id="6" name="矩形 5">
            <a:extLst>
              <a:ext uri="{FF2B5EF4-FFF2-40B4-BE49-F238E27FC236}">
                <a16:creationId xmlns:a16="http://schemas.microsoft.com/office/drawing/2014/main" id="{FA279B9F-93A3-4BAB-A077-FE08C24B5C74}"/>
              </a:ext>
            </a:extLst>
          </p:cNvPr>
          <p:cNvSpPr/>
          <p:nvPr/>
        </p:nvSpPr>
        <p:spPr>
          <a:xfrm>
            <a:off x="2599765" y="5653733"/>
            <a:ext cx="135367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阴性结果</a:t>
            </a:r>
          </a:p>
        </p:txBody>
      </p:sp>
      <p:sp>
        <p:nvSpPr>
          <p:cNvPr id="7" name="矩形 6">
            <a:extLst>
              <a:ext uri="{FF2B5EF4-FFF2-40B4-BE49-F238E27FC236}">
                <a16:creationId xmlns:a16="http://schemas.microsoft.com/office/drawing/2014/main" id="{4C4506DF-9607-4953-B7CB-4973330D7558}"/>
              </a:ext>
            </a:extLst>
          </p:cNvPr>
          <p:cNvSpPr/>
          <p:nvPr/>
        </p:nvSpPr>
        <p:spPr>
          <a:xfrm>
            <a:off x="5396753" y="5653733"/>
            <a:ext cx="135367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阳性结果</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0" name="Picture 2" descr="http://classes.midlandstech.com/carterp/Courses/bio225/chap18/18-05_DirectAgglut_1.jpg"/>
          <p:cNvPicPr>
            <a:picLocks noChangeAspect="1" noChangeArrowheads="1"/>
          </p:cNvPicPr>
          <p:nvPr/>
        </p:nvPicPr>
        <p:blipFill>
          <a:blip r:embed="rId2" cstate="print"/>
          <a:srcRect/>
          <a:stretch>
            <a:fillRect/>
          </a:stretch>
        </p:blipFill>
        <p:spPr bwMode="auto">
          <a:xfrm>
            <a:off x="179512" y="836714"/>
            <a:ext cx="8568952" cy="5762621"/>
          </a:xfrm>
          <a:prstGeom prst="rect">
            <a:avLst/>
          </a:prstGeom>
          <a:noFill/>
        </p:spPr>
      </p:pic>
      <p:sp>
        <p:nvSpPr>
          <p:cNvPr id="2" name="矩形 1">
            <a:extLst>
              <a:ext uri="{FF2B5EF4-FFF2-40B4-BE49-F238E27FC236}">
                <a16:creationId xmlns:a16="http://schemas.microsoft.com/office/drawing/2014/main" id="{F6FDA0BC-23AD-4942-BF61-6E5B4B84A6FD}"/>
              </a:ext>
            </a:extLst>
          </p:cNvPr>
          <p:cNvSpPr/>
          <p:nvPr/>
        </p:nvSpPr>
        <p:spPr>
          <a:xfrm>
            <a:off x="179512" y="1075765"/>
            <a:ext cx="779712" cy="475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顶视图</a:t>
            </a:r>
          </a:p>
        </p:txBody>
      </p:sp>
      <p:sp>
        <p:nvSpPr>
          <p:cNvPr id="4" name="矩形 3">
            <a:extLst>
              <a:ext uri="{FF2B5EF4-FFF2-40B4-BE49-F238E27FC236}">
                <a16:creationId xmlns:a16="http://schemas.microsoft.com/office/drawing/2014/main" id="{E17086C2-21CE-49B0-BA67-1B8BA3086848}"/>
              </a:ext>
            </a:extLst>
          </p:cNvPr>
          <p:cNvSpPr/>
          <p:nvPr/>
        </p:nvSpPr>
        <p:spPr>
          <a:xfrm>
            <a:off x="179512" y="2832847"/>
            <a:ext cx="779712" cy="475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放大照片</a:t>
            </a:r>
          </a:p>
        </p:txBody>
      </p:sp>
      <p:sp>
        <p:nvSpPr>
          <p:cNvPr id="5" name="矩形 4">
            <a:extLst>
              <a:ext uri="{FF2B5EF4-FFF2-40B4-BE49-F238E27FC236}">
                <a16:creationId xmlns:a16="http://schemas.microsoft.com/office/drawing/2014/main" id="{C25E4E3D-F9D0-4446-8F9D-E5E05C3023BA}"/>
              </a:ext>
            </a:extLst>
          </p:cNvPr>
          <p:cNvSpPr/>
          <p:nvPr/>
        </p:nvSpPr>
        <p:spPr>
          <a:xfrm>
            <a:off x="179512" y="4716091"/>
            <a:ext cx="779712" cy="475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侧视图</a:t>
            </a:r>
          </a:p>
        </p:txBody>
      </p:sp>
      <p:sp>
        <p:nvSpPr>
          <p:cNvPr id="6" name="矩形 5">
            <a:extLst>
              <a:ext uri="{FF2B5EF4-FFF2-40B4-BE49-F238E27FC236}">
                <a16:creationId xmlns:a16="http://schemas.microsoft.com/office/drawing/2014/main" id="{AEE7D247-3349-4684-BEFD-17AAE85A4BC3}"/>
              </a:ext>
            </a:extLst>
          </p:cNvPr>
          <p:cNvSpPr/>
          <p:nvPr/>
        </p:nvSpPr>
        <p:spPr>
          <a:xfrm>
            <a:off x="1515035" y="5504331"/>
            <a:ext cx="1039905" cy="283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   凝集</a:t>
            </a:r>
          </a:p>
        </p:txBody>
      </p:sp>
      <p:sp>
        <p:nvSpPr>
          <p:cNvPr id="7" name="矩形 6">
            <a:extLst>
              <a:ext uri="{FF2B5EF4-FFF2-40B4-BE49-F238E27FC236}">
                <a16:creationId xmlns:a16="http://schemas.microsoft.com/office/drawing/2014/main" id="{C906A532-1F2E-47B6-91B1-979C473B5BAD}"/>
              </a:ext>
            </a:extLst>
          </p:cNvPr>
          <p:cNvSpPr/>
          <p:nvPr/>
        </p:nvSpPr>
        <p:spPr>
          <a:xfrm>
            <a:off x="3065929" y="5504330"/>
            <a:ext cx="1210235" cy="283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   未凝集</a:t>
            </a:r>
          </a:p>
        </p:txBody>
      </p:sp>
      <p:sp>
        <p:nvSpPr>
          <p:cNvPr id="8" name="矩形 7">
            <a:extLst>
              <a:ext uri="{FF2B5EF4-FFF2-40B4-BE49-F238E27FC236}">
                <a16:creationId xmlns:a16="http://schemas.microsoft.com/office/drawing/2014/main" id="{ED45F008-4908-4B49-A023-A2E93DF6AC70}"/>
              </a:ext>
            </a:extLst>
          </p:cNvPr>
          <p:cNvSpPr/>
          <p:nvPr/>
        </p:nvSpPr>
        <p:spPr>
          <a:xfrm>
            <a:off x="4634753" y="945776"/>
            <a:ext cx="4113711" cy="104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rPr>
              <a:t>孔板的每个孔中加入了倍减浓度的血清和相同浓度的红细胞（颗粒状抗原）</a:t>
            </a:r>
          </a:p>
        </p:txBody>
      </p:sp>
      <p:sp>
        <p:nvSpPr>
          <p:cNvPr id="10" name="矩形 9">
            <a:extLst>
              <a:ext uri="{FF2B5EF4-FFF2-40B4-BE49-F238E27FC236}">
                <a16:creationId xmlns:a16="http://schemas.microsoft.com/office/drawing/2014/main" id="{30643338-2DA6-4E34-847E-267450BD8C8E}"/>
              </a:ext>
            </a:extLst>
          </p:cNvPr>
          <p:cNvSpPr/>
          <p:nvPr/>
        </p:nvSpPr>
        <p:spPr>
          <a:xfrm>
            <a:off x="4634752" y="4011706"/>
            <a:ext cx="4113711" cy="2415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latin typeface="+mn-ea"/>
              </a:rPr>
              <a:t>在阳性反应中，血清中足量的抗体与抗原结合，在孔的底部形成抗原</a:t>
            </a:r>
            <a:r>
              <a:rPr lang="en-US" altLang="zh-CN" sz="1600" b="1" dirty="0">
                <a:solidFill>
                  <a:schemeClr val="tx1"/>
                </a:solidFill>
                <a:latin typeface="+mn-ea"/>
              </a:rPr>
              <a:t>-</a:t>
            </a:r>
            <a:r>
              <a:rPr lang="zh-CN" altLang="en-US" sz="1600" b="1" dirty="0">
                <a:solidFill>
                  <a:schemeClr val="tx1"/>
                </a:solidFill>
                <a:latin typeface="+mn-ea"/>
              </a:rPr>
              <a:t>抗体复合物垫。</a:t>
            </a:r>
            <a:endParaRPr lang="en-US" altLang="zh-CN" sz="1600" b="1" dirty="0">
              <a:solidFill>
                <a:schemeClr val="tx1"/>
              </a:solidFill>
              <a:latin typeface="+mn-ea"/>
            </a:endParaRPr>
          </a:p>
          <a:p>
            <a:endParaRPr lang="en-US" altLang="zh-CN" sz="1600" b="1" dirty="0">
              <a:solidFill>
                <a:schemeClr val="tx1"/>
              </a:solidFill>
              <a:latin typeface="+mn-ea"/>
            </a:endParaRPr>
          </a:p>
          <a:p>
            <a:r>
              <a:rPr lang="zh-CN" altLang="en-US" sz="1600" b="1" dirty="0">
                <a:solidFill>
                  <a:schemeClr val="tx1"/>
                </a:solidFill>
                <a:latin typeface="+mn-ea"/>
              </a:rPr>
              <a:t>在阴性反应中，血清中没有足够量的抗体将抗原交联。颗粒状抗原沿着孔的斜面沉降，在底部形成沉淀。</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7794" name="Picture 2" descr="http://img.tfd.com/mk/A/X2604-A-25.png"/>
          <p:cNvPicPr>
            <a:picLocks noChangeAspect="1" noChangeArrowheads="1"/>
          </p:cNvPicPr>
          <p:nvPr/>
        </p:nvPicPr>
        <p:blipFill>
          <a:blip r:embed="rId2" cstate="print"/>
          <a:srcRect/>
          <a:stretch>
            <a:fillRect/>
          </a:stretch>
        </p:blipFill>
        <p:spPr bwMode="auto">
          <a:xfrm>
            <a:off x="1043608" y="764704"/>
            <a:ext cx="7006182" cy="3888432"/>
          </a:xfrm>
          <a:prstGeom prst="rect">
            <a:avLst/>
          </a:prstGeom>
          <a:noFill/>
        </p:spPr>
      </p:pic>
      <p:sp>
        <p:nvSpPr>
          <p:cNvPr id="3" name="矩形 2"/>
          <p:cNvSpPr/>
          <p:nvPr/>
        </p:nvSpPr>
        <p:spPr>
          <a:xfrm>
            <a:off x="2875862" y="5570440"/>
            <a:ext cx="3392275" cy="400110"/>
          </a:xfrm>
          <a:prstGeom prst="rect">
            <a:avLst/>
          </a:prstGeom>
          <a:solidFill>
            <a:schemeClr val="accent5">
              <a:lumMod val="50000"/>
            </a:schemeClr>
          </a:solidFill>
        </p:spPr>
        <p:txBody>
          <a:bodyPr wrap="none">
            <a:spAutoFit/>
          </a:bodyPr>
          <a:lstStyle/>
          <a:p>
            <a:pPr algn="ctr" defTabSz="914400">
              <a:defRPr/>
            </a:pPr>
            <a:r>
              <a:rPr lang="zh-CN" altLang="en-US" sz="2000" dirty="0">
                <a:solidFill>
                  <a:prstClr val="white"/>
                </a:solidFill>
                <a:latin typeface="Georgia"/>
                <a:ea typeface="微软雅黑"/>
              </a:rPr>
              <a:t>血液分型中使用的血凝反应</a:t>
            </a:r>
            <a:endParaRPr lang="en-US" altLang="zh-CN" sz="2000" dirty="0">
              <a:solidFill>
                <a:prstClr val="white"/>
              </a:solidFill>
              <a:latin typeface="Georgia"/>
              <a:ea typeface="微软雅黑"/>
            </a:endParaRPr>
          </a:p>
        </p:txBody>
      </p:sp>
      <p:sp>
        <p:nvSpPr>
          <p:cNvPr id="2" name="矩形 1">
            <a:extLst>
              <a:ext uri="{FF2B5EF4-FFF2-40B4-BE49-F238E27FC236}">
                <a16:creationId xmlns:a16="http://schemas.microsoft.com/office/drawing/2014/main" id="{436F2E4D-13FC-4866-B918-31D328ABB66D}"/>
              </a:ext>
            </a:extLst>
          </p:cNvPr>
          <p:cNvSpPr/>
          <p:nvPr/>
        </p:nvSpPr>
        <p:spPr>
          <a:xfrm>
            <a:off x="1043608" y="1066800"/>
            <a:ext cx="1047063"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A</a:t>
            </a:r>
            <a:r>
              <a:rPr lang="zh-CN" altLang="en-US" sz="1600" dirty="0">
                <a:solidFill>
                  <a:schemeClr val="tx1"/>
                </a:solidFill>
                <a:latin typeface="+mn-ea"/>
              </a:rPr>
              <a:t>型血</a:t>
            </a:r>
            <a:endParaRPr lang="en-US" altLang="zh-CN" sz="1600" dirty="0">
              <a:solidFill>
                <a:schemeClr val="tx1"/>
              </a:solidFill>
              <a:latin typeface="+mn-ea"/>
            </a:endParaRPr>
          </a:p>
          <a:p>
            <a:pPr algn="ctr"/>
            <a:r>
              <a:rPr lang="zh-CN" altLang="en-US" sz="1600" dirty="0">
                <a:solidFill>
                  <a:schemeClr val="tx1"/>
                </a:solidFill>
                <a:latin typeface="+mn-ea"/>
              </a:rPr>
              <a:t>供体</a:t>
            </a:r>
          </a:p>
        </p:txBody>
      </p:sp>
      <p:sp>
        <p:nvSpPr>
          <p:cNvPr id="5" name="矩形 4">
            <a:extLst>
              <a:ext uri="{FF2B5EF4-FFF2-40B4-BE49-F238E27FC236}">
                <a16:creationId xmlns:a16="http://schemas.microsoft.com/office/drawing/2014/main" id="{1D8CF166-EDC6-4DE7-9136-C3F59492C29E}"/>
              </a:ext>
            </a:extLst>
          </p:cNvPr>
          <p:cNvSpPr/>
          <p:nvPr/>
        </p:nvSpPr>
        <p:spPr>
          <a:xfrm>
            <a:off x="2090671" y="3125977"/>
            <a:ext cx="1576496"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A</a:t>
            </a:r>
            <a:r>
              <a:rPr lang="zh-CN" altLang="en-US" sz="1600" dirty="0">
                <a:solidFill>
                  <a:schemeClr val="tx1"/>
                </a:solidFill>
                <a:latin typeface="+mn-ea"/>
              </a:rPr>
              <a:t>型受体的抗</a:t>
            </a:r>
            <a:r>
              <a:rPr lang="en-US" altLang="zh-CN" sz="1600" dirty="0">
                <a:solidFill>
                  <a:schemeClr val="tx1"/>
                </a:solidFill>
                <a:latin typeface="+mn-ea"/>
              </a:rPr>
              <a:t>B</a:t>
            </a:r>
            <a:r>
              <a:rPr lang="zh-CN" altLang="en-US" sz="1600" dirty="0">
                <a:solidFill>
                  <a:schemeClr val="tx1"/>
                </a:solidFill>
                <a:latin typeface="+mn-ea"/>
              </a:rPr>
              <a:t>凝集素</a:t>
            </a:r>
          </a:p>
        </p:txBody>
      </p:sp>
      <p:sp>
        <p:nvSpPr>
          <p:cNvPr id="6" name="矩形 5">
            <a:extLst>
              <a:ext uri="{FF2B5EF4-FFF2-40B4-BE49-F238E27FC236}">
                <a16:creationId xmlns:a16="http://schemas.microsoft.com/office/drawing/2014/main" id="{31DA5280-8B5C-4179-8772-D82822E112EA}"/>
              </a:ext>
            </a:extLst>
          </p:cNvPr>
          <p:cNvSpPr/>
          <p:nvPr/>
        </p:nvSpPr>
        <p:spPr>
          <a:xfrm>
            <a:off x="3847153" y="891988"/>
            <a:ext cx="1576496"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无凝集反应</a:t>
            </a:r>
          </a:p>
        </p:txBody>
      </p:sp>
      <p:sp>
        <p:nvSpPr>
          <p:cNvPr id="7" name="矩形 6">
            <a:extLst>
              <a:ext uri="{FF2B5EF4-FFF2-40B4-BE49-F238E27FC236}">
                <a16:creationId xmlns:a16="http://schemas.microsoft.com/office/drawing/2014/main" id="{FEA09765-5E0D-4091-B053-F096865A2314}"/>
              </a:ext>
            </a:extLst>
          </p:cNvPr>
          <p:cNvSpPr/>
          <p:nvPr/>
        </p:nvSpPr>
        <p:spPr>
          <a:xfrm>
            <a:off x="1043608" y="3101788"/>
            <a:ext cx="1047063"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B</a:t>
            </a:r>
            <a:r>
              <a:rPr lang="zh-CN" altLang="en-US" sz="1600" dirty="0">
                <a:solidFill>
                  <a:schemeClr val="tx1"/>
                </a:solidFill>
                <a:latin typeface="+mn-ea"/>
              </a:rPr>
              <a:t>型血</a:t>
            </a:r>
            <a:endParaRPr lang="en-US" altLang="zh-CN" sz="1600" dirty="0">
              <a:solidFill>
                <a:schemeClr val="tx1"/>
              </a:solidFill>
              <a:latin typeface="+mn-ea"/>
            </a:endParaRPr>
          </a:p>
          <a:p>
            <a:pPr algn="ctr"/>
            <a:r>
              <a:rPr lang="zh-CN" altLang="en-US" sz="1600" dirty="0">
                <a:solidFill>
                  <a:schemeClr val="tx1"/>
                </a:solidFill>
                <a:latin typeface="+mn-ea"/>
              </a:rPr>
              <a:t>供体</a:t>
            </a:r>
          </a:p>
        </p:txBody>
      </p:sp>
      <p:sp>
        <p:nvSpPr>
          <p:cNvPr id="8" name="矩形 7">
            <a:extLst>
              <a:ext uri="{FF2B5EF4-FFF2-40B4-BE49-F238E27FC236}">
                <a16:creationId xmlns:a16="http://schemas.microsoft.com/office/drawing/2014/main" id="{547008EB-8855-490F-9A1D-42BD67886335}"/>
              </a:ext>
            </a:extLst>
          </p:cNvPr>
          <p:cNvSpPr/>
          <p:nvPr/>
        </p:nvSpPr>
        <p:spPr>
          <a:xfrm>
            <a:off x="2180664" y="1066800"/>
            <a:ext cx="1576496"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A</a:t>
            </a:r>
            <a:r>
              <a:rPr lang="zh-CN" altLang="en-US" sz="1600" dirty="0">
                <a:solidFill>
                  <a:schemeClr val="tx1"/>
                </a:solidFill>
                <a:latin typeface="+mn-ea"/>
              </a:rPr>
              <a:t>型受体的抗</a:t>
            </a:r>
            <a:r>
              <a:rPr lang="en-US" altLang="zh-CN" sz="1600" dirty="0">
                <a:solidFill>
                  <a:schemeClr val="tx1"/>
                </a:solidFill>
                <a:latin typeface="+mn-ea"/>
              </a:rPr>
              <a:t>B</a:t>
            </a:r>
            <a:r>
              <a:rPr lang="zh-CN" altLang="en-US" sz="1600" dirty="0">
                <a:solidFill>
                  <a:schemeClr val="tx1"/>
                </a:solidFill>
                <a:latin typeface="+mn-ea"/>
              </a:rPr>
              <a:t>凝集素</a:t>
            </a:r>
          </a:p>
        </p:txBody>
      </p:sp>
      <p:sp>
        <p:nvSpPr>
          <p:cNvPr id="9" name="矩形 8">
            <a:extLst>
              <a:ext uri="{FF2B5EF4-FFF2-40B4-BE49-F238E27FC236}">
                <a16:creationId xmlns:a16="http://schemas.microsoft.com/office/drawing/2014/main" id="{5EAD2D72-1F4D-4BDB-85BA-5270732148DB}"/>
              </a:ext>
            </a:extLst>
          </p:cNvPr>
          <p:cNvSpPr/>
          <p:nvPr/>
        </p:nvSpPr>
        <p:spPr>
          <a:xfrm>
            <a:off x="3757160" y="3007659"/>
            <a:ext cx="1576496"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凝集反应</a:t>
            </a:r>
          </a:p>
        </p:txBody>
      </p:sp>
      <p:sp>
        <p:nvSpPr>
          <p:cNvPr id="10" name="矩形 9">
            <a:extLst>
              <a:ext uri="{FF2B5EF4-FFF2-40B4-BE49-F238E27FC236}">
                <a16:creationId xmlns:a16="http://schemas.microsoft.com/office/drawing/2014/main" id="{CCAACC76-5A20-4A31-8DC5-0C6E8CFDF671}"/>
              </a:ext>
            </a:extLst>
          </p:cNvPr>
          <p:cNvSpPr/>
          <p:nvPr/>
        </p:nvSpPr>
        <p:spPr>
          <a:xfrm>
            <a:off x="6070400" y="3007659"/>
            <a:ext cx="1576496"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溶血</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508610"/>
            <a:ext cx="6480720" cy="400110"/>
          </a:xfrm>
          <a:prstGeom prst="rect">
            <a:avLst/>
          </a:prstGeom>
          <a:solidFill>
            <a:schemeClr val="accent5">
              <a:lumMod val="50000"/>
            </a:schemeClr>
          </a:solidFill>
        </p:spPr>
        <p:txBody>
          <a:bodyPr wrap="square">
            <a:spAutoFit/>
          </a:bodyPr>
          <a:lstStyle/>
          <a:p>
            <a:pPr algn="ctr" defTabSz="914400">
              <a:defRPr/>
            </a:pPr>
            <a:r>
              <a:rPr lang="zh-CN" altLang="en-US" sz="2000" dirty="0">
                <a:solidFill>
                  <a:prstClr val="white"/>
                </a:solidFill>
                <a:latin typeface="Georgia"/>
                <a:ea typeface="微软雅黑"/>
              </a:rPr>
              <a:t>用于可溶抗原的被动凝集反应</a:t>
            </a:r>
            <a:endParaRPr lang="en-US" altLang="zh-CN" sz="2000" dirty="0">
              <a:solidFill>
                <a:prstClr val="white"/>
              </a:solidFill>
              <a:latin typeface="Georgia"/>
              <a:ea typeface="微软雅黑"/>
            </a:endParaRPr>
          </a:p>
        </p:txBody>
      </p:sp>
      <p:pic>
        <p:nvPicPr>
          <p:cNvPr id="1059842" name="Picture 2" descr="http://library.aua.edu.ag/webpath/webpath/microbio/microbe/la2-test.gif"/>
          <p:cNvPicPr>
            <a:picLocks noChangeAspect="1" noChangeArrowheads="1"/>
          </p:cNvPicPr>
          <p:nvPr/>
        </p:nvPicPr>
        <p:blipFill>
          <a:blip r:embed="rId2" cstate="print"/>
          <a:srcRect/>
          <a:stretch>
            <a:fillRect/>
          </a:stretch>
        </p:blipFill>
        <p:spPr bwMode="auto">
          <a:xfrm>
            <a:off x="683569" y="1340768"/>
            <a:ext cx="7403379" cy="4824536"/>
          </a:xfrm>
          <a:prstGeom prst="rect">
            <a:avLst/>
          </a:prstGeom>
          <a:noFill/>
        </p:spPr>
      </p:pic>
      <p:sp>
        <p:nvSpPr>
          <p:cNvPr id="4" name="矩形 3">
            <a:extLst>
              <a:ext uri="{FF2B5EF4-FFF2-40B4-BE49-F238E27FC236}">
                <a16:creationId xmlns:a16="http://schemas.microsoft.com/office/drawing/2014/main" id="{FDAA30A2-1776-46D6-ACF5-B21B13A244C3}"/>
              </a:ext>
            </a:extLst>
          </p:cNvPr>
          <p:cNvSpPr/>
          <p:nvPr/>
        </p:nvSpPr>
        <p:spPr>
          <a:xfrm>
            <a:off x="449613" y="1447800"/>
            <a:ext cx="2723891"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抗体包裹的乳胶颗粒</a:t>
            </a:r>
          </a:p>
        </p:txBody>
      </p:sp>
      <p:sp>
        <p:nvSpPr>
          <p:cNvPr id="5" name="矩形 4">
            <a:extLst>
              <a:ext uri="{FF2B5EF4-FFF2-40B4-BE49-F238E27FC236}">
                <a16:creationId xmlns:a16="http://schemas.microsoft.com/office/drawing/2014/main" id="{0319BEB3-90D1-4C43-965D-93171E261E29}"/>
              </a:ext>
            </a:extLst>
          </p:cNvPr>
          <p:cNvSpPr/>
          <p:nvPr/>
        </p:nvSpPr>
        <p:spPr>
          <a:xfrm>
            <a:off x="3314664" y="1447800"/>
            <a:ext cx="2141187"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加入患者血清</a:t>
            </a:r>
          </a:p>
        </p:txBody>
      </p:sp>
      <p:sp>
        <p:nvSpPr>
          <p:cNvPr id="6" name="矩形 5">
            <a:extLst>
              <a:ext uri="{FF2B5EF4-FFF2-40B4-BE49-F238E27FC236}">
                <a16:creationId xmlns:a16="http://schemas.microsoft.com/office/drawing/2014/main" id="{FC55F579-AAB4-4C56-B429-A31DF8768751}"/>
              </a:ext>
            </a:extLst>
          </p:cNvPr>
          <p:cNvSpPr/>
          <p:nvPr/>
        </p:nvSpPr>
        <p:spPr>
          <a:xfrm>
            <a:off x="5736540" y="1492623"/>
            <a:ext cx="2723891" cy="421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抗原</a:t>
            </a:r>
            <a:r>
              <a:rPr lang="en-US" altLang="zh-CN" sz="1600" b="1" dirty="0">
                <a:solidFill>
                  <a:schemeClr val="tx1"/>
                </a:solidFill>
                <a:latin typeface="+mn-ea"/>
              </a:rPr>
              <a:t>-</a:t>
            </a:r>
            <a:r>
              <a:rPr lang="zh-CN" altLang="en-US" sz="1600" b="1" dirty="0">
                <a:solidFill>
                  <a:schemeClr val="tx1"/>
                </a:solidFill>
                <a:latin typeface="+mn-ea"/>
              </a:rPr>
              <a:t>抗体结合并凝集</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2"/>
          <p:cNvPicPr>
            <a:picLocks noChangeAspect="1" noChangeArrowheads="1"/>
          </p:cNvPicPr>
          <p:nvPr/>
        </p:nvPicPr>
        <p:blipFill>
          <a:blip r:embed="rId2" cstate="email"/>
          <a:srcRect/>
          <a:stretch>
            <a:fillRect/>
          </a:stretch>
        </p:blipFill>
        <p:spPr bwMode="auto">
          <a:xfrm>
            <a:off x="1471987" y="265583"/>
            <a:ext cx="5836319" cy="5539683"/>
          </a:xfrm>
          <a:prstGeom prst="rect">
            <a:avLst/>
          </a:prstGeom>
          <a:noFill/>
          <a:ln w="9525">
            <a:noFill/>
            <a:miter lim="800000"/>
            <a:headEnd/>
            <a:tailEnd/>
          </a:ln>
        </p:spPr>
      </p:pic>
      <p:sp>
        <p:nvSpPr>
          <p:cNvPr id="3" name="矩形 2"/>
          <p:cNvSpPr/>
          <p:nvPr/>
        </p:nvSpPr>
        <p:spPr>
          <a:xfrm>
            <a:off x="1153887" y="5970825"/>
            <a:ext cx="6472517"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schemeClr val="bg1"/>
                </a:solidFill>
                <a:latin typeface="Georgia"/>
                <a:ea typeface="微软雅黑"/>
              </a:rPr>
              <a:t>最初的家用验孕试剂盒采用半抗原抑制来确定是否存在</a:t>
            </a:r>
            <a:r>
              <a:rPr lang="zh-CN" altLang="en-US" sz="2000" b="0" i="0" dirty="0">
                <a:solidFill>
                  <a:schemeClr val="bg1"/>
                </a:solidFill>
                <a:effectLst/>
                <a:latin typeface="Arial" panose="020B0604020202020204" pitchFamily="34" charset="0"/>
              </a:rPr>
              <a:t>人体绒毛膜促性腺激素</a:t>
            </a:r>
            <a:r>
              <a:rPr lang="en-US" altLang="zh-CN" sz="2000" dirty="0">
                <a:solidFill>
                  <a:schemeClr val="bg1"/>
                </a:solidFill>
                <a:latin typeface="Georgia"/>
                <a:ea typeface="微软雅黑"/>
              </a:rPr>
              <a:t>(HCG)</a:t>
            </a:r>
          </a:p>
        </p:txBody>
      </p:sp>
      <p:sp>
        <p:nvSpPr>
          <p:cNvPr id="4" name="矩形 3"/>
          <p:cNvSpPr/>
          <p:nvPr/>
        </p:nvSpPr>
        <p:spPr>
          <a:xfrm>
            <a:off x="6446110" y="332658"/>
            <a:ext cx="1415772" cy="461665"/>
          </a:xfrm>
          <a:prstGeom prst="rect">
            <a:avLst/>
          </a:prstGeom>
          <a:solidFill>
            <a:schemeClr val="accent5">
              <a:lumMod val="50000"/>
            </a:schemeClr>
          </a:solidFill>
        </p:spPr>
        <p:txBody>
          <a:bodyPr wrap="none">
            <a:spAutoFit/>
          </a:bodyPr>
          <a:lstStyle/>
          <a:p>
            <a:pPr algn="ctr" defTabSz="914400">
              <a:defRPr/>
            </a:pPr>
            <a:r>
              <a:rPr lang="zh-CN" altLang="en-US" sz="2400" dirty="0">
                <a:solidFill>
                  <a:prstClr val="white"/>
                </a:solidFill>
                <a:latin typeface="Georgia"/>
                <a:ea typeface="微软雅黑"/>
              </a:rPr>
              <a:t>凝集抑制</a:t>
            </a:r>
            <a:endParaRPr lang="en-US" altLang="zh-CN" sz="2400" dirty="0">
              <a:solidFill>
                <a:prstClr val="white"/>
              </a:solidFill>
              <a:latin typeface="Georgia"/>
              <a:ea typeface="微软雅黑"/>
            </a:endParaRPr>
          </a:p>
        </p:txBody>
      </p:sp>
      <p:sp>
        <p:nvSpPr>
          <p:cNvPr id="5" name="矩形 4">
            <a:extLst>
              <a:ext uri="{FF2B5EF4-FFF2-40B4-BE49-F238E27FC236}">
                <a16:creationId xmlns:a16="http://schemas.microsoft.com/office/drawing/2014/main" id="{B98D2C79-A876-48BE-8864-9CB86845EF1B}"/>
              </a:ext>
            </a:extLst>
          </p:cNvPr>
          <p:cNvSpPr/>
          <p:nvPr/>
        </p:nvSpPr>
        <p:spPr>
          <a:xfrm>
            <a:off x="1282118" y="181383"/>
            <a:ext cx="1522622"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试剂盒所含试剂</a:t>
            </a:r>
          </a:p>
        </p:txBody>
      </p:sp>
      <p:sp>
        <p:nvSpPr>
          <p:cNvPr id="6" name="矩形 5">
            <a:extLst>
              <a:ext uri="{FF2B5EF4-FFF2-40B4-BE49-F238E27FC236}">
                <a16:creationId xmlns:a16="http://schemas.microsoft.com/office/drawing/2014/main" id="{0EE4C650-2290-4965-AFA9-D3880E5BA4AA}"/>
              </a:ext>
            </a:extLst>
          </p:cNvPr>
          <p:cNvSpPr/>
          <p:nvPr/>
        </p:nvSpPr>
        <p:spPr>
          <a:xfrm>
            <a:off x="1978376" y="1293005"/>
            <a:ext cx="1741976"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半抗原</a:t>
            </a:r>
            <a:r>
              <a:rPr lang="en-US" altLang="zh-CN" sz="1200" b="1" dirty="0">
                <a:solidFill>
                  <a:schemeClr val="tx1"/>
                </a:solidFill>
                <a:latin typeface="+mn-ea"/>
              </a:rPr>
              <a:t>-</a:t>
            </a:r>
            <a:r>
              <a:rPr lang="zh-CN" altLang="en-US" sz="1200" b="1" dirty="0">
                <a:solidFill>
                  <a:schemeClr val="tx1"/>
                </a:solidFill>
                <a:latin typeface="+mn-ea"/>
              </a:rPr>
              <a:t>载体偶联物</a:t>
            </a:r>
          </a:p>
        </p:txBody>
      </p:sp>
      <p:sp>
        <p:nvSpPr>
          <p:cNvPr id="7" name="矩形 6">
            <a:extLst>
              <a:ext uri="{FF2B5EF4-FFF2-40B4-BE49-F238E27FC236}">
                <a16:creationId xmlns:a16="http://schemas.microsoft.com/office/drawing/2014/main" id="{7326B576-3255-40D6-999C-F930B4F1AB32}"/>
              </a:ext>
            </a:extLst>
          </p:cNvPr>
          <p:cNvSpPr/>
          <p:nvPr/>
        </p:nvSpPr>
        <p:spPr>
          <a:xfrm>
            <a:off x="3772353" y="1293006"/>
            <a:ext cx="1741976"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抗</a:t>
            </a:r>
            <a:r>
              <a:rPr lang="en-US" altLang="zh-CN" sz="1200" b="1" dirty="0">
                <a:solidFill>
                  <a:schemeClr val="tx1"/>
                </a:solidFill>
                <a:latin typeface="+mn-ea"/>
              </a:rPr>
              <a:t>HCG</a:t>
            </a:r>
            <a:r>
              <a:rPr lang="zh-CN" altLang="en-US" sz="1200" b="1" dirty="0">
                <a:solidFill>
                  <a:schemeClr val="tx1"/>
                </a:solidFill>
                <a:latin typeface="+mn-ea"/>
              </a:rPr>
              <a:t>抗体</a:t>
            </a:r>
          </a:p>
        </p:txBody>
      </p:sp>
      <p:sp>
        <p:nvSpPr>
          <p:cNvPr id="8" name="矩形 7">
            <a:extLst>
              <a:ext uri="{FF2B5EF4-FFF2-40B4-BE49-F238E27FC236}">
                <a16:creationId xmlns:a16="http://schemas.microsoft.com/office/drawing/2014/main" id="{6592004E-5198-48D7-9FE8-8919752E43C5}"/>
              </a:ext>
            </a:extLst>
          </p:cNvPr>
          <p:cNvSpPr/>
          <p:nvPr/>
        </p:nvSpPr>
        <p:spPr>
          <a:xfrm>
            <a:off x="1334495" y="1768135"/>
            <a:ext cx="1522622"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检测过程</a:t>
            </a:r>
          </a:p>
        </p:txBody>
      </p:sp>
      <p:sp>
        <p:nvSpPr>
          <p:cNvPr id="9" name="矩形 8">
            <a:extLst>
              <a:ext uri="{FF2B5EF4-FFF2-40B4-BE49-F238E27FC236}">
                <a16:creationId xmlns:a16="http://schemas.microsoft.com/office/drawing/2014/main" id="{C5E2EA6A-E7AB-485F-B202-EF0377CCBA75}"/>
              </a:ext>
            </a:extLst>
          </p:cNvPr>
          <p:cNvSpPr/>
          <p:nvPr/>
        </p:nvSpPr>
        <p:spPr>
          <a:xfrm>
            <a:off x="1835694" y="2031858"/>
            <a:ext cx="1522622"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latin typeface="+mn-ea"/>
              </a:rPr>
              <a:t>尿液</a:t>
            </a:r>
            <a:r>
              <a:rPr lang="en-US" altLang="zh-CN" sz="1200" b="1" dirty="0">
                <a:solidFill>
                  <a:schemeClr val="tx1"/>
                </a:solidFill>
                <a:latin typeface="+mn-ea"/>
              </a:rPr>
              <a:t>+</a:t>
            </a:r>
            <a:r>
              <a:rPr lang="zh-CN" altLang="en-US" sz="1200" b="1" dirty="0">
                <a:solidFill>
                  <a:schemeClr val="tx1"/>
                </a:solidFill>
                <a:latin typeface="+mn-ea"/>
              </a:rPr>
              <a:t>抗</a:t>
            </a:r>
            <a:r>
              <a:rPr lang="en-US" altLang="zh-CN" sz="1200" b="1" dirty="0">
                <a:solidFill>
                  <a:schemeClr val="tx1"/>
                </a:solidFill>
                <a:latin typeface="+mn-ea"/>
              </a:rPr>
              <a:t>HCG</a:t>
            </a:r>
            <a:r>
              <a:rPr lang="zh-CN" altLang="en-US" sz="1200" b="1" dirty="0">
                <a:solidFill>
                  <a:schemeClr val="tx1"/>
                </a:solidFill>
                <a:latin typeface="+mn-ea"/>
              </a:rPr>
              <a:t>抗体</a:t>
            </a:r>
          </a:p>
        </p:txBody>
      </p:sp>
      <p:sp>
        <p:nvSpPr>
          <p:cNvPr id="10" name="矩形 9">
            <a:extLst>
              <a:ext uri="{FF2B5EF4-FFF2-40B4-BE49-F238E27FC236}">
                <a16:creationId xmlns:a16="http://schemas.microsoft.com/office/drawing/2014/main" id="{FB1C62A0-948C-4460-A34D-BD502CC9C15E}"/>
              </a:ext>
            </a:extLst>
          </p:cNvPr>
          <p:cNvSpPr/>
          <p:nvPr/>
        </p:nvSpPr>
        <p:spPr>
          <a:xfrm>
            <a:off x="3356304" y="1901562"/>
            <a:ext cx="557600" cy="226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孵育</a:t>
            </a:r>
          </a:p>
        </p:txBody>
      </p:sp>
      <p:sp>
        <p:nvSpPr>
          <p:cNvPr id="11" name="矩形 10">
            <a:extLst>
              <a:ext uri="{FF2B5EF4-FFF2-40B4-BE49-F238E27FC236}">
                <a16:creationId xmlns:a16="http://schemas.microsoft.com/office/drawing/2014/main" id="{6D94E28A-E0B5-4893-9E5E-08C09AFC0A15}"/>
              </a:ext>
            </a:extLst>
          </p:cNvPr>
          <p:cNvSpPr/>
          <p:nvPr/>
        </p:nvSpPr>
        <p:spPr>
          <a:xfrm>
            <a:off x="4138216" y="1984794"/>
            <a:ext cx="839326" cy="372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HCG</a:t>
            </a:r>
            <a:r>
              <a:rPr lang="zh-CN" altLang="en-US" sz="1200" b="1" dirty="0">
                <a:solidFill>
                  <a:schemeClr val="tx1"/>
                </a:solidFill>
                <a:latin typeface="+mn-ea"/>
              </a:rPr>
              <a:t>载体</a:t>
            </a:r>
            <a:endParaRPr lang="en-US" altLang="zh-CN" sz="1200" b="1" dirty="0">
              <a:solidFill>
                <a:schemeClr val="tx1"/>
              </a:solidFill>
              <a:latin typeface="+mn-ea"/>
            </a:endParaRPr>
          </a:p>
          <a:p>
            <a:pPr algn="ctr"/>
            <a:r>
              <a:rPr lang="zh-CN" altLang="en-US" sz="1200" b="1" dirty="0">
                <a:solidFill>
                  <a:schemeClr val="tx1"/>
                </a:solidFill>
                <a:latin typeface="+mn-ea"/>
              </a:rPr>
              <a:t>偶联物</a:t>
            </a:r>
          </a:p>
        </p:txBody>
      </p:sp>
      <p:sp>
        <p:nvSpPr>
          <p:cNvPr id="12" name="矩形 11">
            <a:extLst>
              <a:ext uri="{FF2B5EF4-FFF2-40B4-BE49-F238E27FC236}">
                <a16:creationId xmlns:a16="http://schemas.microsoft.com/office/drawing/2014/main" id="{21835ECC-2D85-498C-BEC3-6D96E46B79B0}"/>
              </a:ext>
            </a:extLst>
          </p:cNvPr>
          <p:cNvSpPr/>
          <p:nvPr/>
        </p:nvSpPr>
        <p:spPr>
          <a:xfrm>
            <a:off x="5458833" y="2014664"/>
            <a:ext cx="1415772" cy="372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观察可见凝集块的形成</a:t>
            </a:r>
          </a:p>
        </p:txBody>
      </p:sp>
      <p:sp>
        <p:nvSpPr>
          <p:cNvPr id="13" name="矩形 12">
            <a:extLst>
              <a:ext uri="{FF2B5EF4-FFF2-40B4-BE49-F238E27FC236}">
                <a16:creationId xmlns:a16="http://schemas.microsoft.com/office/drawing/2014/main" id="{75F6D9B6-AC91-4D57-B03B-E5A7633B7B62}"/>
              </a:ext>
            </a:extLst>
          </p:cNvPr>
          <p:cNvSpPr/>
          <p:nvPr/>
        </p:nvSpPr>
        <p:spPr>
          <a:xfrm>
            <a:off x="1334495" y="2540061"/>
            <a:ext cx="1741976"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结果解读</a:t>
            </a:r>
          </a:p>
        </p:txBody>
      </p:sp>
      <p:sp>
        <p:nvSpPr>
          <p:cNvPr id="14" name="矩形 13">
            <a:extLst>
              <a:ext uri="{FF2B5EF4-FFF2-40B4-BE49-F238E27FC236}">
                <a16:creationId xmlns:a16="http://schemas.microsoft.com/office/drawing/2014/main" id="{29CD315A-627E-4750-9F2E-4D903AA99AC0}"/>
              </a:ext>
            </a:extLst>
          </p:cNvPr>
          <p:cNvSpPr/>
          <p:nvPr/>
        </p:nvSpPr>
        <p:spPr>
          <a:xfrm>
            <a:off x="1893127" y="2824109"/>
            <a:ext cx="2105131" cy="226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阴性反应：未怀孕</a:t>
            </a:r>
          </a:p>
        </p:txBody>
      </p:sp>
      <p:sp>
        <p:nvSpPr>
          <p:cNvPr id="15" name="矩形 14">
            <a:extLst>
              <a:ext uri="{FF2B5EF4-FFF2-40B4-BE49-F238E27FC236}">
                <a16:creationId xmlns:a16="http://schemas.microsoft.com/office/drawing/2014/main" id="{62CB2A50-5DDE-4741-AAA4-49A40E55A81B}"/>
              </a:ext>
            </a:extLst>
          </p:cNvPr>
          <p:cNvSpPr/>
          <p:nvPr/>
        </p:nvSpPr>
        <p:spPr>
          <a:xfrm>
            <a:off x="1978376" y="4314687"/>
            <a:ext cx="2105131" cy="226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阳性反应：怀孕</a:t>
            </a:r>
          </a:p>
        </p:txBody>
      </p:sp>
      <p:sp>
        <p:nvSpPr>
          <p:cNvPr id="17" name="矩形 16">
            <a:extLst>
              <a:ext uri="{FF2B5EF4-FFF2-40B4-BE49-F238E27FC236}">
                <a16:creationId xmlns:a16="http://schemas.microsoft.com/office/drawing/2014/main" id="{31C9DFE1-3CAC-442D-B979-55627B457CEB}"/>
              </a:ext>
            </a:extLst>
          </p:cNvPr>
          <p:cNvSpPr/>
          <p:nvPr/>
        </p:nvSpPr>
        <p:spPr>
          <a:xfrm>
            <a:off x="5892534" y="3392681"/>
            <a:ext cx="1415772" cy="372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可见凝集块的形成</a:t>
            </a:r>
          </a:p>
        </p:txBody>
      </p:sp>
      <p:sp>
        <p:nvSpPr>
          <p:cNvPr id="18" name="矩形 17">
            <a:extLst>
              <a:ext uri="{FF2B5EF4-FFF2-40B4-BE49-F238E27FC236}">
                <a16:creationId xmlns:a16="http://schemas.microsoft.com/office/drawing/2014/main" id="{95F90E83-3C2D-4CC1-A381-81B9DFFC23C4}"/>
              </a:ext>
            </a:extLst>
          </p:cNvPr>
          <p:cNvSpPr/>
          <p:nvPr/>
        </p:nvSpPr>
        <p:spPr>
          <a:xfrm>
            <a:off x="5345687" y="5378532"/>
            <a:ext cx="705490" cy="372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无可见凝集块</a:t>
            </a:r>
          </a:p>
        </p:txBody>
      </p:sp>
      <p:sp>
        <p:nvSpPr>
          <p:cNvPr id="19" name="矩形 18">
            <a:extLst>
              <a:ext uri="{FF2B5EF4-FFF2-40B4-BE49-F238E27FC236}">
                <a16:creationId xmlns:a16="http://schemas.microsoft.com/office/drawing/2014/main" id="{6F6D166D-9957-4A24-8A71-361C71B566F7}"/>
              </a:ext>
            </a:extLst>
          </p:cNvPr>
          <p:cNvSpPr/>
          <p:nvPr/>
        </p:nvSpPr>
        <p:spPr>
          <a:xfrm>
            <a:off x="1690684" y="5414336"/>
            <a:ext cx="705490" cy="372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尿液中的</a:t>
            </a:r>
            <a:r>
              <a:rPr lang="en-US" altLang="zh-CN" sz="1200" b="1" dirty="0">
                <a:solidFill>
                  <a:schemeClr val="tx1"/>
                </a:solidFill>
                <a:latin typeface="+mn-ea"/>
              </a:rPr>
              <a:t>HCG</a:t>
            </a:r>
            <a:endParaRPr lang="zh-CN" altLang="en-US" sz="1200" b="1" dirty="0">
              <a:solidFill>
                <a:schemeClr val="tx1"/>
              </a:solidFill>
              <a:latin typeface="+mn-ea"/>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30" y="303041"/>
            <a:ext cx="3190297" cy="461665"/>
          </a:xfrm>
          <a:prstGeom prst="rect">
            <a:avLst/>
          </a:prstGeom>
          <a:solidFill>
            <a:schemeClr val="accent3">
              <a:lumMod val="50000"/>
            </a:schemeClr>
          </a:solidFill>
        </p:spPr>
        <p:txBody>
          <a:bodyPr wrap="none">
            <a:spAutoFit/>
          </a:bodyPr>
          <a:lstStyle/>
          <a:p>
            <a:pPr defTabSz="914400">
              <a:defRPr/>
            </a:pPr>
            <a:r>
              <a:rPr lang="zh-CN" altLang="en-US" sz="2400" dirty="0">
                <a:solidFill>
                  <a:prstClr val="white"/>
                </a:solidFill>
                <a:latin typeface="Georgia"/>
                <a:ea typeface="微软雅黑"/>
              </a:rPr>
              <a:t>放射免疫检测（</a:t>
            </a:r>
            <a:r>
              <a:rPr lang="en-US" altLang="zh-CN" sz="2400" dirty="0">
                <a:solidFill>
                  <a:prstClr val="white"/>
                </a:solidFill>
                <a:latin typeface="Georgia"/>
                <a:ea typeface="微软雅黑"/>
              </a:rPr>
              <a:t>RIA</a:t>
            </a:r>
            <a:r>
              <a:rPr lang="zh-CN" altLang="en-US" sz="2400" dirty="0">
                <a:solidFill>
                  <a:prstClr val="white"/>
                </a:solidFill>
                <a:latin typeface="Georgia"/>
                <a:ea typeface="微软雅黑"/>
              </a:rPr>
              <a:t>）</a:t>
            </a:r>
            <a:endParaRPr lang="en-US" altLang="zh-CN" sz="2400" dirty="0">
              <a:solidFill>
                <a:prstClr val="white"/>
              </a:solidFill>
              <a:latin typeface="Georgia"/>
              <a:ea typeface="微软雅黑"/>
            </a:endParaRPr>
          </a:p>
        </p:txBody>
      </p:sp>
      <p:sp>
        <p:nvSpPr>
          <p:cNvPr id="3" name="矩形 2"/>
          <p:cNvSpPr/>
          <p:nvPr/>
        </p:nvSpPr>
        <p:spPr>
          <a:xfrm>
            <a:off x="323528" y="980728"/>
            <a:ext cx="8496944" cy="707886"/>
          </a:xfrm>
          <a:prstGeom prst="rect">
            <a:avLst/>
          </a:prstGeom>
          <a:solidFill>
            <a:schemeClr val="accent5">
              <a:lumMod val="75000"/>
            </a:schemeClr>
          </a:solidFill>
        </p:spPr>
        <p:txBody>
          <a:bodyPr wrap="square">
            <a:spAutoFit/>
          </a:bodyPr>
          <a:lstStyle/>
          <a:p>
            <a:pPr defTabSz="914400">
              <a:defRPr/>
            </a:pPr>
            <a:r>
              <a:rPr lang="en-US" altLang="zh-CN" sz="2000" dirty="0">
                <a:solidFill>
                  <a:prstClr val="white"/>
                </a:solidFill>
                <a:latin typeface="Georgia"/>
                <a:ea typeface="微软雅黑"/>
              </a:rPr>
              <a:t>RIA</a:t>
            </a:r>
            <a:r>
              <a:rPr lang="zh-CN" altLang="en-US" sz="2000" dirty="0">
                <a:solidFill>
                  <a:prstClr val="white"/>
                </a:solidFill>
                <a:latin typeface="Georgia"/>
                <a:ea typeface="微软雅黑"/>
              </a:rPr>
              <a:t>的原理是放射性标记的抗原和未标记的抗原对高亲和力抗体的竞争结合。</a:t>
            </a:r>
            <a:endParaRPr lang="en-US" altLang="zh-CN" sz="2000" dirty="0">
              <a:solidFill>
                <a:prstClr val="white"/>
              </a:solidFill>
              <a:latin typeface="Georgia"/>
              <a:ea typeface="微软雅黑"/>
            </a:endParaRPr>
          </a:p>
        </p:txBody>
      </p:sp>
      <p:pic>
        <p:nvPicPr>
          <p:cNvPr id="4" name="Picture 2" descr="figure 6-09a"/>
          <p:cNvPicPr>
            <a:picLocks noChangeAspect="1" noChangeArrowheads="1"/>
          </p:cNvPicPr>
          <p:nvPr/>
        </p:nvPicPr>
        <p:blipFill>
          <a:blip r:embed="rId2" cstate="print"/>
          <a:srcRect/>
          <a:stretch>
            <a:fillRect/>
          </a:stretch>
        </p:blipFill>
        <p:spPr bwMode="auto">
          <a:xfrm>
            <a:off x="395538" y="1844826"/>
            <a:ext cx="8531225" cy="3705225"/>
          </a:xfrm>
          <a:prstGeom prst="rect">
            <a:avLst/>
          </a:prstGeom>
          <a:noFill/>
          <a:ln w="9525">
            <a:noFill/>
            <a:miter lim="800000"/>
            <a:headEnd/>
            <a:tailEnd/>
          </a:ln>
          <a:effectLst/>
        </p:spPr>
      </p:pic>
      <p:sp>
        <p:nvSpPr>
          <p:cNvPr id="5" name="矩形 4"/>
          <p:cNvSpPr/>
          <p:nvPr/>
        </p:nvSpPr>
        <p:spPr>
          <a:xfrm>
            <a:off x="395536" y="5733258"/>
            <a:ext cx="8280920" cy="369332"/>
          </a:xfrm>
          <a:prstGeom prst="rect">
            <a:avLst/>
          </a:prstGeom>
          <a:solidFill>
            <a:schemeClr val="accent5">
              <a:lumMod val="50000"/>
            </a:schemeClr>
          </a:solidFill>
        </p:spPr>
        <p:txBody>
          <a:bodyPr wrap="square">
            <a:spAutoFit/>
          </a:bodyPr>
          <a:lstStyle/>
          <a:p>
            <a:pPr algn="ctr" defTabSz="914400">
              <a:defRPr/>
            </a:pPr>
            <a:r>
              <a:rPr lang="zh-CN" altLang="en-US" dirty="0">
                <a:solidFill>
                  <a:prstClr val="white"/>
                </a:solidFill>
                <a:latin typeface="Georgia"/>
                <a:ea typeface="微软雅黑"/>
              </a:rPr>
              <a:t>进行</a:t>
            </a:r>
            <a:r>
              <a:rPr lang="en-US" altLang="zh-CN" dirty="0">
                <a:solidFill>
                  <a:prstClr val="white"/>
                </a:solidFill>
                <a:latin typeface="Georgia"/>
                <a:ea typeface="微软雅黑"/>
              </a:rPr>
              <a:t>RIA</a:t>
            </a:r>
            <a:r>
              <a:rPr lang="zh-CN" altLang="en-US" dirty="0">
                <a:solidFill>
                  <a:prstClr val="white"/>
                </a:solidFill>
                <a:latin typeface="Georgia"/>
                <a:ea typeface="微软雅黑"/>
              </a:rPr>
              <a:t>的第一步是确定在检测混合物中饱和放射性抗原所需要的抗体量。</a:t>
            </a:r>
            <a:endParaRPr lang="en-US" altLang="zh-CN" dirty="0">
              <a:solidFill>
                <a:prstClr val="white"/>
              </a:solidFill>
              <a:latin typeface="Georgia"/>
              <a:ea typeface="微软雅黑"/>
            </a:endParaRPr>
          </a:p>
        </p:txBody>
      </p:sp>
      <p:sp>
        <p:nvSpPr>
          <p:cNvPr id="6" name="矩形 5">
            <a:extLst>
              <a:ext uri="{FF2B5EF4-FFF2-40B4-BE49-F238E27FC236}">
                <a16:creationId xmlns:a16="http://schemas.microsoft.com/office/drawing/2014/main" id="{579BF13F-0D26-4DBF-A997-4D56251DB46F}"/>
              </a:ext>
            </a:extLst>
          </p:cNvPr>
          <p:cNvSpPr/>
          <p:nvPr/>
        </p:nvSpPr>
        <p:spPr>
          <a:xfrm>
            <a:off x="861700" y="1904636"/>
            <a:ext cx="1989075" cy="372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被感染的血清</a:t>
            </a:r>
          </a:p>
        </p:txBody>
      </p:sp>
      <p:sp>
        <p:nvSpPr>
          <p:cNvPr id="7" name="矩形 6">
            <a:extLst>
              <a:ext uri="{FF2B5EF4-FFF2-40B4-BE49-F238E27FC236}">
                <a16:creationId xmlns:a16="http://schemas.microsoft.com/office/drawing/2014/main" id="{840B3177-45B1-4743-BCBB-EB024A97A2D5}"/>
              </a:ext>
            </a:extLst>
          </p:cNvPr>
          <p:cNvSpPr/>
          <p:nvPr/>
        </p:nvSpPr>
        <p:spPr>
          <a:xfrm>
            <a:off x="6973545" y="1761199"/>
            <a:ext cx="1989075" cy="83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未被感染的血清</a:t>
            </a:r>
          </a:p>
        </p:txBody>
      </p:sp>
      <p:sp>
        <p:nvSpPr>
          <p:cNvPr id="8" name="矩形 7">
            <a:extLst>
              <a:ext uri="{FF2B5EF4-FFF2-40B4-BE49-F238E27FC236}">
                <a16:creationId xmlns:a16="http://schemas.microsoft.com/office/drawing/2014/main" id="{8F06E7E9-2B16-4FF0-BCFA-2DB8BBDD5F56}"/>
              </a:ext>
            </a:extLst>
          </p:cNvPr>
          <p:cNvSpPr/>
          <p:nvPr/>
        </p:nvSpPr>
        <p:spPr>
          <a:xfrm>
            <a:off x="323528" y="2835791"/>
            <a:ext cx="1523201" cy="372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rPr>
              <a:t>未标记的</a:t>
            </a:r>
          </a:p>
        </p:txBody>
      </p:sp>
      <p:sp>
        <p:nvSpPr>
          <p:cNvPr id="9" name="矩形 8">
            <a:extLst>
              <a:ext uri="{FF2B5EF4-FFF2-40B4-BE49-F238E27FC236}">
                <a16:creationId xmlns:a16="http://schemas.microsoft.com/office/drawing/2014/main" id="{67DFD987-91D4-4F83-B37E-552B3125358D}"/>
              </a:ext>
            </a:extLst>
          </p:cNvPr>
          <p:cNvSpPr/>
          <p:nvPr/>
        </p:nvSpPr>
        <p:spPr>
          <a:xfrm>
            <a:off x="395536" y="3766946"/>
            <a:ext cx="1594629" cy="1035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抗</a:t>
            </a:r>
            <a:r>
              <a:rPr lang="en-US" altLang="zh-CN" b="1" dirty="0">
                <a:solidFill>
                  <a:schemeClr val="tx1"/>
                </a:solidFill>
                <a:latin typeface="+mn-ea"/>
              </a:rPr>
              <a:t>HBs</a:t>
            </a:r>
            <a:r>
              <a:rPr lang="zh-CN" altLang="en-US" b="1" dirty="0">
                <a:solidFill>
                  <a:schemeClr val="tx1"/>
                </a:solidFill>
                <a:latin typeface="+mn-ea"/>
              </a:rPr>
              <a:t>抗原的抗体</a:t>
            </a:r>
          </a:p>
        </p:txBody>
      </p:sp>
      <p:sp>
        <p:nvSpPr>
          <p:cNvPr id="10" name="矩形 9">
            <a:extLst>
              <a:ext uri="{FF2B5EF4-FFF2-40B4-BE49-F238E27FC236}">
                <a16:creationId xmlns:a16="http://schemas.microsoft.com/office/drawing/2014/main" id="{0C3B25A7-6FE9-4615-9183-D42BADB317F3}"/>
              </a:ext>
            </a:extLst>
          </p:cNvPr>
          <p:cNvSpPr/>
          <p:nvPr/>
        </p:nvSpPr>
        <p:spPr>
          <a:xfrm>
            <a:off x="3291136" y="4615903"/>
            <a:ext cx="1218112" cy="372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rPr>
              <a:t>结合的</a:t>
            </a:r>
          </a:p>
        </p:txBody>
      </p:sp>
      <p:sp>
        <p:nvSpPr>
          <p:cNvPr id="11" name="矩形 10">
            <a:extLst>
              <a:ext uri="{FF2B5EF4-FFF2-40B4-BE49-F238E27FC236}">
                <a16:creationId xmlns:a16="http://schemas.microsoft.com/office/drawing/2014/main" id="{5BD45F76-B26B-4EBD-A8D3-3A4917CBEB06}"/>
              </a:ext>
            </a:extLst>
          </p:cNvPr>
          <p:cNvSpPr/>
          <p:nvPr/>
        </p:nvSpPr>
        <p:spPr>
          <a:xfrm>
            <a:off x="6973545" y="4646723"/>
            <a:ext cx="1218112" cy="372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rPr>
              <a:t>结合的</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6-09b"/>
          <p:cNvPicPr>
            <a:picLocks noChangeAspect="1" noChangeArrowheads="1"/>
          </p:cNvPicPr>
          <p:nvPr/>
        </p:nvPicPr>
        <p:blipFill>
          <a:blip r:embed="rId2" cstate="print"/>
          <a:srcRect/>
          <a:stretch>
            <a:fillRect/>
          </a:stretch>
        </p:blipFill>
        <p:spPr bwMode="auto">
          <a:xfrm>
            <a:off x="1282702" y="165102"/>
            <a:ext cx="6588125" cy="6532563"/>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6EAF7247-408C-481B-A6AF-B564B38E581B}"/>
              </a:ext>
            </a:extLst>
          </p:cNvPr>
          <p:cNvSpPr/>
          <p:nvPr/>
        </p:nvSpPr>
        <p:spPr>
          <a:xfrm>
            <a:off x="1667436" y="5862918"/>
            <a:ext cx="4312023" cy="34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solidFill>
                  <a:schemeClr val="tx1"/>
                </a:solidFill>
                <a:latin typeface="+mn-ea"/>
              </a:rPr>
              <a:t>未标记的</a:t>
            </a:r>
            <a:r>
              <a:rPr lang="en-US" altLang="zh-CN" b="1" dirty="0">
                <a:solidFill>
                  <a:schemeClr val="tx1"/>
                </a:solidFill>
                <a:latin typeface="+mn-ea"/>
              </a:rPr>
              <a:t>HBsAg</a:t>
            </a:r>
            <a:r>
              <a:rPr lang="zh-CN" altLang="en-US" b="1" dirty="0">
                <a:solidFill>
                  <a:schemeClr val="tx1"/>
                </a:solidFill>
                <a:latin typeface="+mn-ea"/>
              </a:rPr>
              <a:t>的浓度</a:t>
            </a:r>
          </a:p>
        </p:txBody>
      </p:sp>
      <p:sp>
        <p:nvSpPr>
          <p:cNvPr id="4" name="矩形 3">
            <a:extLst>
              <a:ext uri="{FF2B5EF4-FFF2-40B4-BE49-F238E27FC236}">
                <a16:creationId xmlns:a16="http://schemas.microsoft.com/office/drawing/2014/main" id="{53624B71-178F-4C83-83CD-FE0EDC027AD0}"/>
              </a:ext>
            </a:extLst>
          </p:cNvPr>
          <p:cNvSpPr/>
          <p:nvPr/>
        </p:nvSpPr>
        <p:spPr>
          <a:xfrm>
            <a:off x="3917577" y="2090646"/>
            <a:ext cx="4312023" cy="34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rPr>
              <a:t>曲线上近似线性的部分</a:t>
            </a:r>
          </a:p>
        </p:txBody>
      </p:sp>
      <p:sp>
        <p:nvSpPr>
          <p:cNvPr id="5" name="矩形 4">
            <a:extLst>
              <a:ext uri="{FF2B5EF4-FFF2-40B4-BE49-F238E27FC236}">
                <a16:creationId xmlns:a16="http://schemas.microsoft.com/office/drawing/2014/main" id="{AB98B040-F94B-460D-9E1B-CA7079B14835}"/>
              </a:ext>
            </a:extLst>
          </p:cNvPr>
          <p:cNvSpPr/>
          <p:nvPr/>
        </p:nvSpPr>
        <p:spPr>
          <a:xfrm rot="16200000">
            <a:off x="-502024" y="2922495"/>
            <a:ext cx="3998262" cy="34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solidFill>
                  <a:schemeClr val="tx1"/>
                </a:solidFill>
                <a:latin typeface="+mn-ea"/>
              </a:rPr>
              <a:t>与抗</a:t>
            </a:r>
            <a:r>
              <a:rPr lang="en-US" altLang="zh-CN" b="1" dirty="0">
                <a:solidFill>
                  <a:schemeClr val="tx1"/>
                </a:solidFill>
                <a:latin typeface="+mn-ea"/>
              </a:rPr>
              <a:t>HBsAg</a:t>
            </a:r>
            <a:r>
              <a:rPr lang="zh-CN" altLang="en-US" b="1" dirty="0">
                <a:solidFill>
                  <a:schemeClr val="tx1"/>
                </a:solidFill>
                <a:latin typeface="+mn-ea"/>
              </a:rPr>
              <a:t>结合的标记</a:t>
            </a:r>
            <a:r>
              <a:rPr lang="en-US" altLang="zh-CN" b="1" dirty="0">
                <a:solidFill>
                  <a:schemeClr val="tx1"/>
                </a:solidFill>
                <a:latin typeface="+mn-ea"/>
              </a:rPr>
              <a:t>HBsAg</a:t>
            </a:r>
            <a:endParaRPr lang="zh-CN" altLang="en-US" b="1" dirty="0">
              <a:solidFill>
                <a:schemeClr val="tx1"/>
              </a:solidFill>
              <a:latin typeface="+mn-ea"/>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 6-10"/>
          <p:cNvPicPr>
            <a:picLocks noChangeAspect="1" noChangeArrowheads="1"/>
          </p:cNvPicPr>
          <p:nvPr/>
        </p:nvPicPr>
        <p:blipFill>
          <a:blip r:embed="rId2" cstate="print"/>
          <a:srcRect/>
          <a:stretch>
            <a:fillRect/>
          </a:stretch>
        </p:blipFill>
        <p:spPr bwMode="auto">
          <a:xfrm>
            <a:off x="1181100" y="165102"/>
            <a:ext cx="6783388" cy="6532563"/>
          </a:xfrm>
          <a:prstGeom prst="rect">
            <a:avLst/>
          </a:prstGeom>
          <a:noFill/>
          <a:ln w="9525">
            <a:noFill/>
            <a:miter lim="800000"/>
            <a:headEnd/>
            <a:tailEnd/>
          </a:ln>
          <a:effectLst/>
        </p:spPr>
      </p:pic>
      <p:sp>
        <p:nvSpPr>
          <p:cNvPr id="3" name="矩形 2"/>
          <p:cNvSpPr/>
          <p:nvPr/>
        </p:nvSpPr>
        <p:spPr>
          <a:xfrm>
            <a:off x="3635896" y="6309320"/>
            <a:ext cx="4572000" cy="400110"/>
          </a:xfrm>
          <a:prstGeom prst="rect">
            <a:avLst/>
          </a:prstGeom>
          <a:solidFill>
            <a:schemeClr val="accent3">
              <a:lumMod val="50000"/>
            </a:schemeClr>
          </a:solidFill>
        </p:spPr>
        <p:txBody>
          <a:bodyPr>
            <a:spAutoFit/>
          </a:bodyPr>
          <a:lstStyle/>
          <a:p>
            <a:pPr algn="ctr" defTabSz="914400">
              <a:defRPr/>
            </a:pPr>
            <a:r>
              <a:rPr lang="zh-CN" altLang="en-US" sz="2000" dirty="0">
                <a:solidFill>
                  <a:prstClr val="white"/>
                </a:solidFill>
                <a:latin typeface="Georgia"/>
                <a:ea typeface="微软雅黑"/>
              </a:rPr>
              <a:t>酶联免疫吸附检测</a:t>
            </a:r>
            <a:endParaRPr lang="en-US" altLang="zh-CN" sz="2000" dirty="0">
              <a:solidFill>
                <a:prstClr val="white"/>
              </a:solidFill>
              <a:latin typeface="Georgia"/>
              <a:ea typeface="微软雅黑"/>
            </a:endParaRPr>
          </a:p>
        </p:txBody>
      </p:sp>
      <p:sp>
        <p:nvSpPr>
          <p:cNvPr id="4" name="矩形 3">
            <a:extLst>
              <a:ext uri="{FF2B5EF4-FFF2-40B4-BE49-F238E27FC236}">
                <a16:creationId xmlns:a16="http://schemas.microsoft.com/office/drawing/2014/main" id="{30275FD5-179F-4077-8373-4EC9781DB7B2}"/>
              </a:ext>
            </a:extLst>
          </p:cNvPr>
          <p:cNvSpPr/>
          <p:nvPr/>
        </p:nvSpPr>
        <p:spPr>
          <a:xfrm>
            <a:off x="1443318" y="148570"/>
            <a:ext cx="1335741" cy="299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间接</a:t>
            </a:r>
            <a:r>
              <a:rPr lang="en-US" altLang="zh-CN" sz="1400" b="1" dirty="0">
                <a:solidFill>
                  <a:schemeClr val="tx1"/>
                </a:solidFill>
                <a:latin typeface="+mn-ea"/>
              </a:rPr>
              <a:t>ELISA</a:t>
            </a:r>
            <a:endParaRPr lang="zh-CN" altLang="en-US" sz="1400" b="1" dirty="0">
              <a:solidFill>
                <a:schemeClr val="tx1"/>
              </a:solidFill>
              <a:latin typeface="+mn-ea"/>
            </a:endParaRPr>
          </a:p>
        </p:txBody>
      </p:sp>
      <p:sp>
        <p:nvSpPr>
          <p:cNvPr id="6" name="矩形 5">
            <a:extLst>
              <a:ext uri="{FF2B5EF4-FFF2-40B4-BE49-F238E27FC236}">
                <a16:creationId xmlns:a16="http://schemas.microsoft.com/office/drawing/2014/main" id="{8E0FED80-783B-4B91-A34A-EF8BBAD4530D}"/>
              </a:ext>
            </a:extLst>
          </p:cNvPr>
          <p:cNvSpPr/>
          <p:nvPr/>
        </p:nvSpPr>
        <p:spPr>
          <a:xfrm>
            <a:off x="1515035" y="2120806"/>
            <a:ext cx="1506071" cy="299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夹心</a:t>
            </a:r>
            <a:r>
              <a:rPr lang="en-US" altLang="zh-CN" sz="1400" b="1" dirty="0">
                <a:solidFill>
                  <a:schemeClr val="tx1"/>
                </a:solidFill>
                <a:latin typeface="+mn-ea"/>
              </a:rPr>
              <a:t>ELISA</a:t>
            </a:r>
            <a:endParaRPr lang="zh-CN" altLang="en-US" sz="1400" b="1" dirty="0">
              <a:solidFill>
                <a:schemeClr val="tx1"/>
              </a:solidFill>
              <a:latin typeface="+mn-ea"/>
            </a:endParaRPr>
          </a:p>
        </p:txBody>
      </p:sp>
      <p:sp>
        <p:nvSpPr>
          <p:cNvPr id="7" name="矩形 6">
            <a:extLst>
              <a:ext uri="{FF2B5EF4-FFF2-40B4-BE49-F238E27FC236}">
                <a16:creationId xmlns:a16="http://schemas.microsoft.com/office/drawing/2014/main" id="{6A58EAF3-182C-4385-A31C-FC01F48E22E2}"/>
              </a:ext>
            </a:extLst>
          </p:cNvPr>
          <p:cNvSpPr/>
          <p:nvPr/>
        </p:nvSpPr>
        <p:spPr>
          <a:xfrm>
            <a:off x="1443318" y="4076510"/>
            <a:ext cx="1739153" cy="299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竞争性</a:t>
            </a:r>
            <a:r>
              <a:rPr lang="en-US" altLang="zh-CN" sz="1400" b="1" dirty="0">
                <a:solidFill>
                  <a:schemeClr val="tx1"/>
                </a:solidFill>
                <a:latin typeface="+mn-ea"/>
              </a:rPr>
              <a:t>ELISA</a:t>
            </a:r>
            <a:endParaRPr lang="zh-CN" altLang="en-US" sz="1400" b="1" dirty="0">
              <a:solidFill>
                <a:schemeClr val="tx1"/>
              </a:solidFill>
              <a:latin typeface="+mn-ea"/>
            </a:endParaRPr>
          </a:p>
        </p:txBody>
      </p:sp>
      <p:sp>
        <p:nvSpPr>
          <p:cNvPr id="8" name="矩形 7">
            <a:extLst>
              <a:ext uri="{FF2B5EF4-FFF2-40B4-BE49-F238E27FC236}">
                <a16:creationId xmlns:a16="http://schemas.microsoft.com/office/drawing/2014/main" id="{23A72D2B-31B1-42EB-A6FB-C2E33E4264A1}"/>
              </a:ext>
            </a:extLst>
          </p:cNvPr>
          <p:cNvSpPr/>
          <p:nvPr/>
        </p:nvSpPr>
        <p:spPr>
          <a:xfrm>
            <a:off x="1308848" y="1560344"/>
            <a:ext cx="1120587" cy="411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抗原包被孔</a:t>
            </a:r>
          </a:p>
        </p:txBody>
      </p:sp>
      <p:sp>
        <p:nvSpPr>
          <p:cNvPr id="9" name="矩形 8">
            <a:extLst>
              <a:ext uri="{FF2B5EF4-FFF2-40B4-BE49-F238E27FC236}">
                <a16:creationId xmlns:a16="http://schemas.microsoft.com/office/drawing/2014/main" id="{4208DACB-FFDB-4318-9461-EC95F7FF5862}"/>
              </a:ext>
            </a:extLst>
          </p:cNvPr>
          <p:cNvSpPr/>
          <p:nvPr/>
        </p:nvSpPr>
        <p:spPr>
          <a:xfrm>
            <a:off x="3155576" y="1560344"/>
            <a:ext cx="1120587" cy="560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加入待测的特异性抗体</a:t>
            </a:r>
          </a:p>
        </p:txBody>
      </p:sp>
      <p:sp>
        <p:nvSpPr>
          <p:cNvPr id="10" name="矩形 9">
            <a:extLst>
              <a:ext uri="{FF2B5EF4-FFF2-40B4-BE49-F238E27FC236}">
                <a16:creationId xmlns:a16="http://schemas.microsoft.com/office/drawing/2014/main" id="{47FCE1C6-EFD8-4874-BC04-32253CE90B06}"/>
              </a:ext>
            </a:extLst>
          </p:cNvPr>
          <p:cNvSpPr/>
          <p:nvPr/>
        </p:nvSpPr>
        <p:spPr>
          <a:xfrm>
            <a:off x="5002304" y="1560343"/>
            <a:ext cx="1013014" cy="689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加入酶联二抗</a:t>
            </a:r>
          </a:p>
        </p:txBody>
      </p:sp>
      <p:sp>
        <p:nvSpPr>
          <p:cNvPr id="11" name="矩形 10">
            <a:extLst>
              <a:ext uri="{FF2B5EF4-FFF2-40B4-BE49-F238E27FC236}">
                <a16:creationId xmlns:a16="http://schemas.microsoft.com/office/drawing/2014/main" id="{23A72D2B-31B1-42EB-A6FB-C2E33E4264A1}"/>
              </a:ext>
            </a:extLst>
          </p:cNvPr>
          <p:cNvSpPr/>
          <p:nvPr/>
        </p:nvSpPr>
        <p:spPr>
          <a:xfrm>
            <a:off x="6646678" y="1572124"/>
            <a:ext cx="1452280" cy="548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加入底物并检测颜色</a:t>
            </a:r>
          </a:p>
        </p:txBody>
      </p:sp>
      <p:sp>
        <p:nvSpPr>
          <p:cNvPr id="12" name="矩形 11">
            <a:extLst>
              <a:ext uri="{FF2B5EF4-FFF2-40B4-BE49-F238E27FC236}">
                <a16:creationId xmlns:a16="http://schemas.microsoft.com/office/drawing/2014/main" id="{4B90D318-014A-446D-A29A-AA23978D41BA}"/>
              </a:ext>
            </a:extLst>
          </p:cNvPr>
          <p:cNvSpPr/>
          <p:nvPr/>
        </p:nvSpPr>
        <p:spPr>
          <a:xfrm>
            <a:off x="1360719" y="3472176"/>
            <a:ext cx="1120587" cy="411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抗体包被孔</a:t>
            </a:r>
          </a:p>
        </p:txBody>
      </p:sp>
      <p:sp>
        <p:nvSpPr>
          <p:cNvPr id="13" name="矩形 12">
            <a:extLst>
              <a:ext uri="{FF2B5EF4-FFF2-40B4-BE49-F238E27FC236}">
                <a16:creationId xmlns:a16="http://schemas.microsoft.com/office/drawing/2014/main" id="{D7BB4DFF-1791-4E2D-8F9F-CD306E3DA784}"/>
              </a:ext>
            </a:extLst>
          </p:cNvPr>
          <p:cNvSpPr/>
          <p:nvPr/>
        </p:nvSpPr>
        <p:spPr>
          <a:xfrm>
            <a:off x="3112667" y="3523399"/>
            <a:ext cx="1120587" cy="560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加入待测的抗原</a:t>
            </a:r>
          </a:p>
        </p:txBody>
      </p:sp>
      <p:sp>
        <p:nvSpPr>
          <p:cNvPr id="14" name="矩形 13">
            <a:extLst>
              <a:ext uri="{FF2B5EF4-FFF2-40B4-BE49-F238E27FC236}">
                <a16:creationId xmlns:a16="http://schemas.microsoft.com/office/drawing/2014/main" id="{758665B1-6972-41C7-B0CE-B860687F2060}"/>
              </a:ext>
            </a:extLst>
          </p:cNvPr>
          <p:cNvSpPr/>
          <p:nvPr/>
        </p:nvSpPr>
        <p:spPr>
          <a:xfrm>
            <a:off x="4815960" y="3480188"/>
            <a:ext cx="1396580" cy="689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加入酶联二抗</a:t>
            </a:r>
          </a:p>
        </p:txBody>
      </p:sp>
      <p:sp>
        <p:nvSpPr>
          <p:cNvPr id="15" name="矩形 14">
            <a:extLst>
              <a:ext uri="{FF2B5EF4-FFF2-40B4-BE49-F238E27FC236}">
                <a16:creationId xmlns:a16="http://schemas.microsoft.com/office/drawing/2014/main" id="{7307EDC9-61E9-4EE4-ABB4-CE99D15D04E8}"/>
              </a:ext>
            </a:extLst>
          </p:cNvPr>
          <p:cNvSpPr/>
          <p:nvPr/>
        </p:nvSpPr>
        <p:spPr>
          <a:xfrm>
            <a:off x="6619780" y="3501418"/>
            <a:ext cx="1452280" cy="548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加入底物并检测颜色</a:t>
            </a:r>
          </a:p>
        </p:txBody>
      </p:sp>
      <p:sp>
        <p:nvSpPr>
          <p:cNvPr id="16" name="矩形 15">
            <a:extLst>
              <a:ext uri="{FF2B5EF4-FFF2-40B4-BE49-F238E27FC236}">
                <a16:creationId xmlns:a16="http://schemas.microsoft.com/office/drawing/2014/main" id="{82886162-957D-4DBC-B7E8-C96DF910F94B}"/>
              </a:ext>
            </a:extLst>
          </p:cNvPr>
          <p:cNvSpPr/>
          <p:nvPr/>
        </p:nvSpPr>
        <p:spPr>
          <a:xfrm>
            <a:off x="6579443" y="5496202"/>
            <a:ext cx="1452280" cy="548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加入底物并检测颜色</a:t>
            </a:r>
          </a:p>
        </p:txBody>
      </p:sp>
      <p:sp>
        <p:nvSpPr>
          <p:cNvPr id="17" name="矩形 16">
            <a:extLst>
              <a:ext uri="{FF2B5EF4-FFF2-40B4-BE49-F238E27FC236}">
                <a16:creationId xmlns:a16="http://schemas.microsoft.com/office/drawing/2014/main" id="{FCE91B6A-F4B1-43F1-ACF6-296DE2D402DF}"/>
              </a:ext>
            </a:extLst>
          </p:cNvPr>
          <p:cNvSpPr/>
          <p:nvPr/>
        </p:nvSpPr>
        <p:spPr>
          <a:xfrm>
            <a:off x="5002304" y="5496202"/>
            <a:ext cx="1013014" cy="689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加入酶联二抗</a:t>
            </a:r>
          </a:p>
        </p:txBody>
      </p:sp>
      <p:sp>
        <p:nvSpPr>
          <p:cNvPr id="18" name="矩形 17">
            <a:extLst>
              <a:ext uri="{FF2B5EF4-FFF2-40B4-BE49-F238E27FC236}">
                <a16:creationId xmlns:a16="http://schemas.microsoft.com/office/drawing/2014/main" id="{BA73CC06-01A1-46DB-9AD4-8CB1A69DD4EF}"/>
              </a:ext>
            </a:extLst>
          </p:cNvPr>
          <p:cNvSpPr/>
          <p:nvPr/>
        </p:nvSpPr>
        <p:spPr>
          <a:xfrm>
            <a:off x="2895600" y="5513160"/>
            <a:ext cx="1542579" cy="67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在抗原包被孔中加入抗原</a:t>
            </a:r>
            <a:r>
              <a:rPr lang="en-US" altLang="zh-CN" sz="1400" b="1" dirty="0">
                <a:solidFill>
                  <a:schemeClr val="tx1"/>
                </a:solidFill>
                <a:latin typeface="+mn-ea"/>
              </a:rPr>
              <a:t>-</a:t>
            </a:r>
            <a:r>
              <a:rPr lang="zh-CN" altLang="en-US" sz="1400" b="1" dirty="0">
                <a:solidFill>
                  <a:schemeClr val="tx1"/>
                </a:solidFill>
                <a:latin typeface="+mn-ea"/>
              </a:rPr>
              <a:t>抗体混合物</a:t>
            </a:r>
          </a:p>
        </p:txBody>
      </p:sp>
      <p:sp>
        <p:nvSpPr>
          <p:cNvPr id="19" name="矩形 18">
            <a:extLst>
              <a:ext uri="{FF2B5EF4-FFF2-40B4-BE49-F238E27FC236}">
                <a16:creationId xmlns:a16="http://schemas.microsoft.com/office/drawing/2014/main" id="{7932372A-2DAE-4D3E-ADCF-C2D4ADACE6FA}"/>
              </a:ext>
            </a:extLst>
          </p:cNvPr>
          <p:cNvSpPr/>
          <p:nvPr/>
        </p:nvSpPr>
        <p:spPr>
          <a:xfrm>
            <a:off x="1229100" y="5134664"/>
            <a:ext cx="1200334" cy="67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抗体与待测抗原孵育</a:t>
            </a:r>
          </a:p>
        </p:txBody>
      </p:sp>
      <p:sp>
        <p:nvSpPr>
          <p:cNvPr id="20" name="矩形 19">
            <a:extLst>
              <a:ext uri="{FF2B5EF4-FFF2-40B4-BE49-F238E27FC236}">
                <a16:creationId xmlns:a16="http://schemas.microsoft.com/office/drawing/2014/main" id="{8CD64A4A-70A0-4CBA-88F2-2D03C1740446}"/>
              </a:ext>
            </a:extLst>
          </p:cNvPr>
          <p:cNvSpPr/>
          <p:nvPr/>
        </p:nvSpPr>
        <p:spPr>
          <a:xfrm>
            <a:off x="2348757" y="1120584"/>
            <a:ext cx="564779" cy="20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latin typeface="+mn-ea"/>
              </a:rPr>
              <a:t>清洗</a:t>
            </a:r>
          </a:p>
        </p:txBody>
      </p:sp>
      <p:sp>
        <p:nvSpPr>
          <p:cNvPr id="21" name="矩形 20">
            <a:extLst>
              <a:ext uri="{FF2B5EF4-FFF2-40B4-BE49-F238E27FC236}">
                <a16:creationId xmlns:a16="http://schemas.microsoft.com/office/drawing/2014/main" id="{7BF74C01-2848-40F3-B095-DDB15C8A1579}"/>
              </a:ext>
            </a:extLst>
          </p:cNvPr>
          <p:cNvSpPr/>
          <p:nvPr/>
        </p:nvSpPr>
        <p:spPr>
          <a:xfrm>
            <a:off x="4233254" y="1120584"/>
            <a:ext cx="564779" cy="20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latin typeface="+mn-ea"/>
              </a:rPr>
              <a:t>清洗</a:t>
            </a:r>
          </a:p>
        </p:txBody>
      </p:sp>
      <p:sp>
        <p:nvSpPr>
          <p:cNvPr id="22" name="矩形 21">
            <a:extLst>
              <a:ext uri="{FF2B5EF4-FFF2-40B4-BE49-F238E27FC236}">
                <a16:creationId xmlns:a16="http://schemas.microsoft.com/office/drawing/2014/main" id="{08DA5E7A-F3F7-4803-9A2C-26A4F770AE40}"/>
              </a:ext>
            </a:extLst>
          </p:cNvPr>
          <p:cNvSpPr/>
          <p:nvPr/>
        </p:nvSpPr>
        <p:spPr>
          <a:xfrm>
            <a:off x="6050523" y="1120584"/>
            <a:ext cx="564779" cy="20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latin typeface="+mn-ea"/>
              </a:rPr>
              <a:t>清洗</a:t>
            </a:r>
          </a:p>
        </p:txBody>
      </p:sp>
      <p:sp>
        <p:nvSpPr>
          <p:cNvPr id="23" name="矩形 22">
            <a:extLst>
              <a:ext uri="{FF2B5EF4-FFF2-40B4-BE49-F238E27FC236}">
                <a16:creationId xmlns:a16="http://schemas.microsoft.com/office/drawing/2014/main" id="{083040D3-293B-4673-ADAB-CE6FC1142DEE}"/>
              </a:ext>
            </a:extLst>
          </p:cNvPr>
          <p:cNvSpPr/>
          <p:nvPr/>
        </p:nvSpPr>
        <p:spPr>
          <a:xfrm>
            <a:off x="2348757" y="3060070"/>
            <a:ext cx="564779" cy="20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latin typeface="+mn-ea"/>
              </a:rPr>
              <a:t>清洗</a:t>
            </a:r>
          </a:p>
        </p:txBody>
      </p:sp>
      <p:sp>
        <p:nvSpPr>
          <p:cNvPr id="24" name="矩形 23">
            <a:extLst>
              <a:ext uri="{FF2B5EF4-FFF2-40B4-BE49-F238E27FC236}">
                <a16:creationId xmlns:a16="http://schemas.microsoft.com/office/drawing/2014/main" id="{859FE56D-925B-4CB9-9727-BE05B4D50A6A}"/>
              </a:ext>
            </a:extLst>
          </p:cNvPr>
          <p:cNvSpPr/>
          <p:nvPr/>
        </p:nvSpPr>
        <p:spPr>
          <a:xfrm>
            <a:off x="4182684" y="3056633"/>
            <a:ext cx="564779" cy="20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latin typeface="+mn-ea"/>
              </a:rPr>
              <a:t>清洗</a:t>
            </a:r>
          </a:p>
        </p:txBody>
      </p:sp>
      <p:sp>
        <p:nvSpPr>
          <p:cNvPr id="25" name="矩形 24">
            <a:extLst>
              <a:ext uri="{FF2B5EF4-FFF2-40B4-BE49-F238E27FC236}">
                <a16:creationId xmlns:a16="http://schemas.microsoft.com/office/drawing/2014/main" id="{D65D2185-3B31-4343-9ADC-94259DE8937D}"/>
              </a:ext>
            </a:extLst>
          </p:cNvPr>
          <p:cNvSpPr/>
          <p:nvPr/>
        </p:nvSpPr>
        <p:spPr>
          <a:xfrm>
            <a:off x="6073586" y="3082224"/>
            <a:ext cx="564779" cy="20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latin typeface="+mn-ea"/>
              </a:rPr>
              <a:t>清洗</a:t>
            </a:r>
          </a:p>
        </p:txBody>
      </p:sp>
      <p:sp>
        <p:nvSpPr>
          <p:cNvPr id="26" name="矩形 25">
            <a:extLst>
              <a:ext uri="{FF2B5EF4-FFF2-40B4-BE49-F238E27FC236}">
                <a16:creationId xmlns:a16="http://schemas.microsoft.com/office/drawing/2014/main" id="{39BEB7EE-7B0A-419A-B571-611F227F03C4}"/>
              </a:ext>
            </a:extLst>
          </p:cNvPr>
          <p:cNvSpPr/>
          <p:nvPr/>
        </p:nvSpPr>
        <p:spPr>
          <a:xfrm>
            <a:off x="4289610" y="5034067"/>
            <a:ext cx="564779" cy="20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latin typeface="+mn-ea"/>
              </a:rPr>
              <a:t>清洗</a:t>
            </a:r>
          </a:p>
        </p:txBody>
      </p:sp>
      <p:sp>
        <p:nvSpPr>
          <p:cNvPr id="27" name="矩形 26">
            <a:extLst>
              <a:ext uri="{FF2B5EF4-FFF2-40B4-BE49-F238E27FC236}">
                <a16:creationId xmlns:a16="http://schemas.microsoft.com/office/drawing/2014/main" id="{FA493D85-0E8F-4C09-91E6-8B75DF0A4A5B}"/>
              </a:ext>
            </a:extLst>
          </p:cNvPr>
          <p:cNvSpPr/>
          <p:nvPr/>
        </p:nvSpPr>
        <p:spPr>
          <a:xfrm>
            <a:off x="6050522" y="5044263"/>
            <a:ext cx="564779" cy="20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latin typeface="+mn-ea"/>
              </a:rPr>
              <a:t>清洗</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8" name="Picture 4"/>
          <p:cNvPicPr>
            <a:picLocks noChangeAspect="1" noChangeArrowheads="1"/>
          </p:cNvPicPr>
          <p:nvPr/>
        </p:nvPicPr>
        <p:blipFill>
          <a:blip r:embed="rId2" cstate="email"/>
          <a:srcRect/>
          <a:stretch>
            <a:fillRect/>
          </a:stretch>
        </p:blipFill>
        <p:spPr bwMode="auto">
          <a:xfrm>
            <a:off x="4468674" y="1052736"/>
            <a:ext cx="4567822" cy="5439544"/>
          </a:xfrm>
          <a:prstGeom prst="rect">
            <a:avLst/>
          </a:prstGeom>
          <a:noFill/>
          <a:ln w="9525">
            <a:noFill/>
            <a:miter lim="800000"/>
            <a:headEnd/>
            <a:tailEnd/>
          </a:ln>
        </p:spPr>
      </p:pic>
      <p:pic>
        <p:nvPicPr>
          <p:cNvPr id="231427" name="Picture 3"/>
          <p:cNvPicPr>
            <a:picLocks noChangeAspect="1" noChangeArrowheads="1"/>
          </p:cNvPicPr>
          <p:nvPr/>
        </p:nvPicPr>
        <p:blipFill>
          <a:blip r:embed="rId3" cstate="email"/>
          <a:srcRect/>
          <a:stretch>
            <a:fillRect/>
          </a:stretch>
        </p:blipFill>
        <p:spPr bwMode="auto">
          <a:xfrm>
            <a:off x="107504" y="116634"/>
            <a:ext cx="5105400" cy="4524375"/>
          </a:xfrm>
          <a:prstGeom prst="rect">
            <a:avLst/>
          </a:prstGeom>
          <a:noFill/>
          <a:ln w="9525">
            <a:noFill/>
            <a:miter lim="800000"/>
            <a:headEnd/>
            <a:tailEnd/>
          </a:ln>
        </p:spPr>
      </p:pic>
      <p:cxnSp>
        <p:nvCxnSpPr>
          <p:cNvPr id="8" name="肘形连接符 7"/>
          <p:cNvCxnSpPr/>
          <p:nvPr/>
        </p:nvCxnSpPr>
        <p:spPr>
          <a:xfrm flipV="1">
            <a:off x="2483768" y="3789040"/>
            <a:ext cx="2736304" cy="864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220072" y="1052736"/>
            <a:ext cx="0" cy="2736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220072" y="1052736"/>
            <a:ext cx="129614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691682" y="5661248"/>
            <a:ext cx="1733167" cy="369332"/>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defTabSz="914400">
              <a:defRPr/>
            </a:pPr>
            <a:r>
              <a:rPr lang="en-US" altLang="zh-CN" b="1" dirty="0">
                <a:solidFill>
                  <a:prstClr val="white"/>
                </a:solidFill>
                <a:latin typeface="Georgia"/>
                <a:ea typeface="微软雅黑"/>
              </a:rPr>
              <a:t>ELISPOT</a:t>
            </a:r>
            <a:r>
              <a:rPr lang="zh-CN" altLang="en-US" b="1" dirty="0">
                <a:solidFill>
                  <a:prstClr val="white"/>
                </a:solidFill>
                <a:latin typeface="Georgia"/>
                <a:ea typeface="微软雅黑"/>
              </a:rPr>
              <a:t>检测</a:t>
            </a:r>
            <a:endParaRPr lang="en-US" altLang="zh-CN" b="1" dirty="0">
              <a:solidFill>
                <a:prstClr val="white"/>
              </a:solidFill>
              <a:latin typeface="Georgia"/>
              <a:ea typeface="微软雅黑"/>
            </a:endParaRPr>
          </a:p>
        </p:txBody>
      </p:sp>
      <p:sp>
        <p:nvSpPr>
          <p:cNvPr id="9" name="矩形 8">
            <a:extLst>
              <a:ext uri="{FF2B5EF4-FFF2-40B4-BE49-F238E27FC236}">
                <a16:creationId xmlns:a16="http://schemas.microsoft.com/office/drawing/2014/main" id="{700E5C54-4A89-411B-A235-52AC79AC52C9}"/>
              </a:ext>
            </a:extLst>
          </p:cNvPr>
          <p:cNvSpPr/>
          <p:nvPr/>
        </p:nvSpPr>
        <p:spPr>
          <a:xfrm>
            <a:off x="3657604" y="600634"/>
            <a:ext cx="1326773" cy="452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抗细胞因子抗体包被</a:t>
            </a:r>
          </a:p>
        </p:txBody>
      </p:sp>
      <p:sp>
        <p:nvSpPr>
          <p:cNvPr id="10" name="矩形 9">
            <a:extLst>
              <a:ext uri="{FF2B5EF4-FFF2-40B4-BE49-F238E27FC236}">
                <a16:creationId xmlns:a16="http://schemas.microsoft.com/office/drawing/2014/main" id="{A0813AEE-3674-4002-98DB-AA8829740886}"/>
              </a:ext>
            </a:extLst>
          </p:cNvPr>
          <p:cNvSpPr/>
          <p:nvPr/>
        </p:nvSpPr>
        <p:spPr>
          <a:xfrm>
            <a:off x="3977430" y="1581560"/>
            <a:ext cx="935233" cy="153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分泌细胞</a:t>
            </a:r>
          </a:p>
        </p:txBody>
      </p:sp>
      <p:sp>
        <p:nvSpPr>
          <p:cNvPr id="11" name="矩形 10">
            <a:extLst>
              <a:ext uri="{FF2B5EF4-FFF2-40B4-BE49-F238E27FC236}">
                <a16:creationId xmlns:a16="http://schemas.microsoft.com/office/drawing/2014/main" id="{CAEF8AE9-B03D-44CA-BD39-C211AFBA2133}"/>
              </a:ext>
            </a:extLst>
          </p:cNvPr>
          <p:cNvSpPr/>
          <p:nvPr/>
        </p:nvSpPr>
        <p:spPr>
          <a:xfrm>
            <a:off x="4001057" y="1912285"/>
            <a:ext cx="1081931" cy="153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非分泌细胞</a:t>
            </a:r>
          </a:p>
        </p:txBody>
      </p:sp>
      <p:sp>
        <p:nvSpPr>
          <p:cNvPr id="13" name="矩形 12">
            <a:extLst>
              <a:ext uri="{FF2B5EF4-FFF2-40B4-BE49-F238E27FC236}">
                <a16:creationId xmlns:a16="http://schemas.microsoft.com/office/drawing/2014/main" id="{2CD6A0D4-0714-469A-9C23-71CE9F6AB1CB}"/>
              </a:ext>
            </a:extLst>
          </p:cNvPr>
          <p:cNvSpPr/>
          <p:nvPr/>
        </p:nvSpPr>
        <p:spPr>
          <a:xfrm>
            <a:off x="2579227" y="2064009"/>
            <a:ext cx="1060448" cy="438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加入待测细胞</a:t>
            </a:r>
          </a:p>
        </p:txBody>
      </p:sp>
      <p:sp>
        <p:nvSpPr>
          <p:cNvPr id="16" name="矩形 15">
            <a:extLst>
              <a:ext uri="{FF2B5EF4-FFF2-40B4-BE49-F238E27FC236}">
                <a16:creationId xmlns:a16="http://schemas.microsoft.com/office/drawing/2014/main" id="{E89D4F13-C52A-466F-87E6-9A6036197BD8}"/>
              </a:ext>
            </a:extLst>
          </p:cNvPr>
          <p:cNvSpPr/>
          <p:nvPr/>
        </p:nvSpPr>
        <p:spPr>
          <a:xfrm>
            <a:off x="3657603" y="3223401"/>
            <a:ext cx="1326773" cy="23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孵育</a:t>
            </a:r>
          </a:p>
        </p:txBody>
      </p:sp>
      <p:sp>
        <p:nvSpPr>
          <p:cNvPr id="17" name="矩形 16">
            <a:extLst>
              <a:ext uri="{FF2B5EF4-FFF2-40B4-BE49-F238E27FC236}">
                <a16:creationId xmlns:a16="http://schemas.microsoft.com/office/drawing/2014/main" id="{6C7BD619-F14F-4D0C-AF09-C7FEDEFA6646}"/>
              </a:ext>
            </a:extLst>
          </p:cNvPr>
          <p:cNvSpPr/>
          <p:nvPr/>
        </p:nvSpPr>
        <p:spPr>
          <a:xfrm>
            <a:off x="89651" y="4231341"/>
            <a:ext cx="1066799" cy="408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latin typeface="+mn-ea"/>
              </a:rPr>
              <a:t>丢弃细胞</a:t>
            </a:r>
            <a:endParaRPr lang="en-US" altLang="zh-CN" sz="1400" b="1" dirty="0">
              <a:solidFill>
                <a:schemeClr val="tx1"/>
              </a:solidFill>
              <a:latin typeface="+mn-ea"/>
            </a:endParaRPr>
          </a:p>
          <a:p>
            <a:pPr algn="r"/>
            <a:r>
              <a:rPr lang="zh-CN" altLang="en-US" sz="1400" b="1" dirty="0">
                <a:solidFill>
                  <a:schemeClr val="tx1"/>
                </a:solidFill>
                <a:latin typeface="+mn-ea"/>
              </a:rPr>
              <a:t>清洗平板</a:t>
            </a:r>
          </a:p>
        </p:txBody>
      </p:sp>
      <p:sp>
        <p:nvSpPr>
          <p:cNvPr id="18" name="矩形 17">
            <a:extLst>
              <a:ext uri="{FF2B5EF4-FFF2-40B4-BE49-F238E27FC236}">
                <a16:creationId xmlns:a16="http://schemas.microsoft.com/office/drawing/2014/main" id="{0BEEB931-7103-4DA8-9ED7-974730C101A5}"/>
              </a:ext>
            </a:extLst>
          </p:cNvPr>
          <p:cNvSpPr/>
          <p:nvPr/>
        </p:nvSpPr>
        <p:spPr>
          <a:xfrm>
            <a:off x="7545460" y="2268071"/>
            <a:ext cx="1392349" cy="645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加入酶联抗细胞因子抗体</a:t>
            </a:r>
          </a:p>
        </p:txBody>
      </p:sp>
      <p:sp>
        <p:nvSpPr>
          <p:cNvPr id="19" name="矩形 18">
            <a:extLst>
              <a:ext uri="{FF2B5EF4-FFF2-40B4-BE49-F238E27FC236}">
                <a16:creationId xmlns:a16="http://schemas.microsoft.com/office/drawing/2014/main" id="{6C7BD619-F14F-4D0C-AF09-C7FEDEFA6646}"/>
              </a:ext>
            </a:extLst>
          </p:cNvPr>
          <p:cNvSpPr/>
          <p:nvPr/>
        </p:nvSpPr>
        <p:spPr>
          <a:xfrm>
            <a:off x="7545460" y="3064148"/>
            <a:ext cx="1392343" cy="116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侧视图</a:t>
            </a:r>
          </a:p>
        </p:txBody>
      </p:sp>
      <p:sp>
        <p:nvSpPr>
          <p:cNvPr id="20" name="矩形 19">
            <a:extLst>
              <a:ext uri="{FF2B5EF4-FFF2-40B4-BE49-F238E27FC236}">
                <a16:creationId xmlns:a16="http://schemas.microsoft.com/office/drawing/2014/main" id="{B654F8D2-301F-41F2-8834-133CC96FDE6C}"/>
              </a:ext>
            </a:extLst>
          </p:cNvPr>
          <p:cNvSpPr/>
          <p:nvPr/>
        </p:nvSpPr>
        <p:spPr>
          <a:xfrm>
            <a:off x="7545460" y="4816800"/>
            <a:ext cx="1392343" cy="116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顶视图</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 1-12"/>
          <p:cNvPicPr>
            <a:picLocks noChangeAspect="1" noChangeArrowheads="1"/>
          </p:cNvPicPr>
          <p:nvPr/>
        </p:nvPicPr>
        <p:blipFill>
          <a:blip r:embed="rId2" cstate="email"/>
          <a:srcRect/>
          <a:stretch>
            <a:fillRect/>
          </a:stretch>
        </p:blipFill>
        <p:spPr bwMode="auto">
          <a:xfrm>
            <a:off x="315788" y="84708"/>
            <a:ext cx="8648700" cy="6656660"/>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CAF47FAE-E32F-48D9-8BC8-24F10E8EC6D6}"/>
              </a:ext>
            </a:extLst>
          </p:cNvPr>
          <p:cNvSpPr/>
          <p:nvPr/>
        </p:nvSpPr>
        <p:spPr>
          <a:xfrm>
            <a:off x="933450" y="84708"/>
            <a:ext cx="1724025" cy="229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骨髓</a:t>
            </a:r>
          </a:p>
        </p:txBody>
      </p:sp>
      <p:sp>
        <p:nvSpPr>
          <p:cNvPr id="5" name="矩形 4">
            <a:extLst>
              <a:ext uri="{FF2B5EF4-FFF2-40B4-BE49-F238E27FC236}">
                <a16:creationId xmlns:a16="http://schemas.microsoft.com/office/drawing/2014/main" id="{051C85F1-05C2-4418-B6D5-08792DF69B7D}"/>
              </a:ext>
            </a:extLst>
          </p:cNvPr>
          <p:cNvSpPr/>
          <p:nvPr/>
        </p:nvSpPr>
        <p:spPr>
          <a:xfrm>
            <a:off x="4267199" y="116632"/>
            <a:ext cx="2733675" cy="1976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外周淋巴器官</a:t>
            </a:r>
          </a:p>
        </p:txBody>
      </p:sp>
      <p:sp>
        <p:nvSpPr>
          <p:cNvPr id="3" name="矩形 2">
            <a:extLst>
              <a:ext uri="{FF2B5EF4-FFF2-40B4-BE49-F238E27FC236}">
                <a16:creationId xmlns:a16="http://schemas.microsoft.com/office/drawing/2014/main" id="{91E0691D-5B44-44B2-9D72-8B175CE0686A}"/>
              </a:ext>
            </a:extLst>
          </p:cNvPr>
          <p:cNvSpPr/>
          <p:nvPr/>
        </p:nvSpPr>
        <p:spPr>
          <a:xfrm>
            <a:off x="315788" y="3543300"/>
            <a:ext cx="754380" cy="441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干细胞</a:t>
            </a:r>
          </a:p>
        </p:txBody>
      </p:sp>
      <p:sp>
        <p:nvSpPr>
          <p:cNvPr id="6" name="矩形 5">
            <a:extLst>
              <a:ext uri="{FF2B5EF4-FFF2-40B4-BE49-F238E27FC236}">
                <a16:creationId xmlns:a16="http://schemas.microsoft.com/office/drawing/2014/main" id="{BAAF80A5-2405-42AD-B72F-65FC66F2F9E0}"/>
              </a:ext>
            </a:extLst>
          </p:cNvPr>
          <p:cNvSpPr/>
          <p:nvPr/>
        </p:nvSpPr>
        <p:spPr>
          <a:xfrm>
            <a:off x="1165860" y="3131820"/>
            <a:ext cx="1386840" cy="411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基因重排</a:t>
            </a:r>
          </a:p>
        </p:txBody>
      </p:sp>
      <p:sp>
        <p:nvSpPr>
          <p:cNvPr id="7" name="矩形 6">
            <a:extLst>
              <a:ext uri="{FF2B5EF4-FFF2-40B4-BE49-F238E27FC236}">
                <a16:creationId xmlns:a16="http://schemas.microsoft.com/office/drawing/2014/main" id="{4B632CC6-2BB8-46B3-A7FC-8A4C211AF4E5}"/>
              </a:ext>
            </a:extLst>
          </p:cNvPr>
          <p:cNvSpPr/>
          <p:nvPr/>
        </p:nvSpPr>
        <p:spPr>
          <a:xfrm>
            <a:off x="3947160" y="2110740"/>
            <a:ext cx="815340" cy="25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抗原</a:t>
            </a:r>
            <a:r>
              <a:rPr lang="en-US" altLang="zh-CN" sz="1600" dirty="0">
                <a:solidFill>
                  <a:schemeClr val="tx1"/>
                </a:solidFill>
              </a:rPr>
              <a:t>2</a:t>
            </a:r>
            <a:endParaRPr lang="zh-CN" altLang="en-US" sz="1600" dirty="0">
              <a:solidFill>
                <a:schemeClr val="tx1"/>
              </a:solidFill>
            </a:endParaRPr>
          </a:p>
        </p:txBody>
      </p:sp>
      <p:sp>
        <p:nvSpPr>
          <p:cNvPr id="9" name="矩形 8">
            <a:extLst>
              <a:ext uri="{FF2B5EF4-FFF2-40B4-BE49-F238E27FC236}">
                <a16:creationId xmlns:a16="http://schemas.microsoft.com/office/drawing/2014/main" id="{F2BBADB4-51D1-4C89-B101-F5741DA3D502}"/>
              </a:ext>
            </a:extLst>
          </p:cNvPr>
          <p:cNvSpPr/>
          <p:nvPr/>
        </p:nvSpPr>
        <p:spPr>
          <a:xfrm>
            <a:off x="2111692" y="5242560"/>
            <a:ext cx="1091565" cy="441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成熟</a:t>
            </a:r>
            <a:r>
              <a:rPr lang="en-US" altLang="zh-CN" sz="1400" dirty="0">
                <a:solidFill>
                  <a:schemeClr val="tx1"/>
                </a:solidFill>
              </a:rPr>
              <a:t>B</a:t>
            </a:r>
            <a:r>
              <a:rPr lang="zh-CN" altLang="en-US" sz="1400" dirty="0">
                <a:solidFill>
                  <a:schemeClr val="tx1"/>
                </a:solidFill>
              </a:rPr>
              <a:t>细胞</a:t>
            </a:r>
          </a:p>
        </p:txBody>
      </p:sp>
      <p:sp>
        <p:nvSpPr>
          <p:cNvPr id="10" name="矩形 9">
            <a:extLst>
              <a:ext uri="{FF2B5EF4-FFF2-40B4-BE49-F238E27FC236}">
                <a16:creationId xmlns:a16="http://schemas.microsoft.com/office/drawing/2014/main" id="{CE3BA8AB-1B7E-4594-AF43-68D07E452F54}"/>
              </a:ext>
            </a:extLst>
          </p:cNvPr>
          <p:cNvSpPr/>
          <p:nvPr/>
        </p:nvSpPr>
        <p:spPr>
          <a:xfrm>
            <a:off x="3263265" y="5242560"/>
            <a:ext cx="1091565" cy="441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成熟</a:t>
            </a:r>
            <a:r>
              <a:rPr lang="en-US" altLang="zh-CN" sz="1400" dirty="0">
                <a:solidFill>
                  <a:schemeClr val="tx1"/>
                </a:solidFill>
              </a:rPr>
              <a:t>B</a:t>
            </a:r>
            <a:r>
              <a:rPr lang="zh-CN" altLang="en-US" sz="1400" dirty="0">
                <a:solidFill>
                  <a:schemeClr val="tx1"/>
                </a:solidFill>
              </a:rPr>
              <a:t>细胞</a:t>
            </a:r>
          </a:p>
        </p:txBody>
      </p:sp>
      <p:sp>
        <p:nvSpPr>
          <p:cNvPr id="11" name="矩形 10">
            <a:extLst>
              <a:ext uri="{FF2B5EF4-FFF2-40B4-BE49-F238E27FC236}">
                <a16:creationId xmlns:a16="http://schemas.microsoft.com/office/drawing/2014/main" id="{229A5A2F-23E9-4EB6-B7B5-BF914FFB6FD1}"/>
              </a:ext>
            </a:extLst>
          </p:cNvPr>
          <p:cNvSpPr/>
          <p:nvPr/>
        </p:nvSpPr>
        <p:spPr>
          <a:xfrm>
            <a:off x="7734300" y="563880"/>
            <a:ext cx="11506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记忆细胞</a:t>
            </a:r>
          </a:p>
        </p:txBody>
      </p:sp>
      <p:sp>
        <p:nvSpPr>
          <p:cNvPr id="12" name="矩形 11">
            <a:extLst>
              <a:ext uri="{FF2B5EF4-FFF2-40B4-BE49-F238E27FC236}">
                <a16:creationId xmlns:a16="http://schemas.microsoft.com/office/drawing/2014/main" id="{99459AA5-AE11-4EAE-AE93-20D8DEDA8A46}"/>
              </a:ext>
            </a:extLst>
          </p:cNvPr>
          <p:cNvSpPr/>
          <p:nvPr/>
        </p:nvSpPr>
        <p:spPr>
          <a:xfrm>
            <a:off x="8156768" y="1049784"/>
            <a:ext cx="807720" cy="474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抗体</a:t>
            </a:r>
            <a:r>
              <a:rPr lang="en-US" altLang="zh-CN" sz="1400" dirty="0">
                <a:solidFill>
                  <a:schemeClr val="tx1"/>
                </a:solidFill>
              </a:rPr>
              <a:t>2</a:t>
            </a:r>
            <a:endParaRPr lang="zh-CN" altLang="en-US" sz="1400" dirty="0">
              <a:solidFill>
                <a:schemeClr val="tx1"/>
              </a:solidFill>
            </a:endParaRPr>
          </a:p>
        </p:txBody>
      </p:sp>
      <p:sp>
        <p:nvSpPr>
          <p:cNvPr id="13" name="矩形 12">
            <a:extLst>
              <a:ext uri="{FF2B5EF4-FFF2-40B4-BE49-F238E27FC236}">
                <a16:creationId xmlns:a16="http://schemas.microsoft.com/office/drawing/2014/main" id="{0A99C4D5-570A-43F9-BCCD-1A653F1A7200}"/>
              </a:ext>
            </a:extLst>
          </p:cNvPr>
          <p:cNvSpPr/>
          <p:nvPr/>
        </p:nvSpPr>
        <p:spPr>
          <a:xfrm>
            <a:off x="7909560" y="1720344"/>
            <a:ext cx="11506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浆细胞</a:t>
            </a:r>
          </a:p>
        </p:txBody>
      </p:sp>
      <p:sp>
        <p:nvSpPr>
          <p:cNvPr id="14" name="矩形 13">
            <a:extLst>
              <a:ext uri="{FF2B5EF4-FFF2-40B4-BE49-F238E27FC236}">
                <a16:creationId xmlns:a16="http://schemas.microsoft.com/office/drawing/2014/main" id="{EA92349A-2258-4A9D-AF89-67BBCCB3D9E9}"/>
              </a:ext>
            </a:extLst>
          </p:cNvPr>
          <p:cNvSpPr/>
          <p:nvPr/>
        </p:nvSpPr>
        <p:spPr>
          <a:xfrm>
            <a:off x="220096" y="5798144"/>
            <a:ext cx="2983161" cy="807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成熟成为成熟的抗原特异性</a:t>
            </a:r>
            <a:r>
              <a:rPr lang="en-US" altLang="zh-CN" dirty="0">
                <a:solidFill>
                  <a:schemeClr val="tx1"/>
                </a:solidFill>
              </a:rPr>
              <a:t>B</a:t>
            </a:r>
            <a:r>
              <a:rPr lang="zh-CN" altLang="en-US" dirty="0">
                <a:solidFill>
                  <a:schemeClr val="tx1"/>
                </a:solidFill>
              </a:rPr>
              <a:t>细胞</a:t>
            </a:r>
          </a:p>
        </p:txBody>
      </p:sp>
      <p:sp>
        <p:nvSpPr>
          <p:cNvPr id="15" name="矩形 14">
            <a:extLst>
              <a:ext uri="{FF2B5EF4-FFF2-40B4-BE49-F238E27FC236}">
                <a16:creationId xmlns:a16="http://schemas.microsoft.com/office/drawing/2014/main" id="{9F309CEA-61EB-465F-A901-59BCDB0266AE}"/>
              </a:ext>
            </a:extLst>
          </p:cNvPr>
          <p:cNvSpPr/>
          <p:nvPr/>
        </p:nvSpPr>
        <p:spPr>
          <a:xfrm>
            <a:off x="3496696" y="5809297"/>
            <a:ext cx="4504304" cy="807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抗原依赖性增殖分化成为记忆细胞和浆细胞</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3938" name="Picture 2" descr="http://www.elispot.com/pics/elispot_mainpict/Enzymatic_Well_Counted600.jpg"/>
          <p:cNvPicPr>
            <a:picLocks noChangeAspect="1" noChangeArrowheads="1"/>
          </p:cNvPicPr>
          <p:nvPr/>
        </p:nvPicPr>
        <p:blipFill>
          <a:blip r:embed="rId2" cstate="print"/>
          <a:srcRect/>
          <a:stretch>
            <a:fillRect/>
          </a:stretch>
        </p:blipFill>
        <p:spPr bwMode="auto">
          <a:xfrm>
            <a:off x="1619672" y="404666"/>
            <a:ext cx="5715000" cy="5619751"/>
          </a:xfrm>
          <a:prstGeom prst="rect">
            <a:avLst/>
          </a:prstGeom>
          <a:noFill/>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1" name="Picture 3"/>
          <p:cNvPicPr>
            <a:picLocks noChangeAspect="1" noChangeArrowheads="1"/>
          </p:cNvPicPr>
          <p:nvPr/>
        </p:nvPicPr>
        <p:blipFill>
          <a:blip r:embed="rId2" cstate="email"/>
          <a:srcRect/>
          <a:stretch>
            <a:fillRect/>
          </a:stretch>
        </p:blipFill>
        <p:spPr bwMode="auto">
          <a:xfrm>
            <a:off x="467544" y="197346"/>
            <a:ext cx="3521096" cy="5535910"/>
          </a:xfrm>
          <a:prstGeom prst="rect">
            <a:avLst/>
          </a:prstGeom>
          <a:noFill/>
          <a:ln w="9525">
            <a:noFill/>
            <a:miter lim="800000"/>
            <a:headEnd/>
            <a:tailEnd/>
          </a:ln>
        </p:spPr>
      </p:pic>
      <p:pic>
        <p:nvPicPr>
          <p:cNvPr id="232452" name="Picture 4"/>
          <p:cNvPicPr>
            <a:picLocks noChangeAspect="1" noChangeArrowheads="1"/>
          </p:cNvPicPr>
          <p:nvPr/>
        </p:nvPicPr>
        <p:blipFill>
          <a:blip r:embed="rId3" cstate="email"/>
          <a:srcRect/>
          <a:stretch>
            <a:fillRect/>
          </a:stretch>
        </p:blipFill>
        <p:spPr bwMode="auto">
          <a:xfrm>
            <a:off x="4860034" y="1628802"/>
            <a:ext cx="3505559" cy="4070013"/>
          </a:xfrm>
          <a:prstGeom prst="rect">
            <a:avLst/>
          </a:prstGeom>
          <a:noFill/>
          <a:ln w="9525">
            <a:noFill/>
            <a:miter lim="800000"/>
            <a:headEnd/>
            <a:tailEnd/>
          </a:ln>
        </p:spPr>
      </p:pic>
      <p:cxnSp>
        <p:nvCxnSpPr>
          <p:cNvPr id="6" name="肘形连接符 5"/>
          <p:cNvCxnSpPr/>
          <p:nvPr/>
        </p:nvCxnSpPr>
        <p:spPr>
          <a:xfrm rot="5400000" flipH="1" flipV="1">
            <a:off x="1295636" y="2312876"/>
            <a:ext cx="4680520" cy="2304256"/>
          </a:xfrm>
          <a:prstGeom prst="bentConnector3">
            <a:avLst>
              <a:gd name="adj1" fmla="val -12988"/>
            </a:avLst>
          </a:prstGeom>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a:off x="4788024" y="1124744"/>
            <a:ext cx="2088232" cy="576064"/>
          </a:xfrm>
          <a:prstGeom prst="bentConnector3">
            <a:avLst>
              <a:gd name="adj1" fmla="val 100583"/>
            </a:avLst>
          </a:prstGeom>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652122" y="5949280"/>
            <a:ext cx="2114681" cy="40011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none">
            <a:spAutoFit/>
          </a:bodyPr>
          <a:lstStyle/>
          <a:p>
            <a:pPr defTabSz="914400">
              <a:defRPr/>
            </a:pPr>
            <a:r>
              <a:rPr lang="en-US" altLang="zh-CN" sz="2000" dirty="0">
                <a:solidFill>
                  <a:prstClr val="white"/>
                </a:solidFill>
                <a:latin typeface="Georgia"/>
                <a:ea typeface="微软雅黑"/>
              </a:rPr>
              <a:t>Western Blotting</a:t>
            </a:r>
          </a:p>
        </p:txBody>
      </p:sp>
      <p:sp>
        <p:nvSpPr>
          <p:cNvPr id="7" name="矩形 6">
            <a:extLst>
              <a:ext uri="{FF2B5EF4-FFF2-40B4-BE49-F238E27FC236}">
                <a16:creationId xmlns:a16="http://schemas.microsoft.com/office/drawing/2014/main" id="{75098289-10F5-421C-BEF1-C26D8728B183}"/>
              </a:ext>
            </a:extLst>
          </p:cNvPr>
          <p:cNvSpPr/>
          <p:nvPr/>
        </p:nvSpPr>
        <p:spPr>
          <a:xfrm>
            <a:off x="715169" y="197346"/>
            <a:ext cx="1392343" cy="318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将</a:t>
            </a:r>
            <a:r>
              <a:rPr lang="en-US" altLang="zh-CN" sz="1100" b="1" dirty="0">
                <a:solidFill>
                  <a:schemeClr val="tx1"/>
                </a:solidFill>
                <a:latin typeface="+mn-ea"/>
              </a:rPr>
              <a:t>SDS</a:t>
            </a:r>
            <a:r>
              <a:rPr lang="zh-CN" altLang="en-US" sz="1100" b="1" dirty="0">
                <a:solidFill>
                  <a:schemeClr val="tx1"/>
                </a:solidFill>
                <a:latin typeface="+mn-ea"/>
              </a:rPr>
              <a:t>处理过的蛋白质混合物加入凝胶样品孔</a:t>
            </a:r>
          </a:p>
        </p:txBody>
      </p:sp>
      <p:sp>
        <p:nvSpPr>
          <p:cNvPr id="8" name="矩形 7">
            <a:extLst>
              <a:ext uri="{FF2B5EF4-FFF2-40B4-BE49-F238E27FC236}">
                <a16:creationId xmlns:a16="http://schemas.microsoft.com/office/drawing/2014/main" id="{7894142E-7F3C-4C09-81EB-03479C4AC9EF}"/>
              </a:ext>
            </a:extLst>
          </p:cNvPr>
          <p:cNvSpPr/>
          <p:nvPr/>
        </p:nvSpPr>
        <p:spPr>
          <a:xfrm>
            <a:off x="2483768" y="200728"/>
            <a:ext cx="1392343" cy="318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100" b="1" dirty="0">
                <a:solidFill>
                  <a:schemeClr val="tx1"/>
                </a:solidFill>
                <a:latin typeface="+mn-ea"/>
              </a:rPr>
              <a:t>SDS</a:t>
            </a:r>
            <a:r>
              <a:rPr lang="zh-CN" altLang="en-US" sz="1100" b="1" dirty="0">
                <a:solidFill>
                  <a:schemeClr val="tx1"/>
                </a:solidFill>
                <a:latin typeface="+mn-ea"/>
              </a:rPr>
              <a:t>凝胶电泳</a:t>
            </a:r>
          </a:p>
        </p:txBody>
      </p:sp>
      <p:sp>
        <p:nvSpPr>
          <p:cNvPr id="10" name="矩形 9">
            <a:extLst>
              <a:ext uri="{FF2B5EF4-FFF2-40B4-BE49-F238E27FC236}">
                <a16:creationId xmlns:a16="http://schemas.microsoft.com/office/drawing/2014/main" id="{588A4DE2-152D-4336-86B2-2C128A822B66}"/>
              </a:ext>
            </a:extLst>
          </p:cNvPr>
          <p:cNvSpPr/>
          <p:nvPr/>
        </p:nvSpPr>
        <p:spPr>
          <a:xfrm>
            <a:off x="395536" y="1963801"/>
            <a:ext cx="1031512" cy="318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100" b="1" dirty="0">
                <a:solidFill>
                  <a:schemeClr val="tx1"/>
                </a:solidFill>
                <a:latin typeface="+mn-ea"/>
              </a:rPr>
              <a:t>蛋白质抗原在</a:t>
            </a:r>
            <a:r>
              <a:rPr lang="en-US" altLang="zh-CN" sz="1100" b="1" dirty="0">
                <a:solidFill>
                  <a:schemeClr val="tx1"/>
                </a:solidFill>
                <a:latin typeface="+mn-ea"/>
              </a:rPr>
              <a:t>SDS</a:t>
            </a:r>
            <a:r>
              <a:rPr lang="zh-CN" altLang="en-US" sz="1100" b="1" dirty="0">
                <a:solidFill>
                  <a:schemeClr val="tx1"/>
                </a:solidFill>
                <a:latin typeface="+mn-ea"/>
              </a:rPr>
              <a:t>中变性</a:t>
            </a:r>
            <a:endParaRPr lang="en-US" altLang="zh-CN" sz="1100" b="1" dirty="0">
              <a:solidFill>
                <a:schemeClr val="tx1"/>
              </a:solidFill>
              <a:latin typeface="+mn-ea"/>
            </a:endParaRPr>
          </a:p>
        </p:txBody>
      </p:sp>
      <p:sp>
        <p:nvSpPr>
          <p:cNvPr id="11" name="矩形 10">
            <a:extLst>
              <a:ext uri="{FF2B5EF4-FFF2-40B4-BE49-F238E27FC236}">
                <a16:creationId xmlns:a16="http://schemas.microsoft.com/office/drawing/2014/main" id="{DEB3762B-A0F1-479F-94C3-5A2793A7A42B}"/>
              </a:ext>
            </a:extLst>
          </p:cNvPr>
          <p:cNvSpPr/>
          <p:nvPr/>
        </p:nvSpPr>
        <p:spPr>
          <a:xfrm>
            <a:off x="1551710" y="1412776"/>
            <a:ext cx="528094" cy="68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100" b="1" dirty="0">
                <a:solidFill>
                  <a:schemeClr val="tx1"/>
                </a:solidFill>
                <a:latin typeface="+mn-ea"/>
              </a:rPr>
              <a:t>迁移方向</a:t>
            </a:r>
          </a:p>
        </p:txBody>
      </p:sp>
      <p:sp>
        <p:nvSpPr>
          <p:cNvPr id="12" name="矩形 11">
            <a:extLst>
              <a:ext uri="{FF2B5EF4-FFF2-40B4-BE49-F238E27FC236}">
                <a16:creationId xmlns:a16="http://schemas.microsoft.com/office/drawing/2014/main" id="{3BCDA6AC-CA29-4FDC-90AC-A50A31EF1495}"/>
              </a:ext>
            </a:extLst>
          </p:cNvPr>
          <p:cNvSpPr/>
          <p:nvPr/>
        </p:nvSpPr>
        <p:spPr>
          <a:xfrm>
            <a:off x="1168628" y="3045710"/>
            <a:ext cx="1243130" cy="318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取出凝胶</a:t>
            </a:r>
            <a:endParaRPr lang="en-US" altLang="zh-CN" sz="1100" b="1" dirty="0">
              <a:solidFill>
                <a:schemeClr val="tx1"/>
              </a:solidFill>
              <a:latin typeface="+mn-ea"/>
            </a:endParaRPr>
          </a:p>
          <a:p>
            <a:r>
              <a:rPr lang="zh-CN" altLang="en-US" sz="1100" b="1" dirty="0">
                <a:solidFill>
                  <a:schemeClr val="tx1"/>
                </a:solidFill>
                <a:latin typeface="+mn-ea"/>
              </a:rPr>
              <a:t>电转移</a:t>
            </a:r>
          </a:p>
        </p:txBody>
      </p:sp>
      <p:sp>
        <p:nvSpPr>
          <p:cNvPr id="14" name="矩形 13">
            <a:extLst>
              <a:ext uri="{FF2B5EF4-FFF2-40B4-BE49-F238E27FC236}">
                <a16:creationId xmlns:a16="http://schemas.microsoft.com/office/drawing/2014/main" id="{F19235E1-EF1C-44E9-836D-F9A2A205FB73}"/>
              </a:ext>
            </a:extLst>
          </p:cNvPr>
          <p:cNvSpPr/>
          <p:nvPr/>
        </p:nvSpPr>
        <p:spPr>
          <a:xfrm>
            <a:off x="886722" y="4523121"/>
            <a:ext cx="528094" cy="68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100" b="1" dirty="0">
                <a:solidFill>
                  <a:schemeClr val="tx1"/>
                </a:solidFill>
                <a:latin typeface="+mn-ea"/>
              </a:rPr>
              <a:t>电流</a:t>
            </a:r>
          </a:p>
        </p:txBody>
      </p:sp>
      <p:sp>
        <p:nvSpPr>
          <p:cNvPr id="15" name="矩形 14">
            <a:extLst>
              <a:ext uri="{FF2B5EF4-FFF2-40B4-BE49-F238E27FC236}">
                <a16:creationId xmlns:a16="http://schemas.microsoft.com/office/drawing/2014/main" id="{0701CAF6-99A1-427C-B533-2729C4F0A069}"/>
              </a:ext>
            </a:extLst>
          </p:cNvPr>
          <p:cNvSpPr/>
          <p:nvPr/>
        </p:nvSpPr>
        <p:spPr>
          <a:xfrm>
            <a:off x="3232503" y="5047068"/>
            <a:ext cx="643607" cy="68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100" b="1" dirty="0">
                <a:solidFill>
                  <a:schemeClr val="tx1"/>
                </a:solidFill>
                <a:latin typeface="+mn-ea"/>
              </a:rPr>
              <a:t>多孔膜</a:t>
            </a:r>
          </a:p>
        </p:txBody>
      </p:sp>
      <p:sp>
        <p:nvSpPr>
          <p:cNvPr id="16" name="矩形 15">
            <a:extLst>
              <a:ext uri="{FF2B5EF4-FFF2-40B4-BE49-F238E27FC236}">
                <a16:creationId xmlns:a16="http://schemas.microsoft.com/office/drawing/2014/main" id="{B9812B16-0C6E-4068-AF78-101205F09EFD}"/>
              </a:ext>
            </a:extLst>
          </p:cNvPr>
          <p:cNvSpPr/>
          <p:nvPr/>
        </p:nvSpPr>
        <p:spPr>
          <a:xfrm>
            <a:off x="5380976" y="1697183"/>
            <a:ext cx="1416345" cy="498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待测抗原与酶联抗体结合</a:t>
            </a:r>
          </a:p>
        </p:txBody>
      </p:sp>
      <p:sp>
        <p:nvSpPr>
          <p:cNvPr id="17" name="矩形 16">
            <a:extLst>
              <a:ext uri="{FF2B5EF4-FFF2-40B4-BE49-F238E27FC236}">
                <a16:creationId xmlns:a16="http://schemas.microsoft.com/office/drawing/2014/main" id="{345401EB-DB66-4220-9EAB-BD17A34EFF96}"/>
              </a:ext>
            </a:extLst>
          </p:cNvPr>
          <p:cNvSpPr/>
          <p:nvPr/>
        </p:nvSpPr>
        <p:spPr>
          <a:xfrm>
            <a:off x="5380976" y="3772427"/>
            <a:ext cx="1296915" cy="473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加入底物以激活颜色反应</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62" name="Picture 2" descr="http://www.leinco.com/includes/templates/LeincoCustom/images/immunoprecipitation.gif"/>
          <p:cNvPicPr>
            <a:picLocks noChangeAspect="1" noChangeArrowheads="1"/>
          </p:cNvPicPr>
          <p:nvPr/>
        </p:nvPicPr>
        <p:blipFill>
          <a:blip r:embed="rId2" cstate="print"/>
          <a:srcRect/>
          <a:stretch>
            <a:fillRect/>
          </a:stretch>
        </p:blipFill>
        <p:spPr bwMode="auto">
          <a:xfrm>
            <a:off x="755578" y="620688"/>
            <a:ext cx="7605445" cy="5544616"/>
          </a:xfrm>
          <a:prstGeom prst="rect">
            <a:avLst/>
          </a:prstGeom>
          <a:noFill/>
        </p:spPr>
      </p:pic>
      <p:sp>
        <p:nvSpPr>
          <p:cNvPr id="3" name="矩形 2">
            <a:extLst>
              <a:ext uri="{FF2B5EF4-FFF2-40B4-BE49-F238E27FC236}">
                <a16:creationId xmlns:a16="http://schemas.microsoft.com/office/drawing/2014/main" id="{260ABCEB-1A33-4598-B0DC-F28BAC6C82A9}"/>
              </a:ext>
            </a:extLst>
          </p:cNvPr>
          <p:cNvSpPr/>
          <p:nvPr/>
        </p:nvSpPr>
        <p:spPr>
          <a:xfrm>
            <a:off x="3354027" y="371305"/>
            <a:ext cx="2435946" cy="498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000" b="1" dirty="0">
                <a:solidFill>
                  <a:schemeClr val="tx1"/>
                </a:solidFill>
                <a:latin typeface="+mn-ea"/>
              </a:rPr>
              <a:t>免疫沉淀检测</a:t>
            </a:r>
          </a:p>
        </p:txBody>
      </p:sp>
      <p:sp>
        <p:nvSpPr>
          <p:cNvPr id="4" name="矩形 3">
            <a:extLst>
              <a:ext uri="{FF2B5EF4-FFF2-40B4-BE49-F238E27FC236}">
                <a16:creationId xmlns:a16="http://schemas.microsoft.com/office/drawing/2014/main" id="{D119C098-1066-4F9E-925B-D6BE49E0E731}"/>
              </a:ext>
            </a:extLst>
          </p:cNvPr>
          <p:cNvSpPr/>
          <p:nvPr/>
        </p:nvSpPr>
        <p:spPr>
          <a:xfrm>
            <a:off x="656575" y="4105275"/>
            <a:ext cx="5020325" cy="2060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342900" indent="-342900">
              <a:lnSpc>
                <a:spcPct val="150000"/>
              </a:lnSpc>
              <a:buFont typeface="+mj-ea"/>
              <a:buAutoNum type="circleNumDbPlain"/>
            </a:pPr>
            <a:r>
              <a:rPr lang="zh-CN" altLang="en-US" sz="1600" b="1" dirty="0">
                <a:solidFill>
                  <a:schemeClr val="tx1"/>
                </a:solidFill>
                <a:latin typeface="+mn-ea"/>
              </a:rPr>
              <a:t>加入适当的抗体</a:t>
            </a:r>
            <a:endParaRPr lang="en-US" altLang="zh-CN" sz="1600" b="1" dirty="0">
              <a:solidFill>
                <a:schemeClr val="tx1"/>
              </a:solidFill>
              <a:latin typeface="+mn-ea"/>
            </a:endParaRPr>
          </a:p>
          <a:p>
            <a:pPr marL="342900" indent="-342900">
              <a:lnSpc>
                <a:spcPct val="150000"/>
              </a:lnSpc>
              <a:buFont typeface="+mj-ea"/>
              <a:buAutoNum type="circleNumDbPlain"/>
            </a:pPr>
            <a:r>
              <a:rPr lang="zh-CN" altLang="en-US" sz="1600" b="1" dirty="0">
                <a:solidFill>
                  <a:schemeClr val="tx1"/>
                </a:solidFill>
                <a:latin typeface="+mn-ea"/>
              </a:rPr>
              <a:t>抗体与待测蛋白质结合</a:t>
            </a:r>
            <a:endParaRPr lang="en-US" altLang="zh-CN" sz="1600" b="1" dirty="0">
              <a:solidFill>
                <a:schemeClr val="tx1"/>
              </a:solidFill>
              <a:latin typeface="+mn-ea"/>
            </a:endParaRPr>
          </a:p>
          <a:p>
            <a:pPr marL="342900" indent="-342900">
              <a:lnSpc>
                <a:spcPct val="150000"/>
              </a:lnSpc>
              <a:buFont typeface="+mj-ea"/>
              <a:buAutoNum type="circleNumDbPlain"/>
            </a:pPr>
            <a:r>
              <a:rPr lang="zh-CN" altLang="en-US" sz="1600" b="1" dirty="0">
                <a:solidFill>
                  <a:schemeClr val="tx1"/>
                </a:solidFill>
                <a:latin typeface="+mn-ea"/>
              </a:rPr>
              <a:t>加入蛋白质</a:t>
            </a:r>
            <a:r>
              <a:rPr lang="en-US" altLang="zh-CN" sz="1600" b="1" dirty="0">
                <a:solidFill>
                  <a:schemeClr val="tx1"/>
                </a:solidFill>
                <a:latin typeface="+mn-ea"/>
              </a:rPr>
              <a:t>A</a:t>
            </a:r>
            <a:r>
              <a:rPr lang="zh-CN" altLang="en-US" sz="1600" b="1" dirty="0">
                <a:solidFill>
                  <a:schemeClr val="tx1"/>
                </a:solidFill>
                <a:latin typeface="+mn-ea"/>
              </a:rPr>
              <a:t>或</a:t>
            </a:r>
            <a:r>
              <a:rPr lang="en-US" altLang="zh-CN" sz="1600" b="1" dirty="0">
                <a:solidFill>
                  <a:schemeClr val="tx1"/>
                </a:solidFill>
                <a:latin typeface="+mn-ea"/>
              </a:rPr>
              <a:t>G</a:t>
            </a:r>
            <a:r>
              <a:rPr lang="zh-CN" altLang="en-US" sz="1600" b="1" dirty="0">
                <a:solidFill>
                  <a:schemeClr val="tx1"/>
                </a:solidFill>
                <a:latin typeface="+mn-ea"/>
              </a:rPr>
              <a:t>，使得抗体</a:t>
            </a:r>
            <a:r>
              <a:rPr lang="en-US" altLang="zh-CN" sz="1600" b="1" dirty="0">
                <a:solidFill>
                  <a:schemeClr val="tx1"/>
                </a:solidFill>
                <a:latin typeface="+mn-ea"/>
              </a:rPr>
              <a:t>-</a:t>
            </a:r>
            <a:r>
              <a:rPr lang="zh-CN" altLang="en-US" sz="1600" b="1" dirty="0">
                <a:solidFill>
                  <a:schemeClr val="tx1"/>
                </a:solidFill>
                <a:latin typeface="+mn-ea"/>
              </a:rPr>
              <a:t>蛋白质复合物不可溶</a:t>
            </a:r>
            <a:endParaRPr lang="en-US" altLang="zh-CN" sz="1600" b="1" dirty="0">
              <a:solidFill>
                <a:schemeClr val="tx1"/>
              </a:solidFill>
              <a:latin typeface="+mn-ea"/>
            </a:endParaRPr>
          </a:p>
          <a:p>
            <a:pPr marL="342900" indent="-342900">
              <a:lnSpc>
                <a:spcPct val="150000"/>
              </a:lnSpc>
              <a:buFont typeface="+mj-ea"/>
              <a:buAutoNum type="circleNumDbPlain"/>
            </a:pPr>
            <a:r>
              <a:rPr lang="zh-CN" altLang="en-US" sz="1600" b="1" dirty="0">
                <a:solidFill>
                  <a:schemeClr val="tx1"/>
                </a:solidFill>
                <a:latin typeface="+mn-ea"/>
              </a:rPr>
              <a:t>离心沉淀抗体</a:t>
            </a:r>
            <a:r>
              <a:rPr lang="en-US" altLang="zh-CN" sz="1600" b="1" dirty="0">
                <a:solidFill>
                  <a:schemeClr val="tx1"/>
                </a:solidFill>
                <a:latin typeface="+mn-ea"/>
              </a:rPr>
              <a:t>-</a:t>
            </a:r>
            <a:r>
              <a:rPr lang="zh-CN" altLang="en-US" sz="1600" b="1" dirty="0">
                <a:solidFill>
                  <a:schemeClr val="tx1"/>
                </a:solidFill>
                <a:latin typeface="+mn-ea"/>
              </a:rPr>
              <a:t>蛋白质复合物</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6-13abc"/>
          <p:cNvPicPr>
            <a:picLocks noChangeAspect="1" noChangeArrowheads="1"/>
          </p:cNvPicPr>
          <p:nvPr/>
        </p:nvPicPr>
        <p:blipFill>
          <a:blip r:embed="rId2" cstate="print"/>
          <a:srcRect/>
          <a:stretch>
            <a:fillRect/>
          </a:stretch>
        </p:blipFill>
        <p:spPr bwMode="auto">
          <a:xfrm>
            <a:off x="1104900" y="165102"/>
            <a:ext cx="6940550" cy="6532563"/>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BF5117B8-2C4A-4752-A1FC-3D0CE50E5295}"/>
              </a:ext>
            </a:extLst>
          </p:cNvPr>
          <p:cNvSpPr/>
          <p:nvPr/>
        </p:nvSpPr>
        <p:spPr>
          <a:xfrm>
            <a:off x="1277577" y="4714705"/>
            <a:ext cx="1579923" cy="1000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在细胞提取物中加入特异性抗体</a:t>
            </a:r>
          </a:p>
        </p:txBody>
      </p:sp>
      <p:sp>
        <p:nvSpPr>
          <p:cNvPr id="4" name="矩形 3">
            <a:extLst>
              <a:ext uri="{FF2B5EF4-FFF2-40B4-BE49-F238E27FC236}">
                <a16:creationId xmlns:a16="http://schemas.microsoft.com/office/drawing/2014/main" id="{90E59C2C-B2DB-4585-96A2-ED68E79E8050}"/>
              </a:ext>
            </a:extLst>
          </p:cNvPr>
          <p:cNvSpPr/>
          <p:nvPr/>
        </p:nvSpPr>
        <p:spPr>
          <a:xfrm>
            <a:off x="3782038" y="4714704"/>
            <a:ext cx="1799612" cy="1495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加入与磁珠偶联的二抗</a:t>
            </a:r>
          </a:p>
        </p:txBody>
      </p:sp>
      <p:sp>
        <p:nvSpPr>
          <p:cNvPr id="5" name="矩形 4">
            <a:extLst>
              <a:ext uri="{FF2B5EF4-FFF2-40B4-BE49-F238E27FC236}">
                <a16:creationId xmlns:a16="http://schemas.microsoft.com/office/drawing/2014/main" id="{B9B278B8-4C00-4477-B88F-B6F7044FC170}"/>
              </a:ext>
            </a:extLst>
          </p:cNvPr>
          <p:cNvSpPr/>
          <p:nvPr/>
        </p:nvSpPr>
        <p:spPr>
          <a:xfrm>
            <a:off x="6459177" y="4714705"/>
            <a:ext cx="1579923" cy="158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施加磁场并冲洗，去除未结合的材料</a:t>
            </a:r>
          </a:p>
        </p:txBody>
      </p:sp>
      <p:sp>
        <p:nvSpPr>
          <p:cNvPr id="6" name="矩形 5">
            <a:extLst>
              <a:ext uri="{FF2B5EF4-FFF2-40B4-BE49-F238E27FC236}">
                <a16:creationId xmlns:a16="http://schemas.microsoft.com/office/drawing/2014/main" id="{733950E1-BD69-40E6-83C9-EC720FECE5B4}"/>
              </a:ext>
            </a:extLst>
          </p:cNvPr>
          <p:cNvSpPr/>
          <p:nvPr/>
        </p:nvSpPr>
        <p:spPr>
          <a:xfrm>
            <a:off x="2828925" y="866605"/>
            <a:ext cx="1027473" cy="97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特异性抗体</a:t>
            </a:r>
          </a:p>
        </p:txBody>
      </p:sp>
      <p:sp>
        <p:nvSpPr>
          <p:cNvPr id="7" name="矩形 6">
            <a:extLst>
              <a:ext uri="{FF2B5EF4-FFF2-40B4-BE49-F238E27FC236}">
                <a16:creationId xmlns:a16="http://schemas.microsoft.com/office/drawing/2014/main" id="{85F8882A-E4CD-40A6-8F0D-D8121F1715A8}"/>
              </a:ext>
            </a:extLst>
          </p:cNvPr>
          <p:cNvSpPr/>
          <p:nvPr/>
        </p:nvSpPr>
        <p:spPr>
          <a:xfrm>
            <a:off x="2828924" y="1828629"/>
            <a:ext cx="1027473" cy="476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抗原</a:t>
            </a:r>
            <a:r>
              <a:rPr lang="en-US" altLang="zh-CN" b="1" dirty="0">
                <a:solidFill>
                  <a:schemeClr val="tx1"/>
                </a:solidFill>
                <a:latin typeface="+mn-ea"/>
              </a:rPr>
              <a:t>A</a:t>
            </a:r>
            <a:endParaRPr lang="zh-CN" altLang="en-US" b="1" dirty="0">
              <a:solidFill>
                <a:schemeClr val="tx1"/>
              </a:solidFill>
              <a:latin typeface="+mn-ea"/>
            </a:endParaRPr>
          </a:p>
        </p:txBody>
      </p:sp>
      <p:sp>
        <p:nvSpPr>
          <p:cNvPr id="8" name="矩形 7">
            <a:extLst>
              <a:ext uri="{FF2B5EF4-FFF2-40B4-BE49-F238E27FC236}">
                <a16:creationId xmlns:a16="http://schemas.microsoft.com/office/drawing/2014/main" id="{E29E5E7E-A382-4CCE-A374-5AA7DCDCC5E0}"/>
              </a:ext>
            </a:extLst>
          </p:cNvPr>
          <p:cNvSpPr/>
          <p:nvPr/>
        </p:nvSpPr>
        <p:spPr>
          <a:xfrm>
            <a:off x="5363804" y="1247433"/>
            <a:ext cx="1027473" cy="476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磁珠</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 6-14abc"/>
          <p:cNvPicPr>
            <a:picLocks noChangeAspect="1" noChangeArrowheads="1"/>
          </p:cNvPicPr>
          <p:nvPr/>
        </p:nvPicPr>
        <p:blipFill>
          <a:blip r:embed="rId2" cstate="print"/>
          <a:srcRect/>
          <a:stretch>
            <a:fillRect/>
          </a:stretch>
        </p:blipFill>
        <p:spPr bwMode="auto">
          <a:xfrm>
            <a:off x="323530" y="548680"/>
            <a:ext cx="8531225" cy="4027488"/>
          </a:xfrm>
          <a:prstGeom prst="rect">
            <a:avLst/>
          </a:prstGeom>
          <a:noFill/>
          <a:ln w="9525">
            <a:noFill/>
            <a:miter lim="800000"/>
            <a:headEnd/>
            <a:tailEnd/>
          </a:ln>
          <a:effectLst/>
        </p:spPr>
      </p:pic>
      <p:sp>
        <p:nvSpPr>
          <p:cNvPr id="4" name="矩形 3"/>
          <p:cNvSpPr/>
          <p:nvPr/>
        </p:nvSpPr>
        <p:spPr>
          <a:xfrm>
            <a:off x="3730890" y="5622022"/>
            <a:ext cx="4896544"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b="1" dirty="0">
                <a:solidFill>
                  <a:prstClr val="white"/>
                </a:solidFill>
                <a:latin typeface="Georgia"/>
                <a:ea typeface="微软雅黑"/>
              </a:rPr>
              <a:t>膜抗原的直接和间接免疫荧光染色</a:t>
            </a:r>
            <a:endParaRPr lang="en-US" altLang="zh-CN" sz="2400" b="1" dirty="0">
              <a:solidFill>
                <a:prstClr val="white"/>
              </a:solidFill>
              <a:latin typeface="Georgia"/>
              <a:ea typeface="微软雅黑"/>
            </a:endParaRPr>
          </a:p>
        </p:txBody>
      </p:sp>
      <p:pic>
        <p:nvPicPr>
          <p:cNvPr id="6" name="Picture 2" descr="figure 6-14d"/>
          <p:cNvPicPr>
            <a:picLocks noChangeAspect="1" noChangeArrowheads="1"/>
          </p:cNvPicPr>
          <p:nvPr/>
        </p:nvPicPr>
        <p:blipFill>
          <a:blip r:embed="rId3" cstate="print"/>
          <a:srcRect/>
          <a:stretch>
            <a:fillRect/>
          </a:stretch>
        </p:blipFill>
        <p:spPr bwMode="auto">
          <a:xfrm>
            <a:off x="323528" y="4077072"/>
            <a:ext cx="3180042" cy="2592288"/>
          </a:xfrm>
          <a:prstGeom prst="rect">
            <a:avLst/>
          </a:prstGeom>
          <a:noFill/>
          <a:ln w="9525">
            <a:noFill/>
            <a:miter lim="800000"/>
            <a:headEnd/>
            <a:tailEnd/>
          </a:ln>
          <a:effectLst/>
        </p:spPr>
      </p:pic>
      <p:sp>
        <p:nvSpPr>
          <p:cNvPr id="7" name="矩形 6">
            <a:extLst>
              <a:ext uri="{FF2B5EF4-FFF2-40B4-BE49-F238E27FC236}">
                <a16:creationId xmlns:a16="http://schemas.microsoft.com/office/drawing/2014/main" id="{85F8882A-E4CD-40A6-8F0D-D8121F1715A8}"/>
              </a:ext>
            </a:extLst>
          </p:cNvPr>
          <p:cNvSpPr/>
          <p:nvPr/>
        </p:nvSpPr>
        <p:spPr>
          <a:xfrm>
            <a:off x="323527" y="548680"/>
            <a:ext cx="1819597" cy="476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具有膜抗原的细胞</a:t>
            </a:r>
          </a:p>
        </p:txBody>
      </p:sp>
      <p:sp>
        <p:nvSpPr>
          <p:cNvPr id="8" name="矩形 7">
            <a:extLst>
              <a:ext uri="{FF2B5EF4-FFF2-40B4-BE49-F238E27FC236}">
                <a16:creationId xmlns:a16="http://schemas.microsoft.com/office/drawing/2014/main" id="{5D26D53A-B762-4F5B-80CC-B098768BF963}"/>
              </a:ext>
            </a:extLst>
          </p:cNvPr>
          <p:cNvSpPr/>
          <p:nvPr/>
        </p:nvSpPr>
        <p:spPr>
          <a:xfrm>
            <a:off x="6677023" y="634405"/>
            <a:ext cx="1819597" cy="476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针对膜抗原的一抗</a:t>
            </a:r>
          </a:p>
        </p:txBody>
      </p:sp>
      <p:sp>
        <p:nvSpPr>
          <p:cNvPr id="9" name="矩形 8">
            <a:extLst>
              <a:ext uri="{FF2B5EF4-FFF2-40B4-BE49-F238E27FC236}">
                <a16:creationId xmlns:a16="http://schemas.microsoft.com/office/drawing/2014/main" id="{EFF61764-89AD-4E88-9A82-F105BF3D64FA}"/>
              </a:ext>
            </a:extLst>
          </p:cNvPr>
          <p:cNvSpPr/>
          <p:nvPr/>
        </p:nvSpPr>
        <p:spPr>
          <a:xfrm>
            <a:off x="323527" y="2642593"/>
            <a:ext cx="819473" cy="476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一抗</a:t>
            </a:r>
          </a:p>
        </p:txBody>
      </p:sp>
      <p:sp>
        <p:nvSpPr>
          <p:cNvPr id="10" name="矩形 9">
            <a:extLst>
              <a:ext uri="{FF2B5EF4-FFF2-40B4-BE49-F238E27FC236}">
                <a16:creationId xmlns:a16="http://schemas.microsoft.com/office/drawing/2014/main" id="{46126383-8DBC-4876-9A63-18C61702935E}"/>
              </a:ext>
            </a:extLst>
          </p:cNvPr>
          <p:cNvSpPr/>
          <p:nvPr/>
        </p:nvSpPr>
        <p:spPr>
          <a:xfrm>
            <a:off x="2752726" y="2542717"/>
            <a:ext cx="1123950" cy="67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抗同种型二抗</a:t>
            </a:r>
          </a:p>
        </p:txBody>
      </p:sp>
      <p:sp>
        <p:nvSpPr>
          <p:cNvPr id="11" name="矩形 10">
            <a:extLst>
              <a:ext uri="{FF2B5EF4-FFF2-40B4-BE49-F238E27FC236}">
                <a16:creationId xmlns:a16="http://schemas.microsoft.com/office/drawing/2014/main" id="{ACB8EEC3-D162-473A-A88E-CA638963F9B0}"/>
              </a:ext>
            </a:extLst>
          </p:cNvPr>
          <p:cNvSpPr/>
          <p:nvPr/>
        </p:nvSpPr>
        <p:spPr>
          <a:xfrm>
            <a:off x="8086883" y="2542717"/>
            <a:ext cx="885667" cy="476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蛋白质</a:t>
            </a:r>
            <a:r>
              <a:rPr lang="en-US" altLang="zh-CN" sz="1400" b="1" dirty="0">
                <a:solidFill>
                  <a:schemeClr val="tx1"/>
                </a:solidFill>
                <a:latin typeface="+mn-ea"/>
              </a:rPr>
              <a:t>A</a:t>
            </a:r>
            <a:endParaRPr lang="zh-CN" altLang="en-US" sz="1400" b="1" dirty="0">
              <a:solidFill>
                <a:schemeClr val="tx1"/>
              </a:solidFill>
              <a:latin typeface="+mn-ea"/>
            </a:endParaRPr>
          </a:p>
        </p:txBody>
      </p:sp>
      <p:sp>
        <p:nvSpPr>
          <p:cNvPr id="12" name="矩形 11">
            <a:extLst>
              <a:ext uri="{FF2B5EF4-FFF2-40B4-BE49-F238E27FC236}">
                <a16:creationId xmlns:a16="http://schemas.microsoft.com/office/drawing/2014/main" id="{FACBF968-49CB-4CE2-9B8F-F88549F47467}"/>
              </a:ext>
            </a:extLst>
          </p:cNvPr>
          <p:cNvSpPr/>
          <p:nvPr/>
        </p:nvSpPr>
        <p:spPr>
          <a:xfrm>
            <a:off x="883262" y="3328478"/>
            <a:ext cx="2279038" cy="67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直接法：使用荧光染料标记的抗膜抗原抗体</a:t>
            </a:r>
          </a:p>
        </p:txBody>
      </p:sp>
      <p:sp>
        <p:nvSpPr>
          <p:cNvPr id="13" name="矩形 12">
            <a:extLst>
              <a:ext uri="{FF2B5EF4-FFF2-40B4-BE49-F238E27FC236}">
                <a16:creationId xmlns:a16="http://schemas.microsoft.com/office/drawing/2014/main" id="{08090571-B0FE-45CB-B6C4-18B0D7950362}"/>
              </a:ext>
            </a:extLst>
          </p:cNvPr>
          <p:cNvSpPr/>
          <p:nvPr/>
        </p:nvSpPr>
        <p:spPr>
          <a:xfrm>
            <a:off x="3759465" y="3300184"/>
            <a:ext cx="2279038" cy="776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间接法：使用荧光染料标记的抗同种型抗体</a:t>
            </a:r>
          </a:p>
        </p:txBody>
      </p:sp>
      <p:sp>
        <p:nvSpPr>
          <p:cNvPr id="14" name="矩形 13">
            <a:extLst>
              <a:ext uri="{FF2B5EF4-FFF2-40B4-BE49-F238E27FC236}">
                <a16:creationId xmlns:a16="http://schemas.microsoft.com/office/drawing/2014/main" id="{19736C72-212C-4395-829A-F1BBA018678A}"/>
              </a:ext>
            </a:extLst>
          </p:cNvPr>
          <p:cNvSpPr/>
          <p:nvPr/>
        </p:nvSpPr>
        <p:spPr>
          <a:xfrm>
            <a:off x="6541432" y="3300184"/>
            <a:ext cx="2279038" cy="776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间接法：使用荧光染料标记的蛋白质</a:t>
            </a:r>
            <a:r>
              <a:rPr lang="en-US" altLang="zh-CN" sz="1600" b="1" dirty="0">
                <a:solidFill>
                  <a:schemeClr val="tx1"/>
                </a:solidFill>
                <a:latin typeface="+mn-ea"/>
              </a:rPr>
              <a:t>A</a:t>
            </a:r>
            <a:endParaRPr lang="zh-CN" altLang="en-US" sz="1600" b="1" dirty="0">
              <a:solidFill>
                <a:schemeClr val="tx1"/>
              </a:solidFill>
              <a:latin typeface="+mn-ea"/>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 6-15"/>
          <p:cNvPicPr>
            <a:picLocks noChangeAspect="1" noChangeArrowheads="1"/>
          </p:cNvPicPr>
          <p:nvPr/>
        </p:nvPicPr>
        <p:blipFill>
          <a:blip r:embed="rId2" cstate="print"/>
          <a:srcRect/>
          <a:stretch>
            <a:fillRect/>
          </a:stretch>
        </p:blipFill>
        <p:spPr bwMode="auto">
          <a:xfrm>
            <a:off x="683568" y="116634"/>
            <a:ext cx="4789488" cy="6532563"/>
          </a:xfrm>
          <a:prstGeom prst="rect">
            <a:avLst/>
          </a:prstGeom>
          <a:noFill/>
          <a:ln w="9525">
            <a:noFill/>
            <a:miter lim="800000"/>
            <a:headEnd/>
            <a:tailEnd/>
          </a:ln>
          <a:effectLst/>
        </p:spPr>
      </p:pic>
      <p:sp>
        <p:nvSpPr>
          <p:cNvPr id="3" name="矩形 2"/>
          <p:cNvSpPr/>
          <p:nvPr/>
        </p:nvSpPr>
        <p:spPr>
          <a:xfrm>
            <a:off x="4130427" y="5714975"/>
            <a:ext cx="4789488" cy="830997"/>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b="1" dirty="0">
                <a:solidFill>
                  <a:prstClr val="white"/>
                </a:solidFill>
                <a:latin typeface="Georgia"/>
                <a:ea typeface="微软雅黑"/>
              </a:rPr>
              <a:t>使用流式细胞仪分离荧光染料标记的细胞</a:t>
            </a:r>
            <a:endParaRPr lang="en-US" altLang="zh-CN" sz="2400" b="1" dirty="0">
              <a:solidFill>
                <a:prstClr val="white"/>
              </a:solidFill>
              <a:latin typeface="Georgia"/>
              <a:ea typeface="微软雅黑"/>
            </a:endParaRPr>
          </a:p>
        </p:txBody>
      </p:sp>
      <p:sp>
        <p:nvSpPr>
          <p:cNvPr id="5" name="矩形 4">
            <a:extLst>
              <a:ext uri="{FF2B5EF4-FFF2-40B4-BE49-F238E27FC236}">
                <a16:creationId xmlns:a16="http://schemas.microsoft.com/office/drawing/2014/main" id="{EC523950-0E7F-43E3-95CC-93D02CACF260}"/>
              </a:ext>
            </a:extLst>
          </p:cNvPr>
          <p:cNvSpPr/>
          <p:nvPr/>
        </p:nvSpPr>
        <p:spPr>
          <a:xfrm>
            <a:off x="3962069" y="208803"/>
            <a:ext cx="1600531" cy="73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用抗</a:t>
            </a:r>
            <a:r>
              <a:rPr lang="en-US" altLang="zh-CN" sz="1400" b="1" dirty="0">
                <a:solidFill>
                  <a:schemeClr val="tx1"/>
                </a:solidFill>
                <a:latin typeface="+mn-ea"/>
              </a:rPr>
              <a:t>A</a:t>
            </a:r>
            <a:r>
              <a:rPr lang="zh-CN" altLang="en-US" sz="1400" b="1" dirty="0">
                <a:solidFill>
                  <a:schemeClr val="tx1"/>
                </a:solidFill>
                <a:latin typeface="+mn-ea"/>
              </a:rPr>
              <a:t>和抗</a:t>
            </a:r>
            <a:r>
              <a:rPr lang="en-US" altLang="zh-CN" sz="1400" b="1" dirty="0">
                <a:solidFill>
                  <a:schemeClr val="tx1"/>
                </a:solidFill>
                <a:latin typeface="+mn-ea"/>
              </a:rPr>
              <a:t>B</a:t>
            </a:r>
            <a:r>
              <a:rPr lang="zh-CN" altLang="en-US" sz="1400" b="1" dirty="0">
                <a:solidFill>
                  <a:schemeClr val="tx1"/>
                </a:solidFill>
                <a:latin typeface="+mn-ea"/>
              </a:rPr>
              <a:t>抗体标记细胞</a:t>
            </a:r>
          </a:p>
        </p:txBody>
      </p:sp>
      <p:sp>
        <p:nvSpPr>
          <p:cNvPr id="6" name="矩形 5">
            <a:extLst>
              <a:ext uri="{FF2B5EF4-FFF2-40B4-BE49-F238E27FC236}">
                <a16:creationId xmlns:a16="http://schemas.microsoft.com/office/drawing/2014/main" id="{01DBD863-7F51-4E00-9A0F-F7C339A56405}"/>
              </a:ext>
            </a:extLst>
          </p:cNvPr>
          <p:cNvSpPr/>
          <p:nvPr/>
        </p:nvSpPr>
        <p:spPr>
          <a:xfrm>
            <a:off x="3917297" y="891895"/>
            <a:ext cx="1600531" cy="28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抗</a:t>
            </a:r>
            <a:r>
              <a:rPr lang="en-US" altLang="zh-CN" sz="1400" b="1" dirty="0">
                <a:solidFill>
                  <a:schemeClr val="tx1"/>
                </a:solidFill>
                <a:latin typeface="+mn-ea"/>
              </a:rPr>
              <a:t>A</a:t>
            </a:r>
            <a:r>
              <a:rPr lang="zh-CN" altLang="en-US" sz="1400" b="1" dirty="0">
                <a:solidFill>
                  <a:schemeClr val="tx1"/>
                </a:solidFill>
                <a:latin typeface="+mn-ea"/>
              </a:rPr>
              <a:t>抗体</a:t>
            </a:r>
          </a:p>
        </p:txBody>
      </p:sp>
      <p:sp>
        <p:nvSpPr>
          <p:cNvPr id="7" name="矩形 6">
            <a:extLst>
              <a:ext uri="{FF2B5EF4-FFF2-40B4-BE49-F238E27FC236}">
                <a16:creationId xmlns:a16="http://schemas.microsoft.com/office/drawing/2014/main" id="{AF26EB0F-37EF-4190-B4B6-4BF02142FF38}"/>
              </a:ext>
            </a:extLst>
          </p:cNvPr>
          <p:cNvSpPr/>
          <p:nvPr/>
        </p:nvSpPr>
        <p:spPr>
          <a:xfrm>
            <a:off x="3872525" y="1178392"/>
            <a:ext cx="1600531" cy="25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抗</a:t>
            </a:r>
            <a:r>
              <a:rPr lang="en-US" altLang="zh-CN" sz="1400" b="1" dirty="0">
                <a:solidFill>
                  <a:schemeClr val="tx1"/>
                </a:solidFill>
                <a:latin typeface="+mn-ea"/>
              </a:rPr>
              <a:t>B</a:t>
            </a:r>
            <a:r>
              <a:rPr lang="zh-CN" altLang="en-US" sz="1400" b="1" dirty="0">
                <a:solidFill>
                  <a:schemeClr val="tx1"/>
                </a:solidFill>
                <a:latin typeface="+mn-ea"/>
              </a:rPr>
              <a:t>抗体</a:t>
            </a:r>
          </a:p>
        </p:txBody>
      </p:sp>
      <p:sp>
        <p:nvSpPr>
          <p:cNvPr id="8" name="矩形 7">
            <a:extLst>
              <a:ext uri="{FF2B5EF4-FFF2-40B4-BE49-F238E27FC236}">
                <a16:creationId xmlns:a16="http://schemas.microsoft.com/office/drawing/2014/main" id="{D09D1674-FBC7-49B4-A5D5-41F74AA57528}"/>
              </a:ext>
            </a:extLst>
          </p:cNvPr>
          <p:cNvSpPr/>
          <p:nvPr/>
        </p:nvSpPr>
        <p:spPr>
          <a:xfrm>
            <a:off x="3657815" y="1413809"/>
            <a:ext cx="1600531" cy="28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未标记</a:t>
            </a:r>
          </a:p>
        </p:txBody>
      </p:sp>
      <p:sp>
        <p:nvSpPr>
          <p:cNvPr id="9" name="矩形 8">
            <a:extLst>
              <a:ext uri="{FF2B5EF4-FFF2-40B4-BE49-F238E27FC236}">
                <a16:creationId xmlns:a16="http://schemas.microsoft.com/office/drawing/2014/main" id="{AB5BF79C-D937-4189-A501-CC03CDC92852}"/>
              </a:ext>
            </a:extLst>
          </p:cNvPr>
          <p:cNvSpPr/>
          <p:nvPr/>
        </p:nvSpPr>
        <p:spPr>
          <a:xfrm>
            <a:off x="1172122" y="1861858"/>
            <a:ext cx="570954" cy="236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激光</a:t>
            </a:r>
          </a:p>
        </p:txBody>
      </p:sp>
      <p:sp>
        <p:nvSpPr>
          <p:cNvPr id="10" name="矩形 9">
            <a:extLst>
              <a:ext uri="{FF2B5EF4-FFF2-40B4-BE49-F238E27FC236}">
                <a16:creationId xmlns:a16="http://schemas.microsoft.com/office/drawing/2014/main" id="{61912492-6BB9-40CB-8BC0-4F58B134BD3A}"/>
              </a:ext>
            </a:extLst>
          </p:cNvPr>
          <p:cNvSpPr/>
          <p:nvPr/>
        </p:nvSpPr>
        <p:spPr>
          <a:xfrm rot="20581291">
            <a:off x="934643" y="2160738"/>
            <a:ext cx="1121473" cy="240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荧光</a:t>
            </a:r>
          </a:p>
        </p:txBody>
      </p:sp>
      <p:sp>
        <p:nvSpPr>
          <p:cNvPr id="11" name="矩形 10">
            <a:extLst>
              <a:ext uri="{FF2B5EF4-FFF2-40B4-BE49-F238E27FC236}">
                <a16:creationId xmlns:a16="http://schemas.microsoft.com/office/drawing/2014/main" id="{8BE73D8B-A711-4B69-A86E-B071B29A74C6}"/>
              </a:ext>
            </a:extLst>
          </p:cNvPr>
          <p:cNvSpPr/>
          <p:nvPr/>
        </p:nvSpPr>
        <p:spPr>
          <a:xfrm>
            <a:off x="683568" y="3409949"/>
            <a:ext cx="1450033" cy="14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偏转板</a:t>
            </a:r>
          </a:p>
        </p:txBody>
      </p:sp>
      <p:sp>
        <p:nvSpPr>
          <p:cNvPr id="12" name="矩形 11">
            <a:extLst>
              <a:ext uri="{FF2B5EF4-FFF2-40B4-BE49-F238E27FC236}">
                <a16:creationId xmlns:a16="http://schemas.microsoft.com/office/drawing/2014/main" id="{C304ADC5-B99F-4AC5-9381-E0691771A060}"/>
              </a:ext>
            </a:extLst>
          </p:cNvPr>
          <p:cNvSpPr/>
          <p:nvPr/>
        </p:nvSpPr>
        <p:spPr>
          <a:xfrm>
            <a:off x="515210" y="858711"/>
            <a:ext cx="1455604" cy="446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超声喷嘴振动器</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428746"/>
            <a:ext cx="8280920" cy="400110"/>
          </a:xfrm>
          <a:prstGeom prst="rect">
            <a:avLst/>
          </a:prstGeom>
          <a:solidFill>
            <a:schemeClr val="accent5">
              <a:lumMod val="75000"/>
            </a:schemeClr>
          </a:solidFill>
        </p:spPr>
        <p:txBody>
          <a:bodyPr wrap="square">
            <a:spAutoFit/>
          </a:bodyPr>
          <a:lstStyle/>
          <a:p>
            <a:pPr defTabSz="914400">
              <a:defRPr/>
            </a:pPr>
            <a:r>
              <a:rPr lang="zh-CN" altLang="en-US" sz="2000" dirty="0">
                <a:solidFill>
                  <a:prstClr val="white"/>
                </a:solidFill>
                <a:latin typeface="Georgia"/>
                <a:ea typeface="微软雅黑"/>
              </a:rPr>
              <a:t>表达了目标抗原的细胞的绝对数量和所占百分比</a:t>
            </a:r>
            <a:endParaRPr lang="en-US" altLang="zh-CN" sz="2000" dirty="0">
              <a:solidFill>
                <a:prstClr val="white"/>
              </a:solidFill>
              <a:latin typeface="Georgia"/>
              <a:ea typeface="微软雅黑"/>
            </a:endParaRPr>
          </a:p>
        </p:txBody>
      </p:sp>
      <p:sp>
        <p:nvSpPr>
          <p:cNvPr id="3" name="矩形 2"/>
          <p:cNvSpPr/>
          <p:nvPr/>
        </p:nvSpPr>
        <p:spPr>
          <a:xfrm>
            <a:off x="467544" y="2236802"/>
            <a:ext cx="8280920" cy="400110"/>
          </a:xfrm>
          <a:prstGeom prst="rect">
            <a:avLst/>
          </a:prstGeom>
          <a:solidFill>
            <a:schemeClr val="accent5">
              <a:lumMod val="75000"/>
            </a:schemeClr>
          </a:solidFill>
        </p:spPr>
        <p:txBody>
          <a:bodyPr wrap="square">
            <a:spAutoFit/>
          </a:bodyPr>
          <a:lstStyle/>
          <a:p>
            <a:pPr defTabSz="914400">
              <a:defRPr/>
            </a:pPr>
            <a:r>
              <a:rPr lang="zh-CN" altLang="en-US" sz="2000" dirty="0">
                <a:solidFill>
                  <a:prstClr val="white"/>
                </a:solidFill>
                <a:latin typeface="Georgia"/>
                <a:ea typeface="微软雅黑"/>
              </a:rPr>
              <a:t>根据由荧光强度所确定的抗原密度，关于样品中细胞分布的信息</a:t>
            </a:r>
            <a:endParaRPr lang="en-US" altLang="zh-CN" sz="2000" dirty="0">
              <a:solidFill>
                <a:prstClr val="white"/>
              </a:solidFill>
              <a:latin typeface="Georgia"/>
              <a:ea typeface="微软雅黑"/>
            </a:endParaRPr>
          </a:p>
        </p:txBody>
      </p:sp>
      <p:sp>
        <p:nvSpPr>
          <p:cNvPr id="4" name="矩形 3"/>
          <p:cNvSpPr/>
          <p:nvPr/>
        </p:nvSpPr>
        <p:spPr>
          <a:xfrm>
            <a:off x="467544" y="2885674"/>
            <a:ext cx="8280920" cy="400110"/>
          </a:xfrm>
          <a:prstGeom prst="rect">
            <a:avLst/>
          </a:prstGeom>
          <a:solidFill>
            <a:schemeClr val="accent5">
              <a:lumMod val="75000"/>
            </a:schemeClr>
          </a:solidFill>
        </p:spPr>
        <p:txBody>
          <a:bodyPr wrap="square">
            <a:spAutoFit/>
          </a:bodyPr>
          <a:lstStyle/>
          <a:p>
            <a:pPr defTabSz="914400">
              <a:defRPr/>
            </a:pPr>
            <a:r>
              <a:rPr lang="zh-CN" altLang="en-US" sz="2000" dirty="0">
                <a:solidFill>
                  <a:prstClr val="white"/>
                </a:solidFill>
                <a:latin typeface="Georgia"/>
                <a:ea typeface="微软雅黑"/>
              </a:rPr>
              <a:t>细胞的大小</a:t>
            </a:r>
            <a:endParaRPr lang="en-US" altLang="zh-CN" sz="2000" dirty="0">
              <a:solidFill>
                <a:prstClr val="white"/>
              </a:solidFill>
              <a:latin typeface="Georgia"/>
              <a:ea typeface="微软雅黑"/>
            </a:endParaRPr>
          </a:p>
        </p:txBody>
      </p:sp>
      <p:sp>
        <p:nvSpPr>
          <p:cNvPr id="5" name="矩形 4"/>
          <p:cNvSpPr/>
          <p:nvPr/>
        </p:nvSpPr>
        <p:spPr>
          <a:xfrm>
            <a:off x="107504" y="663081"/>
            <a:ext cx="8424936" cy="461665"/>
          </a:xfrm>
          <a:prstGeom prst="rect">
            <a:avLst/>
          </a:prstGeom>
          <a:solidFill>
            <a:schemeClr val="accent3">
              <a:lumMod val="50000"/>
            </a:schemeClr>
          </a:solidFill>
        </p:spPr>
        <p:txBody>
          <a:bodyPr wrap="square">
            <a:spAutoFit/>
          </a:bodyPr>
          <a:lstStyle/>
          <a:p>
            <a:pPr defTabSz="914400">
              <a:defRPr/>
            </a:pPr>
            <a:r>
              <a:rPr lang="zh-CN" altLang="en-US" sz="2400" b="1" dirty="0">
                <a:solidFill>
                  <a:prstClr val="white"/>
                </a:solidFill>
                <a:latin typeface="Georgia"/>
                <a:ea typeface="微软雅黑"/>
              </a:rPr>
              <a:t>通过流式细胞仪可获得以下信息：</a:t>
            </a:r>
            <a:endParaRPr lang="en-US" altLang="zh-CN" sz="2400" b="1" dirty="0">
              <a:solidFill>
                <a:prstClr val="white"/>
              </a:solidFill>
              <a:latin typeface="Georgia"/>
              <a:ea typeface="微软雅黑"/>
            </a:endParaRPr>
          </a:p>
        </p:txBody>
      </p:sp>
      <p:sp>
        <p:nvSpPr>
          <p:cNvPr id="6" name="矩形 5"/>
          <p:cNvSpPr/>
          <p:nvPr/>
        </p:nvSpPr>
        <p:spPr>
          <a:xfrm>
            <a:off x="467544" y="3532946"/>
            <a:ext cx="8280920" cy="400110"/>
          </a:xfrm>
          <a:prstGeom prst="rect">
            <a:avLst/>
          </a:prstGeom>
          <a:solidFill>
            <a:schemeClr val="accent5">
              <a:lumMod val="75000"/>
            </a:schemeClr>
          </a:solidFill>
        </p:spPr>
        <p:txBody>
          <a:bodyPr wrap="square">
            <a:spAutoFit/>
          </a:bodyPr>
          <a:lstStyle/>
          <a:p>
            <a:pPr defTabSz="914400">
              <a:defRPr/>
            </a:pPr>
            <a:r>
              <a:rPr lang="zh-CN" altLang="en-US" sz="2000" dirty="0">
                <a:solidFill>
                  <a:prstClr val="white"/>
                </a:solidFill>
                <a:latin typeface="Georgia"/>
                <a:ea typeface="微软雅黑"/>
              </a:rPr>
              <a:t>同时进行多种颜色分析</a:t>
            </a:r>
            <a:r>
              <a:rPr lang="en-US" altLang="zh-CN" sz="2000" dirty="0">
                <a:solidFill>
                  <a:prstClr val="white"/>
                </a:solidFill>
                <a:latin typeface="Georgia"/>
                <a:ea typeface="微软雅黑"/>
              </a:rPr>
              <a:t> </a:t>
            </a:r>
          </a:p>
        </p:txBody>
      </p:sp>
      <p:sp>
        <p:nvSpPr>
          <p:cNvPr id="7" name="矩形 6"/>
          <p:cNvSpPr/>
          <p:nvPr/>
        </p:nvSpPr>
        <p:spPr>
          <a:xfrm>
            <a:off x="179512" y="4437112"/>
            <a:ext cx="4572000" cy="400110"/>
          </a:xfrm>
          <a:prstGeom prst="rect">
            <a:avLst/>
          </a:prstGeom>
          <a:solidFill>
            <a:schemeClr val="accent3">
              <a:lumMod val="75000"/>
            </a:schemeClr>
          </a:solidFill>
        </p:spPr>
        <p:txBody>
          <a:bodyPr>
            <a:spAutoFit/>
          </a:bodyPr>
          <a:lstStyle/>
          <a:p>
            <a:pPr defTabSz="914400">
              <a:defRPr/>
            </a:pPr>
            <a:r>
              <a:rPr lang="zh-CN" altLang="en-US" sz="2000" dirty="0">
                <a:solidFill>
                  <a:prstClr val="white"/>
                </a:solidFill>
                <a:latin typeface="Georgia"/>
                <a:ea typeface="微软雅黑"/>
              </a:rPr>
              <a:t>白血病治疗方案的选择</a:t>
            </a:r>
            <a:endParaRPr lang="en-US" altLang="zh-CN" sz="2000" dirty="0">
              <a:solidFill>
                <a:prstClr val="white"/>
              </a:solidFill>
              <a:latin typeface="Georgia"/>
              <a:ea typeface="微软雅黑"/>
            </a:endParaRPr>
          </a:p>
        </p:txBody>
      </p:sp>
      <p:sp>
        <p:nvSpPr>
          <p:cNvPr id="8" name="矩形 7"/>
          <p:cNvSpPr/>
          <p:nvPr/>
        </p:nvSpPr>
        <p:spPr>
          <a:xfrm>
            <a:off x="179512" y="5229200"/>
            <a:ext cx="5832648" cy="400110"/>
          </a:xfrm>
          <a:prstGeom prst="rect">
            <a:avLst/>
          </a:prstGeom>
          <a:solidFill>
            <a:schemeClr val="accent3">
              <a:lumMod val="75000"/>
            </a:schemeClr>
          </a:solidFill>
        </p:spPr>
        <p:txBody>
          <a:bodyPr wrap="square">
            <a:spAutoFit/>
          </a:bodyPr>
          <a:lstStyle/>
          <a:p>
            <a:pPr defTabSz="914400">
              <a:defRPr/>
            </a:pPr>
            <a:r>
              <a:rPr lang="en-US" altLang="zh-CN" sz="2000" dirty="0">
                <a:solidFill>
                  <a:prstClr val="white"/>
                </a:solidFill>
                <a:latin typeface="Georgia"/>
                <a:ea typeface="微软雅黑"/>
              </a:rPr>
              <a:t>T</a:t>
            </a:r>
            <a:r>
              <a:rPr lang="zh-CN" altLang="en-US" sz="2000" dirty="0">
                <a:solidFill>
                  <a:prstClr val="white"/>
                </a:solidFill>
                <a:latin typeface="Georgia"/>
                <a:ea typeface="微软雅黑"/>
              </a:rPr>
              <a:t>细胞亚群的快速检测</a:t>
            </a:r>
            <a:endParaRPr lang="en-US" altLang="zh-CN" sz="2000" dirty="0">
              <a:solidFill>
                <a:prstClr val="white"/>
              </a:solidFill>
              <a:latin typeface="Georgia"/>
              <a:ea typeface="微软雅黑"/>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2" cstate="email"/>
          <a:srcRect/>
          <a:stretch>
            <a:fillRect/>
          </a:stretch>
        </p:blipFill>
        <p:spPr bwMode="auto">
          <a:xfrm>
            <a:off x="2051722" y="332656"/>
            <a:ext cx="4886325" cy="4705350"/>
          </a:xfrm>
          <a:prstGeom prst="rect">
            <a:avLst/>
          </a:prstGeom>
          <a:noFill/>
          <a:ln w="9525">
            <a:noFill/>
            <a:miter lim="800000"/>
            <a:headEnd/>
            <a:tailEnd/>
          </a:ln>
        </p:spPr>
      </p:pic>
      <p:sp>
        <p:nvSpPr>
          <p:cNvPr id="3" name="矩形 2"/>
          <p:cNvSpPr/>
          <p:nvPr/>
        </p:nvSpPr>
        <p:spPr>
          <a:xfrm>
            <a:off x="304799" y="5562001"/>
            <a:ext cx="8677275" cy="707886"/>
          </a:xfrm>
          <a:prstGeom prst="rect">
            <a:avLst/>
          </a:prstGeom>
          <a:solidFill>
            <a:schemeClr val="accent1"/>
          </a:solidFill>
        </p:spPr>
        <p:txBody>
          <a:bodyPr wrap="square">
            <a:spAutoFit/>
          </a:bodyPr>
          <a:lstStyle/>
          <a:p>
            <a:pPr algn="ctr" defTabSz="914400">
              <a:defRPr/>
            </a:pPr>
            <a:r>
              <a:rPr lang="zh-CN" altLang="en-US" sz="2000" b="1" dirty="0">
                <a:solidFill>
                  <a:prstClr val="white"/>
                </a:solidFill>
                <a:latin typeface="+mn-ea"/>
              </a:rPr>
              <a:t>免疫电镜：用两种抗体对</a:t>
            </a:r>
            <a:r>
              <a:rPr lang="en-US" altLang="zh-CN" sz="2000" b="1" dirty="0">
                <a:solidFill>
                  <a:prstClr val="white"/>
                </a:solidFill>
                <a:latin typeface="+mn-ea"/>
              </a:rPr>
              <a:t>B</a:t>
            </a:r>
            <a:r>
              <a:rPr lang="zh-CN" altLang="en-US" sz="2000" b="1" dirty="0">
                <a:solidFill>
                  <a:prstClr val="white"/>
                </a:solidFill>
                <a:latin typeface="+mn-ea"/>
              </a:rPr>
              <a:t>细胞表面进行染色，一种是用</a:t>
            </a:r>
            <a:r>
              <a:rPr lang="en-US" altLang="zh-CN" sz="2000" b="1" dirty="0">
                <a:solidFill>
                  <a:prstClr val="white"/>
                </a:solidFill>
                <a:latin typeface="+mn-ea"/>
              </a:rPr>
              <a:t>30nm</a:t>
            </a:r>
            <a:r>
              <a:rPr lang="zh-CN" altLang="en-US" sz="2000" b="1" dirty="0">
                <a:solidFill>
                  <a:prstClr val="white"/>
                </a:solidFill>
                <a:latin typeface="+mn-ea"/>
              </a:rPr>
              <a:t>金颗粒标记的抗</a:t>
            </a:r>
            <a:r>
              <a:rPr lang="en-US" altLang="zh-CN" sz="2000" b="1" dirty="0">
                <a:solidFill>
                  <a:prstClr val="white"/>
                </a:solidFill>
                <a:latin typeface="+mn-ea"/>
              </a:rPr>
              <a:t>MHC II</a:t>
            </a:r>
            <a:r>
              <a:rPr lang="zh-CN" altLang="en-US" sz="2000" b="1" dirty="0">
                <a:solidFill>
                  <a:prstClr val="white"/>
                </a:solidFill>
                <a:latin typeface="+mn-ea"/>
              </a:rPr>
              <a:t>分子抗体，另一种是用</a:t>
            </a:r>
            <a:r>
              <a:rPr lang="en-US" altLang="zh-CN" sz="2000" b="1" dirty="0">
                <a:solidFill>
                  <a:prstClr val="white"/>
                </a:solidFill>
                <a:latin typeface="+mn-ea"/>
              </a:rPr>
              <a:t>15nm</a:t>
            </a:r>
            <a:r>
              <a:rPr lang="zh-CN" altLang="en-US" sz="2000" b="1" dirty="0">
                <a:solidFill>
                  <a:prstClr val="white"/>
                </a:solidFill>
                <a:latin typeface="+mn-ea"/>
              </a:rPr>
              <a:t>金颗粒标记的抗</a:t>
            </a:r>
            <a:r>
              <a:rPr lang="en-US" altLang="zh-CN" sz="2000" b="1" dirty="0">
                <a:solidFill>
                  <a:prstClr val="white"/>
                </a:solidFill>
                <a:latin typeface="+mn-ea"/>
              </a:rPr>
              <a:t>MHC I</a:t>
            </a:r>
            <a:r>
              <a:rPr lang="zh-CN" altLang="en-US" sz="2000" b="1" dirty="0">
                <a:solidFill>
                  <a:prstClr val="white"/>
                </a:solidFill>
                <a:latin typeface="+mn-ea"/>
              </a:rPr>
              <a:t>分子抗体</a:t>
            </a:r>
            <a:endParaRPr lang="en-US" altLang="zh-CN" sz="2000" b="1" dirty="0">
              <a:solidFill>
                <a:prstClr val="white"/>
              </a:solidFill>
              <a:latin typeface="+mn-ea"/>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080120"/>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4000" b="1" dirty="0">
                <a:solidFill>
                  <a:prstClr val="white"/>
                </a:solidFill>
                <a:latin typeface="Georgia"/>
                <a:ea typeface="微软雅黑"/>
              </a:rPr>
              <a:t>主要组织相容性复合物（</a:t>
            </a:r>
            <a:r>
              <a:rPr lang="en-US" altLang="zh-CN" sz="4000" b="1" dirty="0">
                <a:solidFill>
                  <a:prstClr val="white"/>
                </a:solidFill>
                <a:latin typeface="Georgia"/>
                <a:ea typeface="微软雅黑"/>
              </a:rPr>
              <a:t>MHC</a:t>
            </a:r>
            <a:r>
              <a:rPr lang="zh-CN" altLang="en-US" sz="4000" b="1" dirty="0">
                <a:solidFill>
                  <a:prstClr val="white"/>
                </a:solidFill>
                <a:latin typeface="Georgia"/>
                <a:ea typeface="微软雅黑"/>
              </a:rPr>
              <a:t>）</a:t>
            </a:r>
            <a:endParaRPr lang="en-US" altLang="zh-CN" sz="4000" b="1" dirty="0">
              <a:solidFill>
                <a:prstClr val="white"/>
              </a:solidFill>
              <a:latin typeface="Georgia"/>
              <a:ea typeface="微软雅黑"/>
            </a:endParaRPr>
          </a:p>
        </p:txBody>
      </p:sp>
      <p:sp>
        <p:nvSpPr>
          <p:cNvPr id="3" name="矩形 2"/>
          <p:cNvSpPr/>
          <p:nvPr/>
        </p:nvSpPr>
        <p:spPr>
          <a:xfrm>
            <a:off x="179512" y="1556792"/>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MHC</a:t>
            </a:r>
            <a:r>
              <a:rPr lang="zh-CN" altLang="en-US" sz="2400" dirty="0">
                <a:solidFill>
                  <a:prstClr val="white"/>
                </a:solidFill>
                <a:latin typeface="Georgia"/>
                <a:ea typeface="微软雅黑"/>
              </a:rPr>
              <a:t>的常规结构和遗传</a:t>
            </a:r>
            <a:endParaRPr lang="en-US" altLang="zh-CN" sz="2400" dirty="0">
              <a:solidFill>
                <a:prstClr val="white"/>
              </a:solidFill>
              <a:latin typeface="Georgia"/>
              <a:ea typeface="微软雅黑"/>
            </a:endParaRPr>
          </a:p>
        </p:txBody>
      </p:sp>
      <p:sp>
        <p:nvSpPr>
          <p:cNvPr id="4" name="矩形 3"/>
          <p:cNvSpPr/>
          <p:nvPr/>
        </p:nvSpPr>
        <p:spPr>
          <a:xfrm>
            <a:off x="179512" y="2564904"/>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MHC</a:t>
            </a:r>
            <a:r>
              <a:rPr lang="zh-CN" altLang="en-US" sz="2400" dirty="0">
                <a:solidFill>
                  <a:prstClr val="white"/>
                </a:solidFill>
                <a:latin typeface="Georgia"/>
                <a:ea typeface="微软雅黑"/>
              </a:rPr>
              <a:t>分子和基因</a:t>
            </a:r>
            <a:endParaRPr lang="en-US" altLang="zh-CN" sz="2400" dirty="0">
              <a:solidFill>
                <a:prstClr val="white"/>
              </a:solidFill>
              <a:latin typeface="Georgia"/>
              <a:ea typeface="微软雅黑"/>
            </a:endParaRPr>
          </a:p>
        </p:txBody>
      </p:sp>
      <p:sp>
        <p:nvSpPr>
          <p:cNvPr id="6" name="矩形 5"/>
          <p:cNvSpPr/>
          <p:nvPr/>
        </p:nvSpPr>
        <p:spPr>
          <a:xfrm>
            <a:off x="179512" y="3645024"/>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MHC</a:t>
            </a:r>
            <a:r>
              <a:rPr lang="zh-CN" altLang="en-US" sz="2400" dirty="0">
                <a:solidFill>
                  <a:prstClr val="white"/>
                </a:solidFill>
                <a:latin typeface="Georgia"/>
                <a:ea typeface="微软雅黑"/>
              </a:rPr>
              <a:t>和免疫反应性</a:t>
            </a:r>
            <a:endParaRPr lang="en-US" altLang="zh-CN" sz="2400" dirty="0">
              <a:solidFill>
                <a:prstClr val="white"/>
              </a:solidFill>
              <a:latin typeface="Georgia"/>
              <a:ea typeface="微软雅黑"/>
            </a:endParaRPr>
          </a:p>
        </p:txBody>
      </p:sp>
      <p:sp>
        <p:nvSpPr>
          <p:cNvPr id="7" name="矩形 6"/>
          <p:cNvSpPr/>
          <p:nvPr/>
        </p:nvSpPr>
        <p:spPr>
          <a:xfrm>
            <a:off x="179512" y="4869160"/>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MHC</a:t>
            </a:r>
            <a:r>
              <a:rPr lang="zh-CN" altLang="en-US" sz="2400" dirty="0">
                <a:solidFill>
                  <a:prstClr val="white"/>
                </a:solidFill>
                <a:latin typeface="Georgia"/>
                <a:ea typeface="微软雅黑"/>
              </a:rPr>
              <a:t>和疾病易感性</a:t>
            </a:r>
            <a:endParaRPr lang="en-US" altLang="zh-CN" sz="2400" dirty="0">
              <a:solidFill>
                <a:prstClr val="white"/>
              </a:solidFill>
              <a:latin typeface="Georgia"/>
              <a:ea typeface="微软雅黑"/>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51522" y="711200"/>
            <a:ext cx="8584505" cy="5598120"/>
            <a:chOff x="251520" y="711200"/>
            <a:chExt cx="8584505" cy="5598120"/>
          </a:xfrm>
        </p:grpSpPr>
        <p:pic>
          <p:nvPicPr>
            <p:cNvPr id="102402" name="Picture 2" descr="chapter 8 opener"/>
            <p:cNvPicPr>
              <a:picLocks noChangeAspect="1" noChangeArrowheads="1"/>
            </p:cNvPicPr>
            <p:nvPr/>
          </p:nvPicPr>
          <p:blipFill>
            <a:blip r:embed="rId3" cstate="email"/>
            <a:srcRect/>
            <a:stretch>
              <a:fillRect/>
            </a:stretch>
          </p:blipFill>
          <p:spPr bwMode="auto">
            <a:xfrm>
              <a:off x="304800" y="711200"/>
              <a:ext cx="8531225" cy="5435600"/>
            </a:xfrm>
            <a:prstGeom prst="rect">
              <a:avLst/>
            </a:prstGeom>
            <a:noFill/>
            <a:ln w="9525">
              <a:noFill/>
              <a:miter lim="800000"/>
              <a:headEnd/>
              <a:tailEnd/>
            </a:ln>
            <a:effectLst/>
          </p:spPr>
        </p:pic>
        <p:sp>
          <p:nvSpPr>
            <p:cNvPr id="3" name="矩形 2"/>
            <p:cNvSpPr/>
            <p:nvPr/>
          </p:nvSpPr>
          <p:spPr>
            <a:xfrm>
              <a:off x="251520" y="5733256"/>
              <a:ext cx="201622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4" name="矩形 3">
            <a:extLst>
              <a:ext uri="{FF2B5EF4-FFF2-40B4-BE49-F238E27FC236}">
                <a16:creationId xmlns:a16="http://schemas.microsoft.com/office/drawing/2014/main" id="{558F0729-CC71-45B5-9304-97C1F4FF136A}"/>
              </a:ext>
            </a:extLst>
          </p:cNvPr>
          <p:cNvSpPr/>
          <p:nvPr/>
        </p:nvSpPr>
        <p:spPr>
          <a:xfrm>
            <a:off x="591162" y="4876800"/>
            <a:ext cx="3147120"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n-ea"/>
              </a:rPr>
              <a:t>I</a:t>
            </a:r>
            <a:r>
              <a:rPr lang="zh-CN" altLang="en-US" sz="3200" b="1" dirty="0">
                <a:latin typeface="+mn-ea"/>
              </a:rPr>
              <a:t>类</a:t>
            </a:r>
            <a:r>
              <a:rPr lang="en-US" altLang="zh-CN" sz="3200" b="1" dirty="0">
                <a:latin typeface="+mn-ea"/>
              </a:rPr>
              <a:t>MHC</a:t>
            </a:r>
            <a:endParaRPr lang="zh-CN" altLang="en-US" sz="3200" b="1" dirty="0">
              <a:latin typeface="+mn-ea"/>
            </a:endParaRPr>
          </a:p>
        </p:txBody>
      </p:sp>
      <p:sp>
        <p:nvSpPr>
          <p:cNvPr id="6" name="矩形 5">
            <a:extLst>
              <a:ext uri="{FF2B5EF4-FFF2-40B4-BE49-F238E27FC236}">
                <a16:creationId xmlns:a16="http://schemas.microsoft.com/office/drawing/2014/main" id="{52C2096E-AB66-41AB-BEBB-094F2288E88F}"/>
              </a:ext>
            </a:extLst>
          </p:cNvPr>
          <p:cNvSpPr/>
          <p:nvPr/>
        </p:nvSpPr>
        <p:spPr>
          <a:xfrm>
            <a:off x="4679576" y="4831976"/>
            <a:ext cx="3406588"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n-ea"/>
              </a:rPr>
              <a:t>II</a:t>
            </a:r>
            <a:r>
              <a:rPr lang="zh-CN" altLang="en-US" sz="3200" b="1" dirty="0">
                <a:latin typeface="+mn-ea"/>
              </a:rPr>
              <a:t>类</a:t>
            </a:r>
            <a:r>
              <a:rPr lang="en-US" altLang="zh-CN" sz="3200" b="1" dirty="0">
                <a:latin typeface="+mn-ea"/>
              </a:rPr>
              <a:t>MHC</a:t>
            </a:r>
            <a:endParaRPr lang="zh-CN" altLang="en-US" sz="3200" b="1" dirty="0">
              <a:latin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A7F7A69-F834-4F63-BC38-AB3DE111B165}"/>
              </a:ext>
            </a:extLst>
          </p:cNvPr>
          <p:cNvGraphicFramePr>
            <a:graphicFrameLocks noGrp="1"/>
          </p:cNvGraphicFramePr>
          <p:nvPr>
            <p:extLst>
              <p:ext uri="{D42A27DB-BD31-4B8C-83A1-F6EECF244321}">
                <p14:modId xmlns:p14="http://schemas.microsoft.com/office/powerpoint/2010/main" val="3988574529"/>
              </p:ext>
            </p:extLst>
          </p:nvPr>
        </p:nvGraphicFramePr>
        <p:xfrm>
          <a:off x="0" y="0"/>
          <a:ext cx="9144000" cy="6857997"/>
        </p:xfrm>
        <a:graphic>
          <a:graphicData uri="http://schemas.openxmlformats.org/drawingml/2006/table">
            <a:tbl>
              <a:tblPr firstRow="1" firstCol="1" bandRow="1">
                <a:tableStyleId>{5C22544A-7EE6-4342-B048-85BDC9FD1C3A}</a:tableStyleId>
              </a:tblPr>
              <a:tblGrid>
                <a:gridCol w="1828800">
                  <a:extLst>
                    <a:ext uri="{9D8B030D-6E8A-4147-A177-3AD203B41FA5}">
                      <a16:colId xmlns:a16="http://schemas.microsoft.com/office/drawing/2014/main" val="3125138812"/>
                    </a:ext>
                  </a:extLst>
                </a:gridCol>
                <a:gridCol w="1828800">
                  <a:extLst>
                    <a:ext uri="{9D8B030D-6E8A-4147-A177-3AD203B41FA5}">
                      <a16:colId xmlns:a16="http://schemas.microsoft.com/office/drawing/2014/main" val="3728749274"/>
                    </a:ext>
                  </a:extLst>
                </a:gridCol>
                <a:gridCol w="1828800">
                  <a:extLst>
                    <a:ext uri="{9D8B030D-6E8A-4147-A177-3AD203B41FA5}">
                      <a16:colId xmlns:a16="http://schemas.microsoft.com/office/drawing/2014/main" val="2762049765"/>
                    </a:ext>
                  </a:extLst>
                </a:gridCol>
                <a:gridCol w="1828800">
                  <a:extLst>
                    <a:ext uri="{9D8B030D-6E8A-4147-A177-3AD203B41FA5}">
                      <a16:colId xmlns:a16="http://schemas.microsoft.com/office/drawing/2014/main" val="217999154"/>
                    </a:ext>
                  </a:extLst>
                </a:gridCol>
                <a:gridCol w="1828800">
                  <a:extLst>
                    <a:ext uri="{9D8B030D-6E8A-4147-A177-3AD203B41FA5}">
                      <a16:colId xmlns:a16="http://schemas.microsoft.com/office/drawing/2014/main" val="3170599655"/>
                    </a:ext>
                  </a:extLst>
                </a:gridCol>
              </a:tblGrid>
              <a:tr h="357613">
                <a:tc>
                  <a:txBody>
                    <a:bodyPr/>
                    <a:lstStyle/>
                    <a:p>
                      <a:pPr algn="just"/>
                      <a:r>
                        <a:rPr lang="zh-CN" sz="1200" kern="100" dirty="0">
                          <a:effectLst/>
                          <a:latin typeface="+mn-ea"/>
                          <a:ea typeface="+mn-ea"/>
                        </a:rPr>
                        <a:t>时间</a:t>
                      </a:r>
                      <a:endParaRPr lang="zh-CN" sz="1200" kern="100" dirty="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获奖者</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国家</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获奖原因</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备注</a:t>
                      </a:r>
                      <a:endParaRPr lang="zh-CN" sz="1200" kern="100">
                        <a:effectLst/>
                        <a:latin typeface="+mn-ea"/>
                        <a:ea typeface="+mn-ea"/>
                        <a:cs typeface="Times New Roman" panose="02020603050405020304" pitchFamily="18" charset="0"/>
                      </a:endParaRPr>
                    </a:p>
                  </a:txBody>
                  <a:tcPr marL="68244" marR="68244" marT="68244" marB="68244" anchor="ctr"/>
                </a:tc>
                <a:extLst>
                  <a:ext uri="{0D108BD9-81ED-4DB2-BD59-A6C34878D82A}">
                    <a16:rowId xmlns:a16="http://schemas.microsoft.com/office/drawing/2014/main" val="1262219635"/>
                  </a:ext>
                </a:extLst>
              </a:tr>
              <a:tr h="526338">
                <a:tc>
                  <a:txBody>
                    <a:bodyPr/>
                    <a:lstStyle/>
                    <a:p>
                      <a:pPr algn="just"/>
                      <a:r>
                        <a:rPr lang="en-US" sz="1200" kern="100">
                          <a:effectLst/>
                          <a:latin typeface="+mn-ea"/>
                          <a:ea typeface="+mn-ea"/>
                        </a:rPr>
                        <a:t>1901</a:t>
                      </a:r>
                      <a:r>
                        <a:rPr lang="zh-CN" sz="1200" kern="100">
                          <a:effectLst/>
                          <a:latin typeface="+mn-ea"/>
                          <a:ea typeface="+mn-ea"/>
                        </a:rPr>
                        <a:t>年第</a:t>
                      </a:r>
                      <a:r>
                        <a:rPr lang="en-US" sz="1200" kern="100">
                          <a:effectLst/>
                          <a:latin typeface="+mn-ea"/>
                          <a:ea typeface="+mn-ea"/>
                        </a:rPr>
                        <a:t>1</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贝林（</a:t>
                      </a:r>
                      <a:r>
                        <a:rPr lang="en-US" sz="1200" kern="100">
                          <a:effectLst/>
                          <a:latin typeface="+mn-ea"/>
                          <a:ea typeface="+mn-ea"/>
                        </a:rPr>
                        <a:t>Emil Adolf von Behring 1854-1917</a:t>
                      </a:r>
                      <a:r>
                        <a:rPr lang="zh-CN" sz="1200" kern="100">
                          <a:effectLst/>
                          <a:latin typeface="+mn-ea"/>
                          <a:ea typeface="+mn-ea"/>
                        </a:rPr>
                        <a:t>）</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德国</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血清疗法防治白喉、破伤风</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endParaRPr lang="zh-CN" sz="1200" kern="100">
                        <a:effectLst/>
                        <a:latin typeface="+mn-ea"/>
                        <a:ea typeface="+mn-ea"/>
                      </a:endParaRPr>
                    </a:p>
                  </a:txBody>
                  <a:tcPr marL="68244" marR="68244" marT="68244" marB="68244" anchor="ctr"/>
                </a:tc>
                <a:extLst>
                  <a:ext uri="{0D108BD9-81ED-4DB2-BD59-A6C34878D82A}">
                    <a16:rowId xmlns:a16="http://schemas.microsoft.com/office/drawing/2014/main" val="4011218421"/>
                  </a:ext>
                </a:extLst>
              </a:tr>
              <a:tr h="526338">
                <a:tc>
                  <a:txBody>
                    <a:bodyPr/>
                    <a:lstStyle/>
                    <a:p>
                      <a:pPr algn="just"/>
                      <a:r>
                        <a:rPr lang="en-US" sz="1200" kern="100">
                          <a:effectLst/>
                          <a:latin typeface="+mn-ea"/>
                          <a:ea typeface="+mn-ea"/>
                        </a:rPr>
                        <a:t>1905</a:t>
                      </a:r>
                      <a:r>
                        <a:rPr lang="zh-CN" sz="1200" kern="100">
                          <a:effectLst/>
                          <a:latin typeface="+mn-ea"/>
                          <a:ea typeface="+mn-ea"/>
                        </a:rPr>
                        <a:t>年第</a:t>
                      </a:r>
                      <a:r>
                        <a:rPr lang="en-US" sz="1200" kern="100">
                          <a:effectLst/>
                          <a:latin typeface="+mn-ea"/>
                          <a:ea typeface="+mn-ea"/>
                        </a:rPr>
                        <a:t>5</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科赫（</a:t>
                      </a:r>
                      <a:r>
                        <a:rPr lang="en-US" sz="1200" kern="100">
                          <a:effectLst/>
                          <a:latin typeface="+mn-ea"/>
                          <a:ea typeface="+mn-ea"/>
                        </a:rPr>
                        <a:t>Robert Koch 1843-1910</a:t>
                      </a:r>
                      <a:r>
                        <a:rPr lang="zh-CN" sz="1200" kern="100">
                          <a:effectLst/>
                          <a:latin typeface="+mn-ea"/>
                          <a:ea typeface="+mn-ea"/>
                        </a:rPr>
                        <a:t>）</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德国</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a:effectLst/>
                          <a:latin typeface="+mn-ea"/>
                          <a:ea typeface="+mn-ea"/>
                        </a:rPr>
                        <a:t>发现结核杆菌和结核菌素</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endParaRPr lang="zh-CN" sz="1200" kern="100">
                        <a:effectLst/>
                        <a:latin typeface="+mn-ea"/>
                        <a:ea typeface="+mn-ea"/>
                      </a:endParaRPr>
                    </a:p>
                  </a:txBody>
                  <a:tcPr marL="68244" marR="68244" marT="68244" marB="68244" anchor="ctr"/>
                </a:tc>
                <a:extLst>
                  <a:ext uri="{0D108BD9-81ED-4DB2-BD59-A6C34878D82A}">
                    <a16:rowId xmlns:a16="http://schemas.microsoft.com/office/drawing/2014/main" val="3162587991"/>
                  </a:ext>
                </a:extLst>
              </a:tr>
              <a:tr h="695064">
                <a:tc rowSpan="2">
                  <a:txBody>
                    <a:bodyPr/>
                    <a:lstStyle/>
                    <a:p>
                      <a:pPr algn="just"/>
                      <a:r>
                        <a:rPr lang="en-US" sz="1200" kern="100">
                          <a:effectLst/>
                          <a:latin typeface="+mn-ea"/>
                          <a:ea typeface="+mn-ea"/>
                        </a:rPr>
                        <a:t>1908</a:t>
                      </a:r>
                      <a:r>
                        <a:rPr lang="zh-CN" sz="1200" kern="100">
                          <a:effectLst/>
                          <a:latin typeface="+mn-ea"/>
                          <a:ea typeface="+mn-ea"/>
                        </a:rPr>
                        <a:t>年第</a:t>
                      </a:r>
                      <a:r>
                        <a:rPr lang="en-US" sz="1200" kern="100">
                          <a:effectLst/>
                          <a:latin typeface="+mn-ea"/>
                          <a:ea typeface="+mn-ea"/>
                        </a:rPr>
                        <a:t>8</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dirty="0">
                          <a:effectLst/>
                          <a:latin typeface="+mn-ea"/>
                          <a:ea typeface="+mn-ea"/>
                        </a:rPr>
                        <a:t>梅奇尼科夫（</a:t>
                      </a:r>
                      <a:r>
                        <a:rPr lang="en-US" sz="1200" kern="100" dirty="0">
                          <a:effectLst/>
                          <a:latin typeface="+mn-ea"/>
                          <a:ea typeface="+mn-ea"/>
                        </a:rPr>
                        <a:t>Ilya Ilyich </a:t>
                      </a:r>
                      <a:r>
                        <a:rPr lang="en-US" sz="1200" kern="100" dirty="0" err="1">
                          <a:effectLst/>
                          <a:latin typeface="+mn-ea"/>
                          <a:ea typeface="+mn-ea"/>
                        </a:rPr>
                        <a:t>Mechnikov</a:t>
                      </a:r>
                      <a:r>
                        <a:rPr lang="en-US" sz="1200" kern="100" dirty="0">
                          <a:effectLst/>
                          <a:latin typeface="+mn-ea"/>
                          <a:ea typeface="+mn-ea"/>
                        </a:rPr>
                        <a:t> 1845-1916</a:t>
                      </a:r>
                      <a:r>
                        <a:rPr lang="zh-CN" sz="1200" kern="100" dirty="0">
                          <a:effectLst/>
                          <a:latin typeface="+mn-ea"/>
                          <a:ea typeface="+mn-ea"/>
                        </a:rPr>
                        <a:t>）</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dirty="0">
                          <a:effectLst/>
                          <a:latin typeface="+mn-ea"/>
                          <a:ea typeface="+mn-ea"/>
                        </a:rPr>
                        <a:t>俄国</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a:effectLst/>
                          <a:latin typeface="+mn-ea"/>
                          <a:ea typeface="+mn-ea"/>
                        </a:rPr>
                        <a:t>对免疫性的研究</a:t>
                      </a:r>
                      <a:endParaRPr lang="zh-CN" sz="1200" kern="10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a:effectLst/>
                          <a:latin typeface="+mn-ea"/>
                          <a:ea typeface="+mn-ea"/>
                        </a:rPr>
                        <a:t>提出的第一个细胞免疫理论</a:t>
                      </a:r>
                      <a:r>
                        <a:rPr lang="en-US" sz="1200" kern="100">
                          <a:effectLst/>
                          <a:latin typeface="+mn-ea"/>
                          <a:ea typeface="+mn-ea"/>
                        </a:rPr>
                        <a:t>——</a:t>
                      </a:r>
                      <a:r>
                        <a:rPr lang="zh-CN" sz="1200" kern="100">
                          <a:effectLst/>
                          <a:latin typeface="+mn-ea"/>
                          <a:ea typeface="+mn-ea"/>
                        </a:rPr>
                        <a:t>细胞吞噬学说</a:t>
                      </a:r>
                      <a:endParaRPr lang="zh-CN" sz="1200" kern="100">
                        <a:effectLst/>
                        <a:latin typeface="+mn-ea"/>
                        <a:ea typeface="+mn-ea"/>
                        <a:cs typeface="Times New Roman" panose="02020603050405020304" pitchFamily="18" charset="0"/>
                      </a:endParaRPr>
                    </a:p>
                  </a:txBody>
                  <a:tcPr marL="68244" marR="68244" marT="68244" marB="68244" anchor="ctr">
                    <a:solidFill>
                      <a:srgbClr val="D0D8E8"/>
                    </a:solidFill>
                  </a:tcPr>
                </a:tc>
                <a:extLst>
                  <a:ext uri="{0D108BD9-81ED-4DB2-BD59-A6C34878D82A}">
                    <a16:rowId xmlns:a16="http://schemas.microsoft.com/office/drawing/2014/main" val="1800622635"/>
                  </a:ext>
                </a:extLst>
              </a:tr>
              <a:tr h="526338">
                <a:tc vMerge="1">
                  <a:txBody>
                    <a:bodyPr/>
                    <a:lstStyle/>
                    <a:p>
                      <a:endParaRPr lang="zh-CN" altLang="en-US"/>
                    </a:p>
                  </a:txBody>
                  <a:tcPr/>
                </a:tc>
                <a:tc>
                  <a:txBody>
                    <a:bodyPr/>
                    <a:lstStyle/>
                    <a:p>
                      <a:pPr algn="just"/>
                      <a:r>
                        <a:rPr lang="zh-CN" sz="1200" kern="100">
                          <a:effectLst/>
                          <a:latin typeface="+mn-ea"/>
                          <a:ea typeface="+mn-ea"/>
                        </a:rPr>
                        <a:t>埃尔利希（</a:t>
                      </a:r>
                      <a:r>
                        <a:rPr lang="en-US" sz="1200" kern="100">
                          <a:effectLst/>
                          <a:latin typeface="+mn-ea"/>
                          <a:ea typeface="+mn-ea"/>
                        </a:rPr>
                        <a:t>Paul Ehrlich 1854-1915</a:t>
                      </a:r>
                      <a:r>
                        <a:rPr lang="zh-CN" sz="1200" kern="100">
                          <a:effectLst/>
                          <a:latin typeface="+mn-ea"/>
                          <a:ea typeface="+mn-ea"/>
                        </a:rPr>
                        <a:t>）</a:t>
                      </a:r>
                      <a:endParaRPr lang="zh-CN" sz="1200" kern="10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dirty="0">
                          <a:effectLst/>
                          <a:latin typeface="+mn-ea"/>
                          <a:ea typeface="+mn-ea"/>
                        </a:rPr>
                        <a:t>德国</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dirty="0">
                          <a:effectLst/>
                          <a:latin typeface="+mn-ea"/>
                          <a:ea typeface="+mn-ea"/>
                        </a:rPr>
                        <a:t>发明治疗梅毒的有效药</a:t>
                      </a:r>
                      <a:r>
                        <a:rPr lang="en-US" sz="1200" kern="100" dirty="0">
                          <a:effectLst/>
                          <a:latin typeface="+mn-ea"/>
                          <a:ea typeface="+mn-ea"/>
                        </a:rPr>
                        <a:t>606</a:t>
                      </a:r>
                      <a:r>
                        <a:rPr lang="zh-CN" sz="1200" kern="100" dirty="0">
                          <a:effectLst/>
                          <a:latin typeface="+mn-ea"/>
                          <a:ea typeface="+mn-ea"/>
                        </a:rPr>
                        <a:t>（砷凡纳明）</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dirty="0">
                          <a:effectLst/>
                          <a:latin typeface="+mn-ea"/>
                          <a:ea typeface="+mn-ea"/>
                        </a:rPr>
                        <a:t>提出的第一个体液免疫理论</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extLst>
                  <a:ext uri="{0D108BD9-81ED-4DB2-BD59-A6C34878D82A}">
                    <a16:rowId xmlns:a16="http://schemas.microsoft.com/office/drawing/2014/main" val="3341934515"/>
                  </a:ext>
                </a:extLst>
              </a:tr>
              <a:tr h="702864">
                <a:tc>
                  <a:txBody>
                    <a:bodyPr/>
                    <a:lstStyle/>
                    <a:p>
                      <a:pPr algn="just"/>
                      <a:r>
                        <a:rPr lang="en-US" sz="1200" kern="100">
                          <a:effectLst/>
                          <a:latin typeface="+mn-ea"/>
                          <a:ea typeface="+mn-ea"/>
                        </a:rPr>
                        <a:t>1913</a:t>
                      </a:r>
                      <a:r>
                        <a:rPr lang="zh-CN" sz="1200" kern="100">
                          <a:effectLst/>
                          <a:latin typeface="+mn-ea"/>
                          <a:ea typeface="+mn-ea"/>
                        </a:rPr>
                        <a:t>年第</a:t>
                      </a:r>
                      <a:r>
                        <a:rPr lang="en-US" sz="1200" kern="100">
                          <a:effectLst/>
                          <a:latin typeface="+mn-ea"/>
                          <a:ea typeface="+mn-ea"/>
                        </a:rPr>
                        <a:t>13</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dirty="0">
                          <a:effectLst/>
                          <a:latin typeface="+mn-ea"/>
                          <a:ea typeface="+mn-ea"/>
                        </a:rPr>
                        <a:t>里歇特（</a:t>
                      </a:r>
                      <a:r>
                        <a:rPr lang="en-US" sz="1200" kern="100" dirty="0">
                          <a:effectLst/>
                          <a:latin typeface="+mn-ea"/>
                          <a:ea typeface="+mn-ea"/>
                        </a:rPr>
                        <a:t>Charles Robert Richet 1850-1935</a:t>
                      </a:r>
                      <a:r>
                        <a:rPr lang="zh-CN" sz="1200" kern="100" dirty="0">
                          <a:effectLst/>
                          <a:latin typeface="+mn-ea"/>
                          <a:ea typeface="+mn-ea"/>
                        </a:rPr>
                        <a:t>）</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a:txBody>
                    <a:bodyPr/>
                    <a:lstStyle/>
                    <a:p>
                      <a:pPr algn="just"/>
                      <a:r>
                        <a:rPr lang="zh-CN" sz="1200" kern="100" dirty="0">
                          <a:effectLst/>
                          <a:latin typeface="+mn-ea"/>
                          <a:ea typeface="+mn-ea"/>
                        </a:rPr>
                        <a:t>法国</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a:txBody>
                    <a:bodyPr/>
                    <a:lstStyle/>
                    <a:p>
                      <a:pPr algn="just"/>
                      <a:r>
                        <a:rPr lang="zh-CN" sz="1200" kern="100" dirty="0">
                          <a:effectLst/>
                          <a:latin typeface="+mn-ea"/>
                          <a:ea typeface="+mn-ea"/>
                        </a:rPr>
                        <a:t>对过敏反应的研究</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a:txBody>
                    <a:bodyPr/>
                    <a:lstStyle/>
                    <a:p>
                      <a:endParaRPr lang="zh-CN" sz="1200" kern="100" dirty="0">
                        <a:effectLst/>
                        <a:latin typeface="+mn-ea"/>
                        <a:ea typeface="+mn-ea"/>
                      </a:endParaRPr>
                    </a:p>
                  </a:txBody>
                  <a:tcPr marL="68244" marR="68244" marT="68244" marB="68244" anchor="ctr">
                    <a:solidFill>
                      <a:srgbClr val="E9EDF4"/>
                    </a:solidFill>
                  </a:tcPr>
                </a:tc>
                <a:extLst>
                  <a:ext uri="{0D108BD9-81ED-4DB2-BD59-A6C34878D82A}">
                    <a16:rowId xmlns:a16="http://schemas.microsoft.com/office/drawing/2014/main" val="3093106192"/>
                  </a:ext>
                </a:extLst>
              </a:tr>
              <a:tr h="526338">
                <a:tc>
                  <a:txBody>
                    <a:bodyPr/>
                    <a:lstStyle/>
                    <a:p>
                      <a:pPr algn="just"/>
                      <a:r>
                        <a:rPr lang="en-US" sz="1200" kern="100">
                          <a:effectLst/>
                          <a:latin typeface="+mn-ea"/>
                          <a:ea typeface="+mn-ea"/>
                        </a:rPr>
                        <a:t>1919</a:t>
                      </a:r>
                      <a:r>
                        <a:rPr lang="zh-CN" sz="1200" kern="100">
                          <a:effectLst/>
                          <a:latin typeface="+mn-ea"/>
                          <a:ea typeface="+mn-ea"/>
                        </a:rPr>
                        <a:t>年第</a:t>
                      </a:r>
                      <a:r>
                        <a:rPr lang="en-US" sz="1200" kern="100">
                          <a:effectLst/>
                          <a:latin typeface="+mn-ea"/>
                          <a:ea typeface="+mn-ea"/>
                        </a:rPr>
                        <a:t>19</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dirty="0">
                          <a:effectLst/>
                          <a:latin typeface="+mn-ea"/>
                          <a:ea typeface="+mn-ea"/>
                        </a:rPr>
                        <a:t>博尔德（</a:t>
                      </a:r>
                      <a:r>
                        <a:rPr lang="en-US" sz="1200" kern="100" dirty="0">
                          <a:effectLst/>
                          <a:latin typeface="+mn-ea"/>
                          <a:ea typeface="+mn-ea"/>
                        </a:rPr>
                        <a:t>Jules Bordet 1870-1961</a:t>
                      </a:r>
                      <a:r>
                        <a:rPr lang="zh-CN" sz="1200" kern="100" dirty="0">
                          <a:effectLst/>
                          <a:latin typeface="+mn-ea"/>
                          <a:ea typeface="+mn-ea"/>
                        </a:rPr>
                        <a:t>）</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dirty="0">
                          <a:effectLst/>
                          <a:latin typeface="+mn-ea"/>
                          <a:ea typeface="+mn-ea"/>
                        </a:rPr>
                        <a:t>比利时</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dirty="0">
                          <a:effectLst/>
                          <a:latin typeface="+mn-ea"/>
                          <a:ea typeface="+mn-ea"/>
                        </a:rPr>
                        <a:t>发现免疫力，建立新的免疫学诊断法</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r>
                        <a:rPr lang="zh-CN" altLang="en-US" sz="1200" kern="100" dirty="0">
                          <a:effectLst/>
                          <a:latin typeface="+mn-ea"/>
                          <a:ea typeface="+mn-ea"/>
                        </a:rPr>
                        <a:t>发现补体</a:t>
                      </a:r>
                      <a:endParaRPr lang="zh-CN" sz="1200" kern="100" dirty="0">
                        <a:effectLst/>
                        <a:latin typeface="+mn-ea"/>
                        <a:ea typeface="+mn-ea"/>
                      </a:endParaRPr>
                    </a:p>
                  </a:txBody>
                  <a:tcPr marL="68244" marR="68244" marT="68244" marB="68244" anchor="ctr">
                    <a:solidFill>
                      <a:srgbClr val="D0D8E8"/>
                    </a:solidFill>
                  </a:tcPr>
                </a:tc>
                <a:extLst>
                  <a:ext uri="{0D108BD9-81ED-4DB2-BD59-A6C34878D82A}">
                    <a16:rowId xmlns:a16="http://schemas.microsoft.com/office/drawing/2014/main" val="441992200"/>
                  </a:ext>
                </a:extLst>
              </a:tr>
              <a:tr h="526338">
                <a:tc rowSpan="2">
                  <a:txBody>
                    <a:bodyPr/>
                    <a:lstStyle/>
                    <a:p>
                      <a:pPr algn="just"/>
                      <a:r>
                        <a:rPr lang="en-US" sz="1200" kern="100">
                          <a:effectLst/>
                          <a:latin typeface="+mn-ea"/>
                          <a:ea typeface="+mn-ea"/>
                        </a:rPr>
                        <a:t>1960</a:t>
                      </a:r>
                      <a:r>
                        <a:rPr lang="zh-CN" sz="1200" kern="100">
                          <a:effectLst/>
                          <a:latin typeface="+mn-ea"/>
                          <a:ea typeface="+mn-ea"/>
                        </a:rPr>
                        <a:t>年第</a:t>
                      </a:r>
                      <a:r>
                        <a:rPr lang="en-US" sz="1200" kern="100">
                          <a:effectLst/>
                          <a:latin typeface="+mn-ea"/>
                          <a:ea typeface="+mn-ea"/>
                        </a:rPr>
                        <a:t>60</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dirty="0">
                          <a:effectLst/>
                          <a:latin typeface="+mn-ea"/>
                          <a:ea typeface="+mn-ea"/>
                        </a:rPr>
                        <a:t>彼得</a:t>
                      </a:r>
                      <a:r>
                        <a:rPr lang="en-US" sz="1200" kern="100" dirty="0">
                          <a:effectLst/>
                          <a:latin typeface="+mn-ea"/>
                          <a:ea typeface="+mn-ea"/>
                        </a:rPr>
                        <a:t>·</a:t>
                      </a:r>
                      <a:r>
                        <a:rPr lang="zh-CN" sz="1200" kern="100" dirty="0">
                          <a:effectLst/>
                          <a:latin typeface="+mn-ea"/>
                          <a:ea typeface="+mn-ea"/>
                        </a:rPr>
                        <a:t>梅达瓦</a:t>
                      </a:r>
                      <a:r>
                        <a:rPr lang="en-US" sz="1200" kern="100" dirty="0">
                          <a:effectLst/>
                          <a:latin typeface="+mn-ea"/>
                          <a:ea typeface="+mn-ea"/>
                        </a:rPr>
                        <a:t>(Peter Medawar 1915-1987</a:t>
                      </a:r>
                      <a:r>
                        <a:rPr lang="zh-CN" sz="1200" kern="100" dirty="0">
                          <a:effectLst/>
                          <a:latin typeface="+mn-ea"/>
                          <a:ea typeface="+mn-ea"/>
                        </a:rPr>
                        <a:t>）</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a:txBody>
                    <a:bodyPr/>
                    <a:lstStyle/>
                    <a:p>
                      <a:pPr algn="just"/>
                      <a:r>
                        <a:rPr lang="zh-CN" sz="1200" kern="100" dirty="0">
                          <a:effectLst/>
                          <a:latin typeface="+mn-ea"/>
                          <a:ea typeface="+mn-ea"/>
                        </a:rPr>
                        <a:t>英国（阿拉伯裔）</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rowSpan="2">
                  <a:txBody>
                    <a:bodyPr/>
                    <a:lstStyle/>
                    <a:p>
                      <a:pPr algn="just"/>
                      <a:r>
                        <a:rPr lang="zh-CN" sz="1200" kern="100">
                          <a:effectLst/>
                          <a:latin typeface="+mn-ea"/>
                          <a:ea typeface="+mn-ea"/>
                        </a:rPr>
                        <a:t>发现并证实动物抗体的获得性免疫耐受性</a:t>
                      </a:r>
                      <a:endParaRPr lang="zh-CN" sz="1200" kern="100">
                        <a:effectLst/>
                        <a:latin typeface="+mn-ea"/>
                        <a:ea typeface="+mn-ea"/>
                        <a:cs typeface="Times New Roman" panose="02020603050405020304" pitchFamily="18" charset="0"/>
                      </a:endParaRPr>
                    </a:p>
                  </a:txBody>
                  <a:tcPr marL="68244" marR="68244" marT="68244" marB="68244" anchor="ctr">
                    <a:solidFill>
                      <a:srgbClr val="E9EDF4"/>
                    </a:solidFill>
                  </a:tcPr>
                </a:tc>
                <a:tc rowSpan="2">
                  <a:txBody>
                    <a:bodyPr/>
                    <a:lstStyle/>
                    <a:p>
                      <a:endParaRPr lang="zh-CN" sz="1200" kern="100" dirty="0">
                        <a:effectLst/>
                        <a:latin typeface="+mn-ea"/>
                        <a:ea typeface="+mn-ea"/>
                      </a:endParaRPr>
                    </a:p>
                  </a:txBody>
                  <a:tcPr marL="68244" marR="68244" marT="68244" marB="68244" anchor="ctr">
                    <a:solidFill>
                      <a:srgbClr val="E9EDF4"/>
                    </a:solidFill>
                  </a:tcPr>
                </a:tc>
                <a:extLst>
                  <a:ext uri="{0D108BD9-81ED-4DB2-BD59-A6C34878D82A}">
                    <a16:rowId xmlns:a16="http://schemas.microsoft.com/office/drawing/2014/main" val="2739139803"/>
                  </a:ext>
                </a:extLst>
              </a:tr>
              <a:tr h="702864">
                <a:tc vMerge="1">
                  <a:txBody>
                    <a:bodyPr/>
                    <a:lstStyle/>
                    <a:p>
                      <a:endParaRPr lang="zh-CN" altLang="en-US"/>
                    </a:p>
                  </a:txBody>
                  <a:tcPr/>
                </a:tc>
                <a:tc>
                  <a:txBody>
                    <a:bodyPr/>
                    <a:lstStyle/>
                    <a:p>
                      <a:pPr algn="just"/>
                      <a:r>
                        <a:rPr lang="zh-CN" sz="1200" kern="100">
                          <a:effectLst/>
                          <a:latin typeface="+mn-ea"/>
                          <a:ea typeface="+mn-ea"/>
                        </a:rPr>
                        <a:t>伯内特（</a:t>
                      </a:r>
                      <a:r>
                        <a:rPr lang="en-US" sz="1200" kern="100">
                          <a:effectLst/>
                          <a:latin typeface="+mn-ea"/>
                          <a:ea typeface="+mn-ea"/>
                        </a:rPr>
                        <a:t>Sir Frank Macfarlane Burnet 1899-1985</a:t>
                      </a:r>
                      <a:r>
                        <a:rPr lang="zh-CN" sz="1200" kern="100">
                          <a:effectLst/>
                          <a:latin typeface="+mn-ea"/>
                          <a:ea typeface="+mn-ea"/>
                        </a:rPr>
                        <a:t>）</a:t>
                      </a:r>
                      <a:endParaRPr lang="zh-CN" sz="1200" kern="100">
                        <a:effectLst/>
                        <a:latin typeface="+mn-ea"/>
                        <a:ea typeface="+mn-ea"/>
                        <a:cs typeface="Times New Roman" panose="02020603050405020304" pitchFamily="18" charset="0"/>
                      </a:endParaRPr>
                    </a:p>
                  </a:txBody>
                  <a:tcPr marL="68244" marR="68244" marT="68244" marB="68244" anchor="ctr">
                    <a:solidFill>
                      <a:srgbClr val="E9EDF4"/>
                    </a:solidFill>
                  </a:tcPr>
                </a:tc>
                <a:tc>
                  <a:txBody>
                    <a:bodyPr/>
                    <a:lstStyle/>
                    <a:p>
                      <a:pPr algn="just"/>
                      <a:r>
                        <a:rPr lang="zh-CN" sz="1200" kern="100" dirty="0">
                          <a:effectLst/>
                          <a:latin typeface="+mn-ea"/>
                          <a:ea typeface="+mn-ea"/>
                        </a:rPr>
                        <a:t>澳大利亚</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126717469"/>
                  </a:ext>
                </a:extLst>
              </a:tr>
              <a:tr h="357613">
                <a:tc rowSpan="2">
                  <a:txBody>
                    <a:bodyPr/>
                    <a:lstStyle/>
                    <a:p>
                      <a:pPr algn="just"/>
                      <a:r>
                        <a:rPr lang="en-US" sz="1200" kern="100">
                          <a:effectLst/>
                          <a:latin typeface="+mn-ea"/>
                          <a:ea typeface="+mn-ea"/>
                        </a:rPr>
                        <a:t>1972</a:t>
                      </a:r>
                      <a:r>
                        <a:rPr lang="zh-CN" sz="1200" kern="100">
                          <a:effectLst/>
                          <a:latin typeface="+mn-ea"/>
                          <a:ea typeface="+mn-ea"/>
                        </a:rPr>
                        <a:t>年第</a:t>
                      </a:r>
                      <a:r>
                        <a:rPr lang="en-US" sz="1200" kern="100">
                          <a:effectLst/>
                          <a:latin typeface="+mn-ea"/>
                          <a:ea typeface="+mn-ea"/>
                        </a:rPr>
                        <a:t>72</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dirty="0">
                          <a:effectLst/>
                          <a:latin typeface="+mn-ea"/>
                          <a:ea typeface="+mn-ea"/>
                        </a:rPr>
                        <a:t>埃德尔曼</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dirty="0">
                          <a:effectLst/>
                          <a:latin typeface="+mn-ea"/>
                          <a:ea typeface="+mn-ea"/>
                        </a:rPr>
                        <a:t>美国</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rowSpan="2">
                  <a:txBody>
                    <a:bodyPr/>
                    <a:lstStyle/>
                    <a:p>
                      <a:pPr algn="just"/>
                      <a:r>
                        <a:rPr lang="zh-CN" sz="1200" kern="100">
                          <a:effectLst/>
                          <a:latin typeface="+mn-ea"/>
                          <a:ea typeface="+mn-ea"/>
                        </a:rPr>
                        <a:t>对抗体化学结构的研究</a:t>
                      </a:r>
                      <a:endParaRPr lang="zh-CN" sz="1200" kern="100">
                        <a:effectLst/>
                        <a:latin typeface="+mn-ea"/>
                        <a:ea typeface="+mn-ea"/>
                        <a:cs typeface="Times New Roman" panose="02020603050405020304" pitchFamily="18" charset="0"/>
                      </a:endParaRPr>
                    </a:p>
                  </a:txBody>
                  <a:tcPr marL="68244" marR="68244" marT="68244" marB="68244" anchor="ctr">
                    <a:solidFill>
                      <a:srgbClr val="D0D8E8"/>
                    </a:solidFill>
                  </a:tcPr>
                </a:tc>
                <a:tc rowSpan="2">
                  <a:txBody>
                    <a:bodyPr/>
                    <a:lstStyle/>
                    <a:p>
                      <a:endParaRPr lang="zh-CN" sz="1200" kern="100">
                        <a:effectLst/>
                        <a:latin typeface="+mn-ea"/>
                        <a:ea typeface="+mn-ea"/>
                      </a:endParaRPr>
                    </a:p>
                  </a:txBody>
                  <a:tcPr marL="68244" marR="68244" marT="68244" marB="68244" anchor="ctr">
                    <a:solidFill>
                      <a:srgbClr val="D0D8E8"/>
                    </a:solidFill>
                  </a:tcPr>
                </a:tc>
                <a:extLst>
                  <a:ext uri="{0D108BD9-81ED-4DB2-BD59-A6C34878D82A}">
                    <a16:rowId xmlns:a16="http://schemas.microsoft.com/office/drawing/2014/main" val="1911969777"/>
                  </a:ext>
                </a:extLst>
              </a:tr>
              <a:tr h="357613">
                <a:tc vMerge="1">
                  <a:txBody>
                    <a:bodyPr/>
                    <a:lstStyle/>
                    <a:p>
                      <a:endParaRPr lang="zh-CN" altLang="en-US"/>
                    </a:p>
                  </a:txBody>
                  <a:tcPr/>
                </a:tc>
                <a:tc>
                  <a:txBody>
                    <a:bodyPr/>
                    <a:lstStyle/>
                    <a:p>
                      <a:pPr algn="just"/>
                      <a:r>
                        <a:rPr lang="zh-CN" sz="1200" kern="100" dirty="0">
                          <a:effectLst/>
                          <a:latin typeface="+mn-ea"/>
                          <a:ea typeface="+mn-ea"/>
                        </a:rPr>
                        <a:t>波特因</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a:txBody>
                    <a:bodyPr/>
                    <a:lstStyle/>
                    <a:p>
                      <a:pPr algn="just"/>
                      <a:r>
                        <a:rPr lang="zh-CN" sz="1200" kern="100" dirty="0">
                          <a:effectLst/>
                          <a:latin typeface="+mn-ea"/>
                          <a:ea typeface="+mn-ea"/>
                        </a:rPr>
                        <a:t>英国</a:t>
                      </a:r>
                      <a:endParaRPr lang="zh-CN" sz="1200" kern="100" dirty="0">
                        <a:effectLst/>
                        <a:latin typeface="+mn-ea"/>
                        <a:ea typeface="+mn-ea"/>
                        <a:cs typeface="Times New Roman" panose="02020603050405020304" pitchFamily="18" charset="0"/>
                      </a:endParaRPr>
                    </a:p>
                  </a:txBody>
                  <a:tcPr marL="68244" marR="68244" marT="68244" marB="68244" anchor="ctr">
                    <a:solidFill>
                      <a:srgbClr val="D0D8E8"/>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064326559"/>
                  </a:ext>
                </a:extLst>
              </a:tr>
              <a:tr h="526338">
                <a:tc rowSpan="2">
                  <a:txBody>
                    <a:bodyPr/>
                    <a:lstStyle/>
                    <a:p>
                      <a:pPr algn="just"/>
                      <a:r>
                        <a:rPr lang="en-US" sz="1200" kern="100">
                          <a:effectLst/>
                          <a:latin typeface="+mn-ea"/>
                          <a:ea typeface="+mn-ea"/>
                        </a:rPr>
                        <a:t>1976</a:t>
                      </a:r>
                      <a:r>
                        <a:rPr lang="zh-CN" sz="1200" kern="100">
                          <a:effectLst/>
                          <a:latin typeface="+mn-ea"/>
                          <a:ea typeface="+mn-ea"/>
                        </a:rPr>
                        <a:t>年第</a:t>
                      </a:r>
                      <a:r>
                        <a:rPr lang="en-US" sz="1200" kern="100">
                          <a:effectLst/>
                          <a:latin typeface="+mn-ea"/>
                          <a:ea typeface="+mn-ea"/>
                        </a:rPr>
                        <a:t>76</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8244" marR="68244" marT="68244" marB="68244" anchor="ctr"/>
                </a:tc>
                <a:tc>
                  <a:txBody>
                    <a:bodyPr/>
                    <a:lstStyle/>
                    <a:p>
                      <a:pPr algn="just"/>
                      <a:r>
                        <a:rPr lang="zh-CN" sz="1200" kern="100" dirty="0">
                          <a:effectLst/>
                          <a:latin typeface="+mn-ea"/>
                          <a:ea typeface="+mn-ea"/>
                        </a:rPr>
                        <a:t>巴鲁克</a:t>
                      </a:r>
                      <a:r>
                        <a:rPr lang="en-US" sz="1200" kern="100" dirty="0">
                          <a:effectLst/>
                          <a:latin typeface="+mn-ea"/>
                          <a:ea typeface="+mn-ea"/>
                        </a:rPr>
                        <a:t>·</a:t>
                      </a:r>
                      <a:r>
                        <a:rPr lang="zh-CN" sz="1200" kern="100" dirty="0">
                          <a:effectLst/>
                          <a:latin typeface="+mn-ea"/>
                          <a:ea typeface="+mn-ea"/>
                        </a:rPr>
                        <a:t>塞缪尔</a:t>
                      </a:r>
                      <a:r>
                        <a:rPr lang="en-US" sz="1200" kern="100" dirty="0">
                          <a:effectLst/>
                          <a:latin typeface="+mn-ea"/>
                          <a:ea typeface="+mn-ea"/>
                        </a:rPr>
                        <a:t>·</a:t>
                      </a:r>
                      <a:r>
                        <a:rPr lang="zh-CN" sz="1200" kern="100" dirty="0">
                          <a:effectLst/>
                          <a:latin typeface="+mn-ea"/>
                          <a:ea typeface="+mn-ea"/>
                        </a:rPr>
                        <a:t>布隆伯格</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a:txBody>
                    <a:bodyPr/>
                    <a:lstStyle/>
                    <a:p>
                      <a:pPr algn="just"/>
                      <a:r>
                        <a:rPr lang="zh-CN" sz="1200" kern="100" dirty="0">
                          <a:effectLst/>
                          <a:latin typeface="+mn-ea"/>
                          <a:ea typeface="+mn-ea"/>
                        </a:rPr>
                        <a:t>美国</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rowSpan="2">
                  <a:txBody>
                    <a:bodyPr/>
                    <a:lstStyle/>
                    <a:p>
                      <a:pPr algn="just"/>
                      <a:r>
                        <a:rPr lang="zh-CN" sz="1200" kern="100" dirty="0">
                          <a:effectLst/>
                          <a:latin typeface="+mn-ea"/>
                          <a:ea typeface="+mn-ea"/>
                        </a:rPr>
                        <a:t>发现传染病产生和传播的新机理</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a:txBody>
                    <a:bodyPr/>
                    <a:lstStyle/>
                    <a:p>
                      <a:pPr algn="just"/>
                      <a:r>
                        <a:rPr lang="zh-CN" sz="1200" kern="100" dirty="0">
                          <a:effectLst/>
                          <a:latin typeface="+mn-ea"/>
                          <a:ea typeface="+mn-ea"/>
                        </a:rPr>
                        <a:t>抗原与急性病毒性肝炎之间的关系</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extLst>
                  <a:ext uri="{0D108BD9-81ED-4DB2-BD59-A6C34878D82A}">
                    <a16:rowId xmlns:a16="http://schemas.microsoft.com/office/drawing/2014/main" val="472321903"/>
                  </a:ext>
                </a:extLst>
              </a:tr>
              <a:tr h="526338">
                <a:tc vMerge="1">
                  <a:txBody>
                    <a:bodyPr/>
                    <a:lstStyle/>
                    <a:p>
                      <a:endParaRPr lang="zh-CN" altLang="en-US"/>
                    </a:p>
                  </a:txBody>
                  <a:tcPr/>
                </a:tc>
                <a:tc>
                  <a:txBody>
                    <a:bodyPr/>
                    <a:lstStyle/>
                    <a:p>
                      <a:pPr algn="just"/>
                      <a:r>
                        <a:rPr lang="zh-CN" sz="1200" kern="100">
                          <a:effectLst/>
                          <a:latin typeface="+mn-ea"/>
                          <a:ea typeface="+mn-ea"/>
                        </a:rPr>
                        <a:t>丹尼尔</a:t>
                      </a:r>
                      <a:r>
                        <a:rPr lang="en-US" sz="1200" kern="100">
                          <a:effectLst/>
                          <a:latin typeface="+mn-ea"/>
                          <a:ea typeface="+mn-ea"/>
                        </a:rPr>
                        <a:t>·</a:t>
                      </a:r>
                      <a:r>
                        <a:rPr lang="zh-CN" sz="1200" kern="100">
                          <a:effectLst/>
                          <a:latin typeface="+mn-ea"/>
                          <a:ea typeface="+mn-ea"/>
                        </a:rPr>
                        <a:t>卡尔顿</a:t>
                      </a:r>
                      <a:r>
                        <a:rPr lang="en-US" sz="1200" kern="100">
                          <a:effectLst/>
                          <a:latin typeface="+mn-ea"/>
                          <a:ea typeface="+mn-ea"/>
                        </a:rPr>
                        <a:t>·</a:t>
                      </a:r>
                      <a:r>
                        <a:rPr lang="zh-CN" sz="1200" kern="100">
                          <a:effectLst/>
                          <a:latin typeface="+mn-ea"/>
                          <a:ea typeface="+mn-ea"/>
                        </a:rPr>
                        <a:t>盖杜谢克</a:t>
                      </a:r>
                      <a:endParaRPr lang="zh-CN" sz="1200" kern="100">
                        <a:effectLst/>
                        <a:latin typeface="+mn-ea"/>
                        <a:ea typeface="+mn-ea"/>
                        <a:cs typeface="Times New Roman" panose="02020603050405020304" pitchFamily="18" charset="0"/>
                      </a:endParaRPr>
                    </a:p>
                  </a:txBody>
                  <a:tcPr marL="68244" marR="68244" marT="68244" marB="68244" anchor="ctr">
                    <a:solidFill>
                      <a:srgbClr val="E9EDF4"/>
                    </a:solidFill>
                  </a:tcPr>
                </a:tc>
                <a:tc>
                  <a:txBody>
                    <a:bodyPr/>
                    <a:lstStyle/>
                    <a:p>
                      <a:pPr algn="just"/>
                      <a:r>
                        <a:rPr lang="zh-CN" sz="1200" kern="100" dirty="0">
                          <a:effectLst/>
                          <a:latin typeface="+mn-ea"/>
                          <a:ea typeface="+mn-ea"/>
                        </a:rPr>
                        <a:t>美国</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tc vMerge="1">
                  <a:txBody>
                    <a:bodyPr/>
                    <a:lstStyle/>
                    <a:p>
                      <a:endParaRPr lang="zh-CN" altLang="en-US"/>
                    </a:p>
                  </a:txBody>
                  <a:tcPr/>
                </a:tc>
                <a:tc>
                  <a:txBody>
                    <a:bodyPr/>
                    <a:lstStyle/>
                    <a:p>
                      <a:pPr algn="just"/>
                      <a:r>
                        <a:rPr lang="zh-CN" sz="1200" kern="100" dirty="0">
                          <a:effectLst/>
                          <a:latin typeface="+mn-ea"/>
                          <a:ea typeface="+mn-ea"/>
                        </a:rPr>
                        <a:t>对库鲁病的研究，导致了朊病毒的发现</a:t>
                      </a:r>
                      <a:endParaRPr lang="zh-CN" sz="1200" kern="100" dirty="0">
                        <a:effectLst/>
                        <a:latin typeface="+mn-ea"/>
                        <a:ea typeface="+mn-ea"/>
                        <a:cs typeface="Times New Roman" panose="02020603050405020304" pitchFamily="18" charset="0"/>
                      </a:endParaRPr>
                    </a:p>
                  </a:txBody>
                  <a:tcPr marL="68244" marR="68244" marT="68244" marB="68244" anchor="ctr">
                    <a:solidFill>
                      <a:srgbClr val="E9EDF4"/>
                    </a:solidFill>
                  </a:tcPr>
                </a:tc>
                <a:extLst>
                  <a:ext uri="{0D108BD9-81ED-4DB2-BD59-A6C34878D82A}">
                    <a16:rowId xmlns:a16="http://schemas.microsoft.com/office/drawing/2014/main" val="499682918"/>
                  </a:ext>
                </a:extLst>
              </a:tr>
            </a:tbl>
          </a:graphicData>
        </a:graphic>
      </p:graphicFrame>
    </p:spTree>
    <p:extLst>
      <p:ext uri="{BB962C8B-B14F-4D97-AF65-F5344CB8AC3E}">
        <p14:creationId xmlns:p14="http://schemas.microsoft.com/office/powerpoint/2010/main" val="22099594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51522" y="165100"/>
            <a:ext cx="8509893" cy="6432252"/>
            <a:chOff x="251520" y="165100"/>
            <a:chExt cx="8509893" cy="6692900"/>
          </a:xfrm>
        </p:grpSpPr>
        <p:pic>
          <p:nvPicPr>
            <p:cNvPr id="103426" name="Picture 2" descr="figure 8-01"/>
            <p:cNvPicPr>
              <a:picLocks noChangeAspect="1" noChangeArrowheads="1"/>
            </p:cNvPicPr>
            <p:nvPr/>
          </p:nvPicPr>
          <p:blipFill>
            <a:blip r:embed="rId3" cstate="email"/>
            <a:srcRect/>
            <a:stretch>
              <a:fillRect/>
            </a:stretch>
          </p:blipFill>
          <p:spPr bwMode="auto">
            <a:xfrm>
              <a:off x="393700" y="165100"/>
              <a:ext cx="8367713" cy="6532563"/>
            </a:xfrm>
            <a:prstGeom prst="rect">
              <a:avLst/>
            </a:prstGeom>
            <a:noFill/>
            <a:ln w="9525">
              <a:noFill/>
              <a:miter lim="800000"/>
              <a:headEnd/>
              <a:tailEnd/>
            </a:ln>
            <a:effectLst/>
          </p:spPr>
        </p:pic>
        <p:sp>
          <p:nvSpPr>
            <p:cNvPr id="3" name="矩形 2"/>
            <p:cNvSpPr/>
            <p:nvPr/>
          </p:nvSpPr>
          <p:spPr>
            <a:xfrm>
              <a:off x="251520" y="6237312"/>
              <a:ext cx="216024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1115616" y="6156012"/>
            <a:ext cx="6192688" cy="461665"/>
          </a:xfrm>
          <a:prstGeom prst="rect">
            <a:avLst/>
          </a:prstGeom>
          <a:solidFill>
            <a:schemeClr val="accent3">
              <a:lumMod val="50000"/>
            </a:schemeClr>
          </a:solidFill>
        </p:spPr>
        <p:txBody>
          <a:bodyPr wrap="square">
            <a:spAutoFit/>
          </a:bodyPr>
          <a:lstStyle/>
          <a:p>
            <a:pPr algn="ctr" defTabSz="914400">
              <a:defRPr/>
            </a:pPr>
            <a:r>
              <a:rPr lang="en-US" altLang="zh-CN" sz="2400" b="1" dirty="0">
                <a:solidFill>
                  <a:prstClr val="white"/>
                </a:solidFill>
                <a:latin typeface="+mn-ea"/>
              </a:rPr>
              <a:t>MHC</a:t>
            </a:r>
            <a:r>
              <a:rPr lang="zh-CN" altLang="en-US" sz="2400" b="1" dirty="0">
                <a:solidFill>
                  <a:prstClr val="white"/>
                </a:solidFill>
                <a:latin typeface="+mn-ea"/>
              </a:rPr>
              <a:t>编码三类主要分子</a:t>
            </a:r>
            <a:endParaRPr lang="en-US" altLang="zh-CN" sz="2400" b="1" dirty="0">
              <a:solidFill>
                <a:prstClr val="white"/>
              </a:solidFill>
              <a:latin typeface="+mn-ea"/>
            </a:endParaRPr>
          </a:p>
        </p:txBody>
      </p:sp>
      <p:sp>
        <p:nvSpPr>
          <p:cNvPr id="4" name="矩形 3">
            <a:extLst>
              <a:ext uri="{FF2B5EF4-FFF2-40B4-BE49-F238E27FC236}">
                <a16:creationId xmlns:a16="http://schemas.microsoft.com/office/drawing/2014/main" id="{0F3E31E4-316B-46F6-A0DE-D6AA20F7C434}"/>
              </a:ext>
            </a:extLst>
          </p:cNvPr>
          <p:cNvSpPr/>
          <p:nvPr/>
        </p:nvSpPr>
        <p:spPr>
          <a:xfrm>
            <a:off x="456828" y="163376"/>
            <a:ext cx="2887380" cy="36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mn-ea"/>
              </a:rPr>
              <a:t>小鼠</a:t>
            </a:r>
            <a:r>
              <a:rPr lang="en-US" altLang="zh-CN" sz="2000" b="1" dirty="0">
                <a:solidFill>
                  <a:schemeClr val="tx1"/>
                </a:solidFill>
                <a:latin typeface="+mn-ea"/>
              </a:rPr>
              <a:t>H-2</a:t>
            </a:r>
            <a:r>
              <a:rPr lang="zh-CN" altLang="en-US" sz="2000" b="1" dirty="0">
                <a:solidFill>
                  <a:schemeClr val="tx1"/>
                </a:solidFill>
                <a:latin typeface="+mn-ea"/>
              </a:rPr>
              <a:t>复合体</a:t>
            </a:r>
          </a:p>
        </p:txBody>
      </p:sp>
      <p:sp>
        <p:nvSpPr>
          <p:cNvPr id="7" name="矩形 6">
            <a:extLst>
              <a:ext uri="{FF2B5EF4-FFF2-40B4-BE49-F238E27FC236}">
                <a16:creationId xmlns:a16="http://schemas.microsoft.com/office/drawing/2014/main" id="{120CB710-AECE-46F4-9E61-5A378AE7CA61}"/>
              </a:ext>
            </a:extLst>
          </p:cNvPr>
          <p:cNvSpPr/>
          <p:nvPr/>
        </p:nvSpPr>
        <p:spPr>
          <a:xfrm>
            <a:off x="456828" y="3304179"/>
            <a:ext cx="2887380" cy="36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mn-ea"/>
              </a:rPr>
              <a:t>人</a:t>
            </a:r>
            <a:r>
              <a:rPr lang="en-US" altLang="zh-CN" sz="2000" b="1" dirty="0">
                <a:solidFill>
                  <a:schemeClr val="tx1"/>
                </a:solidFill>
                <a:latin typeface="+mn-ea"/>
              </a:rPr>
              <a:t>HLA</a:t>
            </a:r>
            <a:r>
              <a:rPr lang="zh-CN" altLang="en-US" sz="2000" b="1" dirty="0">
                <a:solidFill>
                  <a:schemeClr val="tx1"/>
                </a:solidFill>
                <a:latin typeface="+mn-ea"/>
              </a:rPr>
              <a:t>复合体</a:t>
            </a:r>
          </a:p>
        </p:txBody>
      </p:sp>
      <p:sp>
        <p:nvSpPr>
          <p:cNvPr id="8" name="矩形 7">
            <a:extLst>
              <a:ext uri="{FF2B5EF4-FFF2-40B4-BE49-F238E27FC236}">
                <a16:creationId xmlns:a16="http://schemas.microsoft.com/office/drawing/2014/main" id="{4F6F7C7C-5DFA-49F4-B9B3-681312DE9870}"/>
              </a:ext>
            </a:extLst>
          </p:cNvPr>
          <p:cNvSpPr/>
          <p:nvPr/>
        </p:nvSpPr>
        <p:spPr>
          <a:xfrm>
            <a:off x="541689" y="691335"/>
            <a:ext cx="973346" cy="36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rPr>
              <a:t>复合体</a:t>
            </a:r>
          </a:p>
        </p:txBody>
      </p:sp>
      <p:sp>
        <p:nvSpPr>
          <p:cNvPr id="9" name="矩形 8">
            <a:extLst>
              <a:ext uri="{FF2B5EF4-FFF2-40B4-BE49-F238E27FC236}">
                <a16:creationId xmlns:a16="http://schemas.microsoft.com/office/drawing/2014/main" id="{9A1C2EAD-DF47-4925-A898-CB2CE3939175}"/>
              </a:ext>
            </a:extLst>
          </p:cNvPr>
          <p:cNvSpPr/>
          <p:nvPr/>
        </p:nvSpPr>
        <p:spPr>
          <a:xfrm>
            <a:off x="503437" y="1192399"/>
            <a:ext cx="1172963" cy="36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chemeClr val="tx1"/>
                </a:solidFill>
                <a:latin typeface="+mn-ea"/>
              </a:rPr>
              <a:t>MHC</a:t>
            </a:r>
            <a:r>
              <a:rPr lang="zh-CN" altLang="en-US" sz="1600" b="1" dirty="0">
                <a:solidFill>
                  <a:schemeClr val="tx1"/>
                </a:solidFill>
                <a:latin typeface="+mn-ea"/>
              </a:rPr>
              <a:t>类型</a:t>
            </a:r>
          </a:p>
        </p:txBody>
      </p:sp>
      <p:sp>
        <p:nvSpPr>
          <p:cNvPr id="10" name="矩形 9">
            <a:extLst>
              <a:ext uri="{FF2B5EF4-FFF2-40B4-BE49-F238E27FC236}">
                <a16:creationId xmlns:a16="http://schemas.microsoft.com/office/drawing/2014/main" id="{429206FB-66B7-4AEF-89B5-C9E5CA2D4C75}"/>
              </a:ext>
            </a:extLst>
          </p:cNvPr>
          <p:cNvSpPr/>
          <p:nvPr/>
        </p:nvSpPr>
        <p:spPr>
          <a:xfrm>
            <a:off x="501652" y="1649044"/>
            <a:ext cx="1172963" cy="36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区域</a:t>
            </a:r>
          </a:p>
        </p:txBody>
      </p:sp>
      <p:sp>
        <p:nvSpPr>
          <p:cNvPr id="11" name="矩形 10">
            <a:extLst>
              <a:ext uri="{FF2B5EF4-FFF2-40B4-BE49-F238E27FC236}">
                <a16:creationId xmlns:a16="http://schemas.microsoft.com/office/drawing/2014/main" id="{E4A82E56-9E88-4CB1-9D73-A11F8F89ECAA}"/>
              </a:ext>
            </a:extLst>
          </p:cNvPr>
          <p:cNvSpPr/>
          <p:nvPr/>
        </p:nvSpPr>
        <p:spPr>
          <a:xfrm>
            <a:off x="501652" y="2177003"/>
            <a:ext cx="1172963" cy="62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基因产物</a:t>
            </a:r>
          </a:p>
        </p:txBody>
      </p:sp>
      <p:sp>
        <p:nvSpPr>
          <p:cNvPr id="12" name="矩形 11">
            <a:extLst>
              <a:ext uri="{FF2B5EF4-FFF2-40B4-BE49-F238E27FC236}">
                <a16:creationId xmlns:a16="http://schemas.microsoft.com/office/drawing/2014/main" id="{C532462B-1052-4B3E-B388-F3BB8D19FC0C}"/>
              </a:ext>
            </a:extLst>
          </p:cNvPr>
          <p:cNvSpPr/>
          <p:nvPr/>
        </p:nvSpPr>
        <p:spPr>
          <a:xfrm>
            <a:off x="541689" y="3814520"/>
            <a:ext cx="973346" cy="36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rPr>
              <a:t>复合体</a:t>
            </a:r>
          </a:p>
        </p:txBody>
      </p:sp>
      <p:sp>
        <p:nvSpPr>
          <p:cNvPr id="13" name="矩形 12">
            <a:extLst>
              <a:ext uri="{FF2B5EF4-FFF2-40B4-BE49-F238E27FC236}">
                <a16:creationId xmlns:a16="http://schemas.microsoft.com/office/drawing/2014/main" id="{1C21F6C4-5DD1-4B79-8D28-FDAA182C7872}"/>
              </a:ext>
            </a:extLst>
          </p:cNvPr>
          <p:cNvSpPr/>
          <p:nvPr/>
        </p:nvSpPr>
        <p:spPr>
          <a:xfrm>
            <a:off x="487900" y="4329591"/>
            <a:ext cx="1172963" cy="36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chemeClr val="tx1"/>
                </a:solidFill>
                <a:latin typeface="+mn-ea"/>
              </a:rPr>
              <a:t>MHC</a:t>
            </a:r>
            <a:r>
              <a:rPr lang="zh-CN" altLang="en-US" sz="1600" b="1" dirty="0">
                <a:solidFill>
                  <a:schemeClr val="tx1"/>
                </a:solidFill>
                <a:latin typeface="+mn-ea"/>
              </a:rPr>
              <a:t>类型</a:t>
            </a:r>
          </a:p>
        </p:txBody>
      </p:sp>
      <p:sp>
        <p:nvSpPr>
          <p:cNvPr id="14" name="矩形 13">
            <a:extLst>
              <a:ext uri="{FF2B5EF4-FFF2-40B4-BE49-F238E27FC236}">
                <a16:creationId xmlns:a16="http://schemas.microsoft.com/office/drawing/2014/main" id="{5EAA149F-506C-4857-96C2-705705EB01DA}"/>
              </a:ext>
            </a:extLst>
          </p:cNvPr>
          <p:cNvSpPr/>
          <p:nvPr/>
        </p:nvSpPr>
        <p:spPr>
          <a:xfrm>
            <a:off x="505829" y="4793515"/>
            <a:ext cx="1172963" cy="36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区域</a:t>
            </a:r>
          </a:p>
        </p:txBody>
      </p:sp>
      <p:sp>
        <p:nvSpPr>
          <p:cNvPr id="15" name="矩形 14">
            <a:extLst>
              <a:ext uri="{FF2B5EF4-FFF2-40B4-BE49-F238E27FC236}">
                <a16:creationId xmlns:a16="http://schemas.microsoft.com/office/drawing/2014/main" id="{5E710EB7-014D-4DC4-8B40-A3DE850B4CEA}"/>
              </a:ext>
            </a:extLst>
          </p:cNvPr>
          <p:cNvSpPr/>
          <p:nvPr/>
        </p:nvSpPr>
        <p:spPr>
          <a:xfrm>
            <a:off x="505829" y="5281512"/>
            <a:ext cx="1172963" cy="62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基因产物</a:t>
            </a:r>
          </a:p>
        </p:txBody>
      </p:sp>
      <p:sp>
        <p:nvSpPr>
          <p:cNvPr id="6" name="矩形 5">
            <a:extLst>
              <a:ext uri="{FF2B5EF4-FFF2-40B4-BE49-F238E27FC236}">
                <a16:creationId xmlns:a16="http://schemas.microsoft.com/office/drawing/2014/main" id="{DD4FC24C-BFE7-46A8-9372-D7CE7C754E9C}"/>
              </a:ext>
            </a:extLst>
          </p:cNvPr>
          <p:cNvSpPr/>
          <p:nvPr/>
        </p:nvSpPr>
        <p:spPr>
          <a:xfrm>
            <a:off x="456828" y="2895600"/>
            <a:ext cx="3111125" cy="330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827584" y="260648"/>
            <a:ext cx="7128792" cy="6309320"/>
            <a:chOff x="827584" y="165100"/>
            <a:chExt cx="7300416" cy="6692900"/>
          </a:xfrm>
        </p:grpSpPr>
        <p:pic>
          <p:nvPicPr>
            <p:cNvPr id="124930" name="Picture 2" descr="figure 8-11"/>
            <p:cNvPicPr>
              <a:picLocks noChangeAspect="1" noChangeArrowheads="1"/>
            </p:cNvPicPr>
            <p:nvPr/>
          </p:nvPicPr>
          <p:blipFill>
            <a:blip r:embed="rId3" cstate="email"/>
            <a:srcRect/>
            <a:stretch>
              <a:fillRect/>
            </a:stretch>
          </p:blipFill>
          <p:spPr bwMode="auto">
            <a:xfrm>
              <a:off x="1016000" y="165100"/>
              <a:ext cx="7112000" cy="6532563"/>
            </a:xfrm>
            <a:prstGeom prst="rect">
              <a:avLst/>
            </a:prstGeom>
            <a:noFill/>
            <a:ln w="9525">
              <a:noFill/>
              <a:miter lim="800000"/>
              <a:headEnd/>
              <a:tailEnd/>
            </a:ln>
            <a:effectLst/>
          </p:spPr>
        </p:pic>
        <p:sp>
          <p:nvSpPr>
            <p:cNvPr id="3" name="矩形 2"/>
            <p:cNvSpPr/>
            <p:nvPr/>
          </p:nvSpPr>
          <p:spPr>
            <a:xfrm>
              <a:off x="827584" y="6237312"/>
              <a:ext cx="216024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a:extLst>
              <a:ext uri="{FF2B5EF4-FFF2-40B4-BE49-F238E27FC236}">
                <a16:creationId xmlns:a16="http://schemas.microsoft.com/office/drawing/2014/main" id="{E7865C7F-7215-483A-84FF-2A1A9D952183}"/>
              </a:ext>
            </a:extLst>
          </p:cNvPr>
          <p:cNvSpPr/>
          <p:nvPr/>
        </p:nvSpPr>
        <p:spPr>
          <a:xfrm>
            <a:off x="940923" y="116992"/>
            <a:ext cx="2779430" cy="342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小鼠</a:t>
            </a:r>
            <a:r>
              <a:rPr lang="en-US" altLang="zh-CN" sz="1600" b="1" dirty="0">
                <a:solidFill>
                  <a:schemeClr val="tx1"/>
                </a:solidFill>
                <a:latin typeface="+mn-ea"/>
              </a:rPr>
              <a:t>17</a:t>
            </a:r>
            <a:r>
              <a:rPr lang="zh-CN" altLang="en-US" sz="1600" b="1" dirty="0">
                <a:solidFill>
                  <a:schemeClr val="tx1"/>
                </a:solidFill>
                <a:latin typeface="+mn-ea"/>
              </a:rPr>
              <a:t>号染色体</a:t>
            </a:r>
          </a:p>
        </p:txBody>
      </p:sp>
      <p:sp>
        <p:nvSpPr>
          <p:cNvPr id="6" name="矩形 5">
            <a:extLst>
              <a:ext uri="{FF2B5EF4-FFF2-40B4-BE49-F238E27FC236}">
                <a16:creationId xmlns:a16="http://schemas.microsoft.com/office/drawing/2014/main" id="{8A09608F-047A-4306-9A21-E88BEF03C070}"/>
              </a:ext>
            </a:extLst>
          </p:cNvPr>
          <p:cNvSpPr/>
          <p:nvPr/>
        </p:nvSpPr>
        <p:spPr>
          <a:xfrm>
            <a:off x="940923" y="2313345"/>
            <a:ext cx="2779430" cy="342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人</a:t>
            </a:r>
            <a:r>
              <a:rPr lang="en-US" altLang="zh-CN" sz="1600" b="1" dirty="0">
                <a:solidFill>
                  <a:schemeClr val="tx1"/>
                </a:solidFill>
                <a:latin typeface="+mn-ea"/>
              </a:rPr>
              <a:t>6</a:t>
            </a:r>
            <a:r>
              <a:rPr lang="zh-CN" altLang="en-US" sz="1600" b="1" dirty="0">
                <a:solidFill>
                  <a:schemeClr val="tx1"/>
                </a:solidFill>
                <a:latin typeface="+mn-ea"/>
              </a:rPr>
              <a:t>号染色体</a:t>
            </a:r>
          </a:p>
        </p:txBody>
      </p:sp>
      <p:sp>
        <p:nvSpPr>
          <p:cNvPr id="7" name="矩形 6">
            <a:extLst>
              <a:ext uri="{FF2B5EF4-FFF2-40B4-BE49-F238E27FC236}">
                <a16:creationId xmlns:a16="http://schemas.microsoft.com/office/drawing/2014/main" id="{24CBFECC-009C-4B95-AD1D-D0D6FA380F51}"/>
              </a:ext>
            </a:extLst>
          </p:cNvPr>
          <p:cNvSpPr/>
          <p:nvPr/>
        </p:nvSpPr>
        <p:spPr>
          <a:xfrm>
            <a:off x="940923" y="466525"/>
            <a:ext cx="725770"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复合体</a:t>
            </a:r>
          </a:p>
        </p:txBody>
      </p:sp>
      <p:sp>
        <p:nvSpPr>
          <p:cNvPr id="8" name="矩形 7">
            <a:extLst>
              <a:ext uri="{FF2B5EF4-FFF2-40B4-BE49-F238E27FC236}">
                <a16:creationId xmlns:a16="http://schemas.microsoft.com/office/drawing/2014/main" id="{9936C798-57BE-4E81-A1B5-2677B8F82C43}"/>
              </a:ext>
            </a:extLst>
          </p:cNvPr>
          <p:cNvSpPr/>
          <p:nvPr/>
        </p:nvSpPr>
        <p:spPr>
          <a:xfrm>
            <a:off x="949145" y="2635052"/>
            <a:ext cx="725770"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复合体</a:t>
            </a:r>
          </a:p>
        </p:txBody>
      </p:sp>
      <p:sp>
        <p:nvSpPr>
          <p:cNvPr id="9" name="矩形 8">
            <a:extLst>
              <a:ext uri="{FF2B5EF4-FFF2-40B4-BE49-F238E27FC236}">
                <a16:creationId xmlns:a16="http://schemas.microsoft.com/office/drawing/2014/main" id="{D7F4FC68-92C2-45A3-A724-60E4654947BF}"/>
              </a:ext>
            </a:extLst>
          </p:cNvPr>
          <p:cNvSpPr/>
          <p:nvPr/>
        </p:nvSpPr>
        <p:spPr>
          <a:xfrm>
            <a:off x="940923" y="780778"/>
            <a:ext cx="725770"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类型</a:t>
            </a:r>
          </a:p>
        </p:txBody>
      </p:sp>
      <p:sp>
        <p:nvSpPr>
          <p:cNvPr id="10" name="矩形 9">
            <a:extLst>
              <a:ext uri="{FF2B5EF4-FFF2-40B4-BE49-F238E27FC236}">
                <a16:creationId xmlns:a16="http://schemas.microsoft.com/office/drawing/2014/main" id="{CC39185A-5217-4EE6-B55B-63372456524C}"/>
              </a:ext>
            </a:extLst>
          </p:cNvPr>
          <p:cNvSpPr/>
          <p:nvPr/>
        </p:nvSpPr>
        <p:spPr>
          <a:xfrm>
            <a:off x="949145" y="2934246"/>
            <a:ext cx="725770"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类型</a:t>
            </a:r>
          </a:p>
        </p:txBody>
      </p:sp>
      <p:sp>
        <p:nvSpPr>
          <p:cNvPr id="11" name="矩形 10">
            <a:extLst>
              <a:ext uri="{FF2B5EF4-FFF2-40B4-BE49-F238E27FC236}">
                <a16:creationId xmlns:a16="http://schemas.microsoft.com/office/drawing/2014/main" id="{7CAF953B-82B0-4853-8702-747D94B289EB}"/>
              </a:ext>
            </a:extLst>
          </p:cNvPr>
          <p:cNvSpPr/>
          <p:nvPr/>
        </p:nvSpPr>
        <p:spPr>
          <a:xfrm>
            <a:off x="948402" y="1553513"/>
            <a:ext cx="907292"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基因座位</a:t>
            </a:r>
          </a:p>
        </p:txBody>
      </p:sp>
      <p:sp>
        <p:nvSpPr>
          <p:cNvPr id="12" name="矩形 11">
            <a:extLst>
              <a:ext uri="{FF2B5EF4-FFF2-40B4-BE49-F238E27FC236}">
                <a16:creationId xmlns:a16="http://schemas.microsoft.com/office/drawing/2014/main" id="{E378264E-88F8-4F97-9631-E84420ECA67E}"/>
              </a:ext>
            </a:extLst>
          </p:cNvPr>
          <p:cNvSpPr/>
          <p:nvPr/>
        </p:nvSpPr>
        <p:spPr>
          <a:xfrm>
            <a:off x="948402" y="1792726"/>
            <a:ext cx="907292"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着丝粒</a:t>
            </a:r>
          </a:p>
        </p:txBody>
      </p:sp>
      <p:sp>
        <p:nvSpPr>
          <p:cNvPr id="13" name="矩形 12">
            <a:extLst>
              <a:ext uri="{FF2B5EF4-FFF2-40B4-BE49-F238E27FC236}">
                <a16:creationId xmlns:a16="http://schemas.microsoft.com/office/drawing/2014/main" id="{99F0F8B8-14CC-4BBC-996F-36FCEAD31468}"/>
              </a:ext>
            </a:extLst>
          </p:cNvPr>
          <p:cNvSpPr/>
          <p:nvPr/>
        </p:nvSpPr>
        <p:spPr>
          <a:xfrm>
            <a:off x="940923" y="3788315"/>
            <a:ext cx="907292"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基因座位</a:t>
            </a:r>
          </a:p>
        </p:txBody>
      </p:sp>
      <p:sp>
        <p:nvSpPr>
          <p:cNvPr id="14" name="矩形 13">
            <a:extLst>
              <a:ext uri="{FF2B5EF4-FFF2-40B4-BE49-F238E27FC236}">
                <a16:creationId xmlns:a16="http://schemas.microsoft.com/office/drawing/2014/main" id="{46667914-229B-4BD4-967D-A01D26AF5E20}"/>
              </a:ext>
            </a:extLst>
          </p:cNvPr>
          <p:cNvSpPr/>
          <p:nvPr/>
        </p:nvSpPr>
        <p:spPr>
          <a:xfrm>
            <a:off x="955605" y="4020944"/>
            <a:ext cx="907292"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着丝粒</a:t>
            </a:r>
          </a:p>
        </p:txBody>
      </p:sp>
      <p:sp>
        <p:nvSpPr>
          <p:cNvPr id="15" name="矩形 14">
            <a:extLst>
              <a:ext uri="{FF2B5EF4-FFF2-40B4-BE49-F238E27FC236}">
                <a16:creationId xmlns:a16="http://schemas.microsoft.com/office/drawing/2014/main" id="{2A41EFA4-89C3-499C-BBFE-7A1D15B1AB50}"/>
              </a:ext>
            </a:extLst>
          </p:cNvPr>
          <p:cNvSpPr/>
          <p:nvPr/>
        </p:nvSpPr>
        <p:spPr>
          <a:xfrm rot="16200000">
            <a:off x="7293992" y="1812942"/>
            <a:ext cx="1166872"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端粒</a:t>
            </a:r>
          </a:p>
        </p:txBody>
      </p:sp>
      <p:sp>
        <p:nvSpPr>
          <p:cNvPr id="16" name="矩形 15">
            <a:extLst>
              <a:ext uri="{FF2B5EF4-FFF2-40B4-BE49-F238E27FC236}">
                <a16:creationId xmlns:a16="http://schemas.microsoft.com/office/drawing/2014/main" id="{1B46418F-DCC0-4EDC-8297-326A0B2D88D0}"/>
              </a:ext>
            </a:extLst>
          </p:cNvPr>
          <p:cNvSpPr/>
          <p:nvPr/>
        </p:nvSpPr>
        <p:spPr>
          <a:xfrm rot="16200000">
            <a:off x="7346045" y="4023750"/>
            <a:ext cx="1166872" cy="2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端粒</a:t>
            </a:r>
          </a:p>
        </p:txBody>
      </p:sp>
      <p:sp>
        <p:nvSpPr>
          <p:cNvPr id="4" name="矩形 3">
            <a:extLst>
              <a:ext uri="{FF2B5EF4-FFF2-40B4-BE49-F238E27FC236}">
                <a16:creationId xmlns:a16="http://schemas.microsoft.com/office/drawing/2014/main" id="{D5191E0F-627F-4A61-AE69-4855B3A6FDC9}"/>
              </a:ext>
            </a:extLst>
          </p:cNvPr>
          <p:cNvSpPr/>
          <p:nvPr/>
        </p:nvSpPr>
        <p:spPr>
          <a:xfrm>
            <a:off x="6347012" y="4554071"/>
            <a:ext cx="1680012" cy="202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404666"/>
            <a:ext cx="4248472" cy="461665"/>
          </a:xfrm>
          <a:prstGeom prst="rect">
            <a:avLst/>
          </a:prstGeom>
          <a:solidFill>
            <a:schemeClr val="accent5">
              <a:lumMod val="75000"/>
            </a:schemeClr>
          </a:solidFill>
        </p:spPr>
        <p:txBody>
          <a:bodyPr wrap="square">
            <a:spAutoFit/>
          </a:bodyPr>
          <a:lstStyle/>
          <a:p>
            <a:pPr defTabSz="914400">
              <a:defRPr/>
            </a:pPr>
            <a:r>
              <a:rPr lang="zh-CN" altLang="en-US" sz="2400" b="1" dirty="0">
                <a:solidFill>
                  <a:prstClr val="white"/>
                </a:solidFill>
                <a:latin typeface="+mn-ea"/>
              </a:rPr>
              <a:t>组成</a:t>
            </a:r>
            <a:r>
              <a:rPr lang="en-US" altLang="zh-CN" sz="2400" b="1" dirty="0">
                <a:solidFill>
                  <a:prstClr val="white"/>
                </a:solidFill>
                <a:latin typeface="+mn-ea"/>
              </a:rPr>
              <a:t>MHC</a:t>
            </a:r>
            <a:r>
              <a:rPr lang="zh-CN" altLang="en-US" sz="2400" b="1" dirty="0">
                <a:solidFill>
                  <a:prstClr val="white"/>
                </a:solidFill>
                <a:latin typeface="+mn-ea"/>
              </a:rPr>
              <a:t>的基因座</a:t>
            </a:r>
            <a:endParaRPr lang="en-US" altLang="zh-CN" sz="2400" b="1" dirty="0">
              <a:solidFill>
                <a:prstClr val="white"/>
              </a:solidFill>
              <a:latin typeface="+mn-ea"/>
            </a:endParaRPr>
          </a:p>
        </p:txBody>
      </p:sp>
      <p:sp>
        <p:nvSpPr>
          <p:cNvPr id="3" name="矩形 2"/>
          <p:cNvSpPr/>
          <p:nvPr/>
        </p:nvSpPr>
        <p:spPr>
          <a:xfrm>
            <a:off x="780728" y="1196752"/>
            <a:ext cx="954107" cy="400110"/>
          </a:xfrm>
          <a:prstGeom prst="rect">
            <a:avLst/>
          </a:prstGeom>
          <a:solidFill>
            <a:schemeClr val="accent3">
              <a:lumMod val="50000"/>
            </a:schemeClr>
          </a:solidFill>
        </p:spPr>
        <p:txBody>
          <a:bodyPr wrap="none">
            <a:spAutoFit/>
          </a:bodyPr>
          <a:lstStyle/>
          <a:p>
            <a:pPr defTabSz="914400">
              <a:defRPr/>
            </a:pPr>
            <a:r>
              <a:rPr lang="zh-CN" altLang="en-US" sz="2000" b="1" dirty="0">
                <a:solidFill>
                  <a:prstClr val="white"/>
                </a:solidFill>
                <a:latin typeface="Georgia"/>
                <a:ea typeface="微软雅黑"/>
              </a:rPr>
              <a:t>多态性</a:t>
            </a:r>
            <a:endParaRPr lang="en-US" altLang="zh-CN" sz="2000" b="1" dirty="0">
              <a:solidFill>
                <a:prstClr val="white"/>
              </a:solidFill>
              <a:latin typeface="Georgia"/>
              <a:ea typeface="微软雅黑"/>
            </a:endParaRPr>
          </a:p>
        </p:txBody>
      </p:sp>
      <p:sp>
        <p:nvSpPr>
          <p:cNvPr id="4" name="矩形 3"/>
          <p:cNvSpPr/>
          <p:nvPr/>
        </p:nvSpPr>
        <p:spPr>
          <a:xfrm>
            <a:off x="2748372" y="1201198"/>
            <a:ext cx="954107" cy="400110"/>
          </a:xfrm>
          <a:prstGeom prst="rect">
            <a:avLst/>
          </a:prstGeom>
          <a:solidFill>
            <a:schemeClr val="accent3">
              <a:lumMod val="50000"/>
            </a:schemeClr>
          </a:solidFill>
        </p:spPr>
        <p:txBody>
          <a:bodyPr wrap="none">
            <a:spAutoFit/>
          </a:bodyPr>
          <a:lstStyle/>
          <a:p>
            <a:pPr defTabSz="914400">
              <a:defRPr/>
            </a:pPr>
            <a:r>
              <a:rPr lang="zh-CN" altLang="en-US" sz="2000" b="1" dirty="0">
                <a:solidFill>
                  <a:prstClr val="white"/>
                </a:solidFill>
                <a:latin typeface="Georgia"/>
                <a:ea typeface="微软雅黑"/>
              </a:rPr>
              <a:t>单倍型</a:t>
            </a:r>
            <a:endParaRPr lang="en-US" altLang="zh-CN" sz="2000" b="1" dirty="0">
              <a:solidFill>
                <a:prstClr val="white"/>
              </a:solidFill>
              <a:latin typeface="Georgia"/>
              <a:ea typeface="微软雅黑"/>
            </a:endParaRPr>
          </a:p>
        </p:txBody>
      </p:sp>
      <p:sp>
        <p:nvSpPr>
          <p:cNvPr id="5" name="矩形 4"/>
          <p:cNvSpPr/>
          <p:nvPr/>
        </p:nvSpPr>
        <p:spPr>
          <a:xfrm>
            <a:off x="4716016" y="1196752"/>
            <a:ext cx="1467068" cy="400110"/>
          </a:xfrm>
          <a:prstGeom prst="rect">
            <a:avLst/>
          </a:prstGeom>
          <a:solidFill>
            <a:schemeClr val="accent3">
              <a:lumMod val="50000"/>
            </a:schemeClr>
          </a:solidFill>
        </p:spPr>
        <p:txBody>
          <a:bodyPr wrap="none">
            <a:spAutoFit/>
          </a:bodyPr>
          <a:lstStyle/>
          <a:p>
            <a:pPr defTabSz="914400">
              <a:defRPr/>
            </a:pPr>
            <a:r>
              <a:rPr lang="zh-CN" altLang="en-US" sz="2000" b="1" dirty="0">
                <a:solidFill>
                  <a:prstClr val="white"/>
                </a:solidFill>
                <a:latin typeface="Georgia"/>
                <a:ea typeface="微软雅黑"/>
              </a:rPr>
              <a:t>共显性表达</a:t>
            </a:r>
            <a:endParaRPr lang="en-US" altLang="zh-CN" sz="2000" b="1" dirty="0">
              <a:solidFill>
                <a:prstClr val="white"/>
              </a:solidFill>
              <a:latin typeface="Georgia"/>
              <a:ea typeface="微软雅黑"/>
            </a:endParaRPr>
          </a:p>
        </p:txBody>
      </p:sp>
      <p:grpSp>
        <p:nvGrpSpPr>
          <p:cNvPr id="7" name="组合 6">
            <a:extLst>
              <a:ext uri="{FF2B5EF4-FFF2-40B4-BE49-F238E27FC236}">
                <a16:creationId xmlns:a16="http://schemas.microsoft.com/office/drawing/2014/main" id="{4E2A0BF6-5A70-4ABD-AA8E-5E0016170014}"/>
              </a:ext>
            </a:extLst>
          </p:cNvPr>
          <p:cNvGrpSpPr/>
          <p:nvPr/>
        </p:nvGrpSpPr>
        <p:grpSpPr>
          <a:xfrm>
            <a:off x="216024" y="2132858"/>
            <a:ext cx="8460432" cy="3829111"/>
            <a:chOff x="216024" y="2132858"/>
            <a:chExt cx="8460432" cy="3829111"/>
          </a:xfrm>
        </p:grpSpPr>
        <p:pic>
          <p:nvPicPr>
            <p:cNvPr id="1055746" name="Picture 2" descr="http://nfs.unipv.it/nfs/minf/dispense/immunology/lectures/files/images/mhc_gene_stats.jpg"/>
            <p:cNvPicPr>
              <a:picLocks noChangeAspect="1" noChangeArrowheads="1"/>
            </p:cNvPicPr>
            <p:nvPr/>
          </p:nvPicPr>
          <p:blipFill>
            <a:blip r:embed="rId2" cstate="print"/>
            <a:srcRect/>
            <a:stretch>
              <a:fillRect/>
            </a:stretch>
          </p:blipFill>
          <p:spPr bwMode="auto">
            <a:xfrm>
              <a:off x="216024" y="2132858"/>
              <a:ext cx="8460432" cy="3829111"/>
            </a:xfrm>
            <a:prstGeom prst="rect">
              <a:avLst/>
            </a:prstGeom>
            <a:noFill/>
            <a:ln>
              <a:solidFill>
                <a:schemeClr val="tx1"/>
              </a:solidFill>
            </a:ln>
          </p:spPr>
        </p:pic>
        <p:sp>
          <p:nvSpPr>
            <p:cNvPr id="6" name="矩形 5">
              <a:extLst>
                <a:ext uri="{FF2B5EF4-FFF2-40B4-BE49-F238E27FC236}">
                  <a16:creationId xmlns:a16="http://schemas.microsoft.com/office/drawing/2014/main" id="{A2603705-9E53-4A50-BC08-4091E26AB00B}"/>
                </a:ext>
              </a:extLst>
            </p:cNvPr>
            <p:cNvSpPr/>
            <p:nvPr/>
          </p:nvSpPr>
          <p:spPr>
            <a:xfrm>
              <a:off x="323528" y="2244825"/>
              <a:ext cx="7986754" cy="528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人</a:t>
              </a:r>
              <a:r>
                <a:rPr lang="en-US" altLang="zh-CN" sz="2400" b="1" dirty="0">
                  <a:solidFill>
                    <a:schemeClr val="tx1"/>
                  </a:solidFill>
                  <a:latin typeface="+mn-ea"/>
                </a:rPr>
                <a:t>MHC</a:t>
              </a:r>
              <a:r>
                <a:rPr lang="zh-CN" altLang="en-US" sz="2400" b="1" dirty="0">
                  <a:solidFill>
                    <a:schemeClr val="tx1"/>
                  </a:solidFill>
                  <a:latin typeface="+mn-ea"/>
                </a:rPr>
                <a:t>基因座位上的多态性</a:t>
              </a:r>
            </a:p>
          </p:txBody>
        </p:sp>
        <p:sp>
          <p:nvSpPr>
            <p:cNvPr id="8" name="矩形 7">
              <a:extLst>
                <a:ext uri="{FF2B5EF4-FFF2-40B4-BE49-F238E27FC236}">
                  <a16:creationId xmlns:a16="http://schemas.microsoft.com/office/drawing/2014/main" id="{1BE29690-3321-43B1-96F4-767DFC2F9A1E}"/>
                </a:ext>
              </a:extLst>
            </p:cNvPr>
            <p:cNvSpPr/>
            <p:nvPr/>
          </p:nvSpPr>
          <p:spPr>
            <a:xfrm>
              <a:off x="892134" y="2964620"/>
              <a:ext cx="1133890" cy="22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I</a:t>
              </a:r>
              <a:r>
                <a:rPr lang="zh-CN" altLang="en-US" b="1" dirty="0">
                  <a:solidFill>
                    <a:schemeClr val="tx1"/>
                  </a:solidFill>
                  <a:latin typeface="+mn-ea"/>
                </a:rPr>
                <a:t>类</a:t>
              </a:r>
            </a:p>
          </p:txBody>
        </p:sp>
        <p:sp>
          <p:nvSpPr>
            <p:cNvPr id="9" name="矩形 8">
              <a:extLst>
                <a:ext uri="{FF2B5EF4-FFF2-40B4-BE49-F238E27FC236}">
                  <a16:creationId xmlns:a16="http://schemas.microsoft.com/office/drawing/2014/main" id="{1BF341E0-0860-472B-9E4B-1CAC87440B7E}"/>
                </a:ext>
              </a:extLst>
            </p:cNvPr>
            <p:cNvSpPr/>
            <p:nvPr/>
          </p:nvSpPr>
          <p:spPr>
            <a:xfrm>
              <a:off x="5616139" y="2964620"/>
              <a:ext cx="1133890" cy="22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II</a:t>
              </a:r>
              <a:r>
                <a:rPr lang="zh-CN" altLang="en-US" b="1" dirty="0">
                  <a:solidFill>
                    <a:schemeClr val="tx1"/>
                  </a:solidFill>
                  <a:latin typeface="+mn-ea"/>
                </a:rPr>
                <a:t>类</a:t>
              </a:r>
            </a:p>
          </p:txBody>
        </p:sp>
        <p:sp>
          <p:nvSpPr>
            <p:cNvPr id="10" name="矩形 9">
              <a:extLst>
                <a:ext uri="{FF2B5EF4-FFF2-40B4-BE49-F238E27FC236}">
                  <a16:creationId xmlns:a16="http://schemas.microsoft.com/office/drawing/2014/main" id="{E64DA666-4962-48E8-8921-36FE6E563E1B}"/>
                </a:ext>
              </a:extLst>
            </p:cNvPr>
            <p:cNvSpPr/>
            <p:nvPr/>
          </p:nvSpPr>
          <p:spPr>
            <a:xfrm>
              <a:off x="556367" y="3314257"/>
              <a:ext cx="728309" cy="17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基因</a:t>
              </a:r>
            </a:p>
          </p:txBody>
        </p:sp>
        <p:sp>
          <p:nvSpPr>
            <p:cNvPr id="11" name="矩形 10">
              <a:extLst>
                <a:ext uri="{FF2B5EF4-FFF2-40B4-BE49-F238E27FC236}">
                  <a16:creationId xmlns:a16="http://schemas.microsoft.com/office/drawing/2014/main" id="{6E3779E6-E1DB-44BC-977B-97C0DAF37D64}"/>
                </a:ext>
              </a:extLst>
            </p:cNvPr>
            <p:cNvSpPr/>
            <p:nvPr/>
          </p:nvSpPr>
          <p:spPr>
            <a:xfrm>
              <a:off x="3987707" y="3314257"/>
              <a:ext cx="728309" cy="17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基因</a:t>
              </a:r>
            </a:p>
          </p:txBody>
        </p:sp>
        <p:sp>
          <p:nvSpPr>
            <p:cNvPr id="12" name="矩形 11">
              <a:extLst>
                <a:ext uri="{FF2B5EF4-FFF2-40B4-BE49-F238E27FC236}">
                  <a16:creationId xmlns:a16="http://schemas.microsoft.com/office/drawing/2014/main" id="{45E63B73-8CF9-4C39-99F8-58EDCB1B7AC1}"/>
                </a:ext>
              </a:extLst>
            </p:cNvPr>
            <p:cNvSpPr/>
            <p:nvPr/>
          </p:nvSpPr>
          <p:spPr>
            <a:xfrm>
              <a:off x="1701525" y="3305292"/>
              <a:ext cx="1028917" cy="16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等位基因</a:t>
              </a:r>
            </a:p>
          </p:txBody>
        </p:sp>
        <p:sp>
          <p:nvSpPr>
            <p:cNvPr id="14" name="矩形 13">
              <a:extLst>
                <a:ext uri="{FF2B5EF4-FFF2-40B4-BE49-F238E27FC236}">
                  <a16:creationId xmlns:a16="http://schemas.microsoft.com/office/drawing/2014/main" id="{C958D997-81DF-4EED-BF91-306CEF82252A}"/>
                </a:ext>
              </a:extLst>
            </p:cNvPr>
            <p:cNvSpPr/>
            <p:nvPr/>
          </p:nvSpPr>
          <p:spPr>
            <a:xfrm>
              <a:off x="4981813" y="3305292"/>
              <a:ext cx="1201271" cy="15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rPr>
                <a:t>A</a:t>
              </a:r>
              <a:r>
                <a:rPr lang="zh-CN" altLang="en-US" sz="1600" b="1" dirty="0">
                  <a:solidFill>
                    <a:schemeClr val="tx1"/>
                  </a:solidFill>
                  <a:latin typeface="+mn-ea"/>
                </a:rPr>
                <a:t>等位基因</a:t>
              </a:r>
            </a:p>
          </p:txBody>
        </p:sp>
        <p:sp>
          <p:nvSpPr>
            <p:cNvPr id="15" name="矩形 14">
              <a:extLst>
                <a:ext uri="{FF2B5EF4-FFF2-40B4-BE49-F238E27FC236}">
                  <a16:creationId xmlns:a16="http://schemas.microsoft.com/office/drawing/2014/main" id="{6EE88DBA-926A-4F6F-8DA8-2F28663F2D74}"/>
                </a:ext>
              </a:extLst>
            </p:cNvPr>
            <p:cNvSpPr/>
            <p:nvPr/>
          </p:nvSpPr>
          <p:spPr>
            <a:xfrm>
              <a:off x="6211747" y="3305292"/>
              <a:ext cx="1201271" cy="15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rPr>
                <a:t>B</a:t>
              </a:r>
              <a:r>
                <a:rPr lang="zh-CN" altLang="en-US" sz="1600" b="1" dirty="0">
                  <a:solidFill>
                    <a:schemeClr val="tx1"/>
                  </a:solidFill>
                  <a:latin typeface="+mn-ea"/>
                </a:rPr>
                <a:t>等位基因</a:t>
              </a:r>
            </a:p>
          </p:txBody>
        </p:sp>
      </p:gr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able 8-01"/>
          <p:cNvPicPr>
            <a:picLocks noChangeAspect="1" noChangeArrowheads="1"/>
          </p:cNvPicPr>
          <p:nvPr/>
        </p:nvPicPr>
        <p:blipFill>
          <a:blip r:embed="rId3" cstate="print"/>
          <a:srcRect/>
          <a:stretch>
            <a:fillRect/>
          </a:stretch>
        </p:blipFill>
        <p:spPr bwMode="auto">
          <a:xfrm>
            <a:off x="304802" y="977902"/>
            <a:ext cx="8531225" cy="4905375"/>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29121F9C-DDFA-48F6-A3E6-44C33313CDA0}"/>
              </a:ext>
            </a:extLst>
          </p:cNvPr>
          <p:cNvSpPr/>
          <p:nvPr/>
        </p:nvSpPr>
        <p:spPr>
          <a:xfrm>
            <a:off x="1398495" y="1046443"/>
            <a:ext cx="4025153" cy="304800"/>
          </a:xfrm>
          <a:prstGeom prst="rect">
            <a:avLst/>
          </a:prstGeom>
          <a:solidFill>
            <a:srgbClr val="001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几种品系小鼠的</a:t>
            </a:r>
            <a:r>
              <a:rPr lang="en-US" altLang="zh-CN" sz="1600" b="1" dirty="0">
                <a:latin typeface="+mn-ea"/>
              </a:rPr>
              <a:t>H-2</a:t>
            </a:r>
            <a:r>
              <a:rPr lang="zh-CN" altLang="en-US" sz="1600" b="1" dirty="0">
                <a:latin typeface="+mn-ea"/>
              </a:rPr>
              <a:t>单倍型</a:t>
            </a:r>
          </a:p>
        </p:txBody>
      </p:sp>
      <p:sp>
        <p:nvSpPr>
          <p:cNvPr id="6" name="矩形 5">
            <a:extLst>
              <a:ext uri="{FF2B5EF4-FFF2-40B4-BE49-F238E27FC236}">
                <a16:creationId xmlns:a16="http://schemas.microsoft.com/office/drawing/2014/main" id="{C958D997-81DF-4EED-BF91-306CEF82252A}"/>
              </a:ext>
            </a:extLst>
          </p:cNvPr>
          <p:cNvSpPr/>
          <p:nvPr/>
        </p:nvSpPr>
        <p:spPr>
          <a:xfrm>
            <a:off x="403411" y="1678684"/>
            <a:ext cx="1201271"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标准品系</a:t>
            </a:r>
          </a:p>
        </p:txBody>
      </p:sp>
      <p:sp>
        <p:nvSpPr>
          <p:cNvPr id="7" name="矩形 6">
            <a:extLst>
              <a:ext uri="{FF2B5EF4-FFF2-40B4-BE49-F238E27FC236}">
                <a16:creationId xmlns:a16="http://schemas.microsoft.com/office/drawing/2014/main" id="{8F8A0969-7A1D-467D-AC82-99BF829D0607}"/>
              </a:ext>
            </a:extLst>
          </p:cNvPr>
          <p:cNvSpPr/>
          <p:nvPr/>
        </p:nvSpPr>
        <p:spPr>
          <a:xfrm>
            <a:off x="1816662" y="1678683"/>
            <a:ext cx="2755338"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具有相同单倍型的其他品系</a:t>
            </a:r>
          </a:p>
        </p:txBody>
      </p:sp>
      <p:sp>
        <p:nvSpPr>
          <p:cNvPr id="8" name="矩形 7">
            <a:extLst>
              <a:ext uri="{FF2B5EF4-FFF2-40B4-BE49-F238E27FC236}">
                <a16:creationId xmlns:a16="http://schemas.microsoft.com/office/drawing/2014/main" id="{92ED4FFA-5103-4772-A31B-B66F9C82969A}"/>
              </a:ext>
            </a:extLst>
          </p:cNvPr>
          <p:cNvSpPr/>
          <p:nvPr/>
        </p:nvSpPr>
        <p:spPr>
          <a:xfrm>
            <a:off x="4500282" y="1678683"/>
            <a:ext cx="1201271"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单倍型</a:t>
            </a:r>
          </a:p>
        </p:txBody>
      </p:sp>
      <p:sp>
        <p:nvSpPr>
          <p:cNvPr id="9" name="矩形 8">
            <a:extLst>
              <a:ext uri="{FF2B5EF4-FFF2-40B4-BE49-F238E27FC236}">
                <a16:creationId xmlns:a16="http://schemas.microsoft.com/office/drawing/2014/main" id="{764FBD4F-E486-45E4-91A0-C75D3390A55B}"/>
              </a:ext>
            </a:extLst>
          </p:cNvPr>
          <p:cNvSpPr/>
          <p:nvPr/>
        </p:nvSpPr>
        <p:spPr>
          <a:xfrm>
            <a:off x="6615953" y="1373884"/>
            <a:ext cx="1138518"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200" b="1" dirty="0">
                <a:solidFill>
                  <a:schemeClr val="tx1"/>
                </a:solidFill>
                <a:latin typeface="+mn-ea"/>
              </a:rPr>
              <a:t>H-2</a:t>
            </a:r>
            <a:r>
              <a:rPr lang="zh-CN" altLang="en-US" sz="1200" b="1" dirty="0">
                <a:solidFill>
                  <a:schemeClr val="tx1"/>
                </a:solidFill>
                <a:latin typeface="+mn-ea"/>
              </a:rPr>
              <a:t>等位基因</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51522" y="914400"/>
            <a:ext cx="8584505" cy="5322912"/>
            <a:chOff x="251520" y="914400"/>
            <a:chExt cx="8584505" cy="5322912"/>
          </a:xfrm>
        </p:grpSpPr>
        <p:pic>
          <p:nvPicPr>
            <p:cNvPr id="104450" name="Picture 2" descr="figure 8-02a"/>
            <p:cNvPicPr>
              <a:picLocks noChangeAspect="1" noChangeArrowheads="1"/>
            </p:cNvPicPr>
            <p:nvPr/>
          </p:nvPicPr>
          <p:blipFill>
            <a:blip r:embed="rId3" cstate="email"/>
            <a:srcRect/>
            <a:stretch>
              <a:fillRect/>
            </a:stretch>
          </p:blipFill>
          <p:spPr bwMode="auto">
            <a:xfrm>
              <a:off x="304800" y="914400"/>
              <a:ext cx="8531225" cy="5046663"/>
            </a:xfrm>
            <a:prstGeom prst="rect">
              <a:avLst/>
            </a:prstGeom>
            <a:noFill/>
            <a:ln w="9525">
              <a:noFill/>
              <a:miter lim="800000"/>
              <a:headEnd/>
              <a:tailEnd/>
            </a:ln>
            <a:effectLst/>
          </p:spPr>
        </p:pic>
        <p:sp>
          <p:nvSpPr>
            <p:cNvPr id="3" name="矩形 2"/>
            <p:cNvSpPr/>
            <p:nvPr/>
          </p:nvSpPr>
          <p:spPr>
            <a:xfrm>
              <a:off x="251520" y="5373216"/>
              <a:ext cx="1944216"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611560" y="6053226"/>
            <a:ext cx="8208912" cy="461665"/>
          </a:xfrm>
          <a:prstGeom prst="rect">
            <a:avLst/>
          </a:prstGeom>
          <a:solidFill>
            <a:schemeClr val="accent3">
              <a:lumMod val="50000"/>
            </a:schemeClr>
          </a:solidFill>
        </p:spPr>
        <p:txBody>
          <a:bodyPr wrap="square">
            <a:spAutoFit/>
          </a:bodyPr>
          <a:lstStyle/>
          <a:p>
            <a:pPr algn="ctr" defTabSz="914400">
              <a:defRPr/>
            </a:pPr>
            <a:r>
              <a:rPr lang="zh-CN" altLang="en-US" sz="2400" b="1" dirty="0">
                <a:solidFill>
                  <a:prstClr val="white"/>
                </a:solidFill>
                <a:latin typeface="+mn-ea"/>
              </a:rPr>
              <a:t>近交系小鼠中</a:t>
            </a:r>
            <a:r>
              <a:rPr lang="en-US" altLang="zh-CN" sz="2400" b="1" dirty="0">
                <a:solidFill>
                  <a:prstClr val="white"/>
                </a:solidFill>
                <a:latin typeface="+mn-ea"/>
              </a:rPr>
              <a:t>MHC</a:t>
            </a:r>
            <a:r>
              <a:rPr lang="zh-CN" altLang="en-US" sz="2400" b="1" dirty="0">
                <a:solidFill>
                  <a:prstClr val="white"/>
                </a:solidFill>
                <a:latin typeface="+mn-ea"/>
              </a:rPr>
              <a:t>单倍型遗传</a:t>
            </a:r>
            <a:endParaRPr lang="en-US" altLang="zh-CN" sz="2400" b="1" dirty="0">
              <a:solidFill>
                <a:prstClr val="white"/>
              </a:solidFill>
              <a:latin typeface="+mn-ea"/>
            </a:endParaRPr>
          </a:p>
        </p:txBody>
      </p:sp>
      <p:sp>
        <p:nvSpPr>
          <p:cNvPr id="4" name="矩形 3">
            <a:extLst>
              <a:ext uri="{FF2B5EF4-FFF2-40B4-BE49-F238E27FC236}">
                <a16:creationId xmlns:a16="http://schemas.microsoft.com/office/drawing/2014/main" id="{17B5AFA5-B93E-4EB2-B26F-2A67D3B68CE8}"/>
              </a:ext>
            </a:extLst>
          </p:cNvPr>
          <p:cNvSpPr/>
          <p:nvPr/>
        </p:nvSpPr>
        <p:spPr>
          <a:xfrm>
            <a:off x="89647" y="870042"/>
            <a:ext cx="8023411"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latin typeface="+mn-ea"/>
              </a:rPr>
              <a:t>具有不同</a:t>
            </a:r>
            <a:r>
              <a:rPr lang="en-US" altLang="zh-CN" sz="2800" b="1" dirty="0">
                <a:solidFill>
                  <a:schemeClr val="tx1"/>
                </a:solidFill>
                <a:latin typeface="+mn-ea"/>
              </a:rPr>
              <a:t>MHC</a:t>
            </a:r>
            <a:r>
              <a:rPr lang="zh-CN" altLang="en-US" sz="2800" b="1" dirty="0">
                <a:solidFill>
                  <a:schemeClr val="tx1"/>
                </a:solidFill>
                <a:latin typeface="+mn-ea"/>
              </a:rPr>
              <a:t>单倍型的近交系小鼠的杂交</a:t>
            </a:r>
          </a:p>
        </p:txBody>
      </p:sp>
      <p:sp>
        <p:nvSpPr>
          <p:cNvPr id="7" name="矩形 6">
            <a:extLst>
              <a:ext uri="{FF2B5EF4-FFF2-40B4-BE49-F238E27FC236}">
                <a16:creationId xmlns:a16="http://schemas.microsoft.com/office/drawing/2014/main" id="{91292CD5-0767-462B-81FD-1703151C5D4F}"/>
              </a:ext>
            </a:extLst>
          </p:cNvPr>
          <p:cNvSpPr/>
          <p:nvPr/>
        </p:nvSpPr>
        <p:spPr>
          <a:xfrm>
            <a:off x="611560" y="1909949"/>
            <a:ext cx="8023411" cy="37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含</a:t>
            </a:r>
            <a:r>
              <a:rPr lang="en-US" altLang="zh-CN" sz="2400" b="1" dirty="0">
                <a:solidFill>
                  <a:schemeClr val="tx1"/>
                </a:solidFill>
                <a:latin typeface="+mn-ea"/>
              </a:rPr>
              <a:t>MHC</a:t>
            </a:r>
            <a:r>
              <a:rPr lang="zh-CN" altLang="en-US" sz="2400" b="1" dirty="0">
                <a:solidFill>
                  <a:schemeClr val="tx1"/>
                </a:solidFill>
                <a:latin typeface="+mn-ea"/>
              </a:rPr>
              <a:t>基因座位的同源染色体</a:t>
            </a:r>
          </a:p>
        </p:txBody>
      </p:sp>
      <p:sp>
        <p:nvSpPr>
          <p:cNvPr id="8" name="矩形 7">
            <a:extLst>
              <a:ext uri="{FF2B5EF4-FFF2-40B4-BE49-F238E27FC236}">
                <a16:creationId xmlns:a16="http://schemas.microsoft.com/office/drawing/2014/main" id="{254F4592-CD2E-4E5C-8342-2A968CA5ADC7}"/>
              </a:ext>
            </a:extLst>
          </p:cNvPr>
          <p:cNvSpPr/>
          <p:nvPr/>
        </p:nvSpPr>
        <p:spPr>
          <a:xfrm>
            <a:off x="2846243" y="2461811"/>
            <a:ext cx="954792" cy="37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mn-ea"/>
              </a:rPr>
              <a:t>亲代</a:t>
            </a:r>
          </a:p>
        </p:txBody>
      </p:sp>
      <p:sp>
        <p:nvSpPr>
          <p:cNvPr id="9" name="矩形 8">
            <a:extLst>
              <a:ext uri="{FF2B5EF4-FFF2-40B4-BE49-F238E27FC236}">
                <a16:creationId xmlns:a16="http://schemas.microsoft.com/office/drawing/2014/main" id="{67628075-2070-4CDC-BB6C-A859F8C9EDCB}"/>
              </a:ext>
            </a:extLst>
          </p:cNvPr>
          <p:cNvSpPr/>
          <p:nvPr/>
        </p:nvSpPr>
        <p:spPr>
          <a:xfrm>
            <a:off x="6208008" y="2422469"/>
            <a:ext cx="1053404" cy="37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mn-ea"/>
              </a:rPr>
              <a:t>亲代</a:t>
            </a:r>
          </a:p>
        </p:txBody>
      </p:sp>
      <p:sp>
        <p:nvSpPr>
          <p:cNvPr id="10" name="矩形 9">
            <a:extLst>
              <a:ext uri="{FF2B5EF4-FFF2-40B4-BE49-F238E27FC236}">
                <a16:creationId xmlns:a16="http://schemas.microsoft.com/office/drawing/2014/main" id="{751652F1-0348-45D9-8E7D-F27E62308DFA}"/>
              </a:ext>
            </a:extLst>
          </p:cNvPr>
          <p:cNvSpPr/>
          <p:nvPr/>
        </p:nvSpPr>
        <p:spPr>
          <a:xfrm>
            <a:off x="5235285" y="4532659"/>
            <a:ext cx="1228267" cy="37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mn-ea"/>
              </a:rPr>
              <a:t>子代</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figure 8-02b"/>
          <p:cNvPicPr>
            <a:picLocks noChangeAspect="1" noChangeArrowheads="1"/>
          </p:cNvPicPr>
          <p:nvPr/>
        </p:nvPicPr>
        <p:blipFill>
          <a:blip r:embed="rId3" cstate="email"/>
          <a:srcRect/>
          <a:stretch>
            <a:fillRect/>
          </a:stretch>
        </p:blipFill>
        <p:spPr bwMode="auto">
          <a:xfrm>
            <a:off x="467544" y="237108"/>
            <a:ext cx="5564188" cy="6346440"/>
          </a:xfrm>
          <a:prstGeom prst="rect">
            <a:avLst/>
          </a:prstGeom>
          <a:noFill/>
          <a:ln w="9525">
            <a:solidFill>
              <a:schemeClr val="tx1"/>
            </a:solidFill>
            <a:miter lim="800000"/>
            <a:headEnd/>
            <a:tailEnd/>
          </a:ln>
          <a:effectLst/>
        </p:spPr>
      </p:pic>
      <p:sp>
        <p:nvSpPr>
          <p:cNvPr id="5" name="矩形 4"/>
          <p:cNvSpPr/>
          <p:nvPr/>
        </p:nvSpPr>
        <p:spPr>
          <a:xfrm>
            <a:off x="6120058" y="237108"/>
            <a:ext cx="2915816" cy="4654608"/>
          </a:xfrm>
          <a:prstGeom prst="rect">
            <a:avLst/>
          </a:prstGeom>
          <a:solidFill>
            <a:schemeClr val="accent3">
              <a:lumMod val="50000"/>
            </a:schemeClr>
          </a:solidFill>
        </p:spPr>
        <p:txBody>
          <a:bodyPr wrap="square">
            <a:spAutoFit/>
          </a:bodyPr>
          <a:lstStyle/>
          <a:p>
            <a:pPr defTabSz="914400">
              <a:lnSpc>
                <a:spcPct val="150000"/>
              </a:lnSpc>
              <a:defRPr/>
            </a:pPr>
            <a:r>
              <a:rPr lang="zh-CN" altLang="en-US" sz="2000" b="1" dirty="0">
                <a:solidFill>
                  <a:prstClr val="white"/>
                </a:solidFill>
                <a:latin typeface="+mn-ea"/>
              </a:rPr>
              <a:t>皮肤移植物的接受或排斥受近交系小鼠的</a:t>
            </a:r>
            <a:r>
              <a:rPr lang="en-US" altLang="zh-CN" sz="2000" b="1" dirty="0">
                <a:solidFill>
                  <a:prstClr val="white"/>
                </a:solidFill>
                <a:latin typeface="+mn-ea"/>
              </a:rPr>
              <a:t>MHC</a:t>
            </a:r>
            <a:r>
              <a:rPr lang="zh-CN" altLang="en-US" sz="2000" b="1" dirty="0">
                <a:solidFill>
                  <a:prstClr val="white"/>
                </a:solidFill>
                <a:latin typeface="+mn-ea"/>
              </a:rPr>
              <a:t>类型控制。具有不同</a:t>
            </a:r>
            <a:r>
              <a:rPr lang="en-US" altLang="zh-CN" sz="2000" b="1" dirty="0">
                <a:solidFill>
                  <a:prstClr val="white"/>
                </a:solidFill>
                <a:latin typeface="+mn-ea"/>
              </a:rPr>
              <a:t>MHC</a:t>
            </a:r>
            <a:r>
              <a:rPr lang="zh-CN" altLang="en-US" sz="2000" b="1" dirty="0">
                <a:solidFill>
                  <a:prstClr val="white"/>
                </a:solidFill>
                <a:latin typeface="+mn-ea"/>
              </a:rPr>
              <a:t>单倍型（</a:t>
            </a:r>
            <a:r>
              <a:rPr lang="en-US" altLang="zh-CN" sz="2000" b="1" dirty="0">
                <a:solidFill>
                  <a:prstClr val="white"/>
                </a:solidFill>
                <a:latin typeface="+mn-ea"/>
              </a:rPr>
              <a:t>H-2</a:t>
            </a:r>
            <a:r>
              <a:rPr lang="en-US" altLang="zh-CN" sz="2000" b="1" baseline="30000" dirty="0">
                <a:solidFill>
                  <a:prstClr val="white"/>
                </a:solidFill>
                <a:latin typeface="+mn-ea"/>
              </a:rPr>
              <a:t>b</a:t>
            </a:r>
            <a:r>
              <a:rPr lang="zh-CN" altLang="en-US" sz="2000" b="1" dirty="0">
                <a:solidFill>
                  <a:prstClr val="white"/>
                </a:solidFill>
                <a:latin typeface="+mn-ea"/>
              </a:rPr>
              <a:t>和</a:t>
            </a:r>
            <a:r>
              <a:rPr lang="en-US" altLang="zh-CN" sz="2000" b="1" dirty="0">
                <a:solidFill>
                  <a:prstClr val="white"/>
                </a:solidFill>
                <a:latin typeface="+mn-ea"/>
              </a:rPr>
              <a:t>H-2</a:t>
            </a:r>
            <a:r>
              <a:rPr lang="en-US" altLang="zh-CN" sz="2000" b="1" baseline="30000" dirty="0">
                <a:solidFill>
                  <a:prstClr val="white"/>
                </a:solidFill>
                <a:latin typeface="+mn-ea"/>
              </a:rPr>
              <a:t>k</a:t>
            </a:r>
            <a:r>
              <a:rPr lang="zh-CN" altLang="en-US" sz="2000" b="1" dirty="0">
                <a:solidFill>
                  <a:prstClr val="white"/>
                </a:solidFill>
                <a:latin typeface="+mn-ea"/>
              </a:rPr>
              <a:t>）的两个近交系小鼠杂交的子代会表达这两种单倍型，并能接受任意亲代和相互之间的皮肤移植物。亲代不能接受后代的移植物。</a:t>
            </a:r>
            <a:endParaRPr lang="en-US" altLang="zh-CN" sz="2000" b="1" dirty="0">
              <a:solidFill>
                <a:prstClr val="white"/>
              </a:solidFill>
              <a:latin typeface="+mn-ea"/>
            </a:endParaRPr>
          </a:p>
        </p:txBody>
      </p:sp>
      <p:sp>
        <p:nvSpPr>
          <p:cNvPr id="4" name="矩形 3">
            <a:extLst>
              <a:ext uri="{FF2B5EF4-FFF2-40B4-BE49-F238E27FC236}">
                <a16:creationId xmlns:a16="http://schemas.microsoft.com/office/drawing/2014/main" id="{19AD891C-6A24-43E6-9A21-87F1FD3C7477}"/>
              </a:ext>
            </a:extLst>
          </p:cNvPr>
          <p:cNvSpPr/>
          <p:nvPr/>
        </p:nvSpPr>
        <p:spPr>
          <a:xfrm>
            <a:off x="467544" y="272968"/>
            <a:ext cx="5564188" cy="488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具有相同或不同</a:t>
            </a:r>
            <a:r>
              <a:rPr lang="en-US" altLang="zh-CN" sz="1600" b="1" dirty="0">
                <a:solidFill>
                  <a:schemeClr val="tx1"/>
                </a:solidFill>
                <a:latin typeface="+mn-ea"/>
              </a:rPr>
              <a:t>MHC</a:t>
            </a:r>
            <a:r>
              <a:rPr lang="zh-CN" altLang="en-US" sz="1600" b="1" dirty="0">
                <a:solidFill>
                  <a:schemeClr val="tx1"/>
                </a:solidFill>
                <a:latin typeface="+mn-ea"/>
              </a:rPr>
              <a:t>单倍型的近交系小鼠间的皮肤移植</a:t>
            </a:r>
          </a:p>
        </p:txBody>
      </p:sp>
      <p:sp>
        <p:nvSpPr>
          <p:cNvPr id="6" name="矩形 5">
            <a:extLst>
              <a:ext uri="{FF2B5EF4-FFF2-40B4-BE49-F238E27FC236}">
                <a16:creationId xmlns:a16="http://schemas.microsoft.com/office/drawing/2014/main" id="{DFE480F4-7C88-4C98-9EE3-1407F336BF7F}"/>
              </a:ext>
            </a:extLst>
          </p:cNvPr>
          <p:cNvSpPr/>
          <p:nvPr/>
        </p:nvSpPr>
        <p:spPr>
          <a:xfrm>
            <a:off x="494440" y="734504"/>
            <a:ext cx="1657090" cy="306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  亲代受体</a:t>
            </a:r>
          </a:p>
        </p:txBody>
      </p:sp>
      <p:sp>
        <p:nvSpPr>
          <p:cNvPr id="7" name="矩形 6">
            <a:extLst>
              <a:ext uri="{FF2B5EF4-FFF2-40B4-BE49-F238E27FC236}">
                <a16:creationId xmlns:a16="http://schemas.microsoft.com/office/drawing/2014/main" id="{CCD8DD48-36BC-40AE-B560-687A6255A4B5}"/>
              </a:ext>
            </a:extLst>
          </p:cNvPr>
          <p:cNvSpPr/>
          <p:nvPr/>
        </p:nvSpPr>
        <p:spPr>
          <a:xfrm>
            <a:off x="2240478" y="747952"/>
            <a:ext cx="1657090" cy="306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  皮肤移植物供体</a:t>
            </a:r>
          </a:p>
        </p:txBody>
      </p:sp>
      <p:sp>
        <p:nvSpPr>
          <p:cNvPr id="8" name="矩形 7">
            <a:extLst>
              <a:ext uri="{FF2B5EF4-FFF2-40B4-BE49-F238E27FC236}">
                <a16:creationId xmlns:a16="http://schemas.microsoft.com/office/drawing/2014/main" id="{F96D13D0-F135-4E8E-8475-303451D65A0B}"/>
              </a:ext>
            </a:extLst>
          </p:cNvPr>
          <p:cNvSpPr/>
          <p:nvPr/>
        </p:nvSpPr>
        <p:spPr>
          <a:xfrm>
            <a:off x="4268581" y="734504"/>
            <a:ext cx="1657090" cy="306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       子代受体</a:t>
            </a:r>
          </a:p>
        </p:txBody>
      </p:sp>
      <p:sp>
        <p:nvSpPr>
          <p:cNvPr id="9" name="矩形 8">
            <a:extLst>
              <a:ext uri="{FF2B5EF4-FFF2-40B4-BE49-F238E27FC236}">
                <a16:creationId xmlns:a16="http://schemas.microsoft.com/office/drawing/2014/main" id="{00BDC6C1-207B-4815-A915-3E43DD20DB66}"/>
              </a:ext>
            </a:extLst>
          </p:cNvPr>
          <p:cNvSpPr/>
          <p:nvPr/>
        </p:nvSpPr>
        <p:spPr>
          <a:xfrm>
            <a:off x="2690035" y="2106104"/>
            <a:ext cx="1012389" cy="306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  亲代</a:t>
            </a:r>
          </a:p>
        </p:txBody>
      </p:sp>
      <p:sp>
        <p:nvSpPr>
          <p:cNvPr id="10" name="矩形 9">
            <a:extLst>
              <a:ext uri="{FF2B5EF4-FFF2-40B4-BE49-F238E27FC236}">
                <a16:creationId xmlns:a16="http://schemas.microsoft.com/office/drawing/2014/main" id="{EAB4E267-3C41-4BDD-8BBD-AC39B02AB0F5}"/>
              </a:ext>
            </a:extLst>
          </p:cNvPr>
          <p:cNvSpPr/>
          <p:nvPr/>
        </p:nvSpPr>
        <p:spPr>
          <a:xfrm>
            <a:off x="2690034" y="4002634"/>
            <a:ext cx="1012389" cy="306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  亲代</a:t>
            </a:r>
          </a:p>
        </p:txBody>
      </p:sp>
      <p:sp>
        <p:nvSpPr>
          <p:cNvPr id="11" name="矩形 10">
            <a:extLst>
              <a:ext uri="{FF2B5EF4-FFF2-40B4-BE49-F238E27FC236}">
                <a16:creationId xmlns:a16="http://schemas.microsoft.com/office/drawing/2014/main" id="{5843C7B4-310A-48D7-BC6D-D78DE23746CD}"/>
              </a:ext>
            </a:extLst>
          </p:cNvPr>
          <p:cNvSpPr/>
          <p:nvPr/>
        </p:nvSpPr>
        <p:spPr>
          <a:xfrm>
            <a:off x="2690033" y="5719103"/>
            <a:ext cx="1012389" cy="306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  子代</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899592" y="165100"/>
            <a:ext cx="7228408" cy="6692900"/>
            <a:chOff x="899592" y="165100"/>
            <a:chExt cx="7228408" cy="6692900"/>
          </a:xfrm>
        </p:grpSpPr>
        <p:pic>
          <p:nvPicPr>
            <p:cNvPr id="106498" name="Picture 2" descr="figure 8-02c"/>
            <p:cNvPicPr>
              <a:picLocks noChangeAspect="1" noChangeArrowheads="1"/>
            </p:cNvPicPr>
            <p:nvPr/>
          </p:nvPicPr>
          <p:blipFill>
            <a:blip r:embed="rId3" cstate="email"/>
            <a:srcRect/>
            <a:stretch>
              <a:fillRect/>
            </a:stretch>
          </p:blipFill>
          <p:spPr bwMode="auto">
            <a:xfrm>
              <a:off x="1016000" y="165100"/>
              <a:ext cx="7112000" cy="6532563"/>
            </a:xfrm>
            <a:prstGeom prst="rect">
              <a:avLst/>
            </a:prstGeom>
            <a:noFill/>
            <a:ln w="9525">
              <a:noFill/>
              <a:miter lim="800000"/>
              <a:headEnd/>
              <a:tailEnd/>
            </a:ln>
            <a:effectLst/>
          </p:spPr>
        </p:pic>
        <p:sp>
          <p:nvSpPr>
            <p:cNvPr id="3" name="矩形 2"/>
            <p:cNvSpPr/>
            <p:nvPr/>
          </p:nvSpPr>
          <p:spPr>
            <a:xfrm>
              <a:off x="899592" y="6093296"/>
              <a:ext cx="2088232" cy="76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4" name="矩形 3"/>
          <p:cNvSpPr/>
          <p:nvPr/>
        </p:nvSpPr>
        <p:spPr>
          <a:xfrm>
            <a:off x="4499992" y="4725144"/>
            <a:ext cx="864096" cy="1512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6" name="矩形 5">
            <a:extLst>
              <a:ext uri="{FF2B5EF4-FFF2-40B4-BE49-F238E27FC236}">
                <a16:creationId xmlns:a16="http://schemas.microsoft.com/office/drawing/2014/main" id="{B0D3DAE0-5D17-4C31-A470-94DF98899662}"/>
              </a:ext>
            </a:extLst>
          </p:cNvPr>
          <p:cNvSpPr/>
          <p:nvPr/>
        </p:nvSpPr>
        <p:spPr>
          <a:xfrm>
            <a:off x="806822" y="124477"/>
            <a:ext cx="8023411" cy="1166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latin typeface="+mn-ea"/>
              </a:rPr>
              <a:t>典型人类家系中的</a:t>
            </a:r>
            <a:r>
              <a:rPr lang="en-US" altLang="zh-CN" sz="2800" b="1" dirty="0">
                <a:solidFill>
                  <a:schemeClr val="tx1"/>
                </a:solidFill>
                <a:latin typeface="+mn-ea"/>
              </a:rPr>
              <a:t>HLA</a:t>
            </a:r>
            <a:r>
              <a:rPr lang="zh-CN" altLang="en-US" sz="2800" b="1" dirty="0">
                <a:solidFill>
                  <a:schemeClr val="tx1"/>
                </a:solidFill>
                <a:latin typeface="+mn-ea"/>
              </a:rPr>
              <a:t>单倍型遗传</a:t>
            </a:r>
          </a:p>
        </p:txBody>
      </p:sp>
      <p:sp>
        <p:nvSpPr>
          <p:cNvPr id="7" name="矩形 6">
            <a:extLst>
              <a:ext uri="{FF2B5EF4-FFF2-40B4-BE49-F238E27FC236}">
                <a16:creationId xmlns:a16="http://schemas.microsoft.com/office/drawing/2014/main" id="{1239D225-0AEE-447B-AE5A-21882EAD081D}"/>
              </a:ext>
            </a:extLst>
          </p:cNvPr>
          <p:cNvSpPr/>
          <p:nvPr/>
        </p:nvSpPr>
        <p:spPr>
          <a:xfrm>
            <a:off x="2033031" y="1331541"/>
            <a:ext cx="1606639" cy="515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亲代</a:t>
            </a:r>
          </a:p>
        </p:txBody>
      </p:sp>
      <p:sp>
        <p:nvSpPr>
          <p:cNvPr id="8" name="矩形 7">
            <a:extLst>
              <a:ext uri="{FF2B5EF4-FFF2-40B4-BE49-F238E27FC236}">
                <a16:creationId xmlns:a16="http://schemas.microsoft.com/office/drawing/2014/main" id="{3030DE0D-F014-43F9-AD4B-31E009B76822}"/>
              </a:ext>
            </a:extLst>
          </p:cNvPr>
          <p:cNvSpPr/>
          <p:nvPr/>
        </p:nvSpPr>
        <p:spPr>
          <a:xfrm>
            <a:off x="1016000" y="4496084"/>
            <a:ext cx="1825812" cy="515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子代</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51520" y="165100"/>
            <a:ext cx="8544818" cy="6692900"/>
            <a:chOff x="251520" y="165100"/>
            <a:chExt cx="8544818" cy="6692900"/>
          </a:xfrm>
        </p:grpSpPr>
        <p:pic>
          <p:nvPicPr>
            <p:cNvPr id="107522" name="Picture 2" descr="figure 8-02d"/>
            <p:cNvPicPr>
              <a:picLocks noChangeAspect="1" noChangeArrowheads="1"/>
            </p:cNvPicPr>
            <p:nvPr/>
          </p:nvPicPr>
          <p:blipFill>
            <a:blip r:embed="rId3" cstate="email"/>
            <a:srcRect/>
            <a:stretch>
              <a:fillRect/>
            </a:stretch>
          </p:blipFill>
          <p:spPr bwMode="auto">
            <a:xfrm>
              <a:off x="355600" y="165100"/>
              <a:ext cx="8440738" cy="6532563"/>
            </a:xfrm>
            <a:prstGeom prst="rect">
              <a:avLst/>
            </a:prstGeom>
            <a:noFill/>
            <a:ln w="9525">
              <a:noFill/>
              <a:miter lim="800000"/>
              <a:headEnd/>
              <a:tailEnd/>
            </a:ln>
            <a:effectLst/>
          </p:spPr>
        </p:pic>
        <p:sp>
          <p:nvSpPr>
            <p:cNvPr id="3" name="矩形 2"/>
            <p:cNvSpPr/>
            <p:nvPr/>
          </p:nvSpPr>
          <p:spPr>
            <a:xfrm>
              <a:off x="251520" y="6165304"/>
              <a:ext cx="216024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a:extLst>
              <a:ext uri="{FF2B5EF4-FFF2-40B4-BE49-F238E27FC236}">
                <a16:creationId xmlns:a16="http://schemas.microsoft.com/office/drawing/2014/main" id="{B757E66A-B0DA-495A-B2A7-646A22D61817}"/>
              </a:ext>
            </a:extLst>
          </p:cNvPr>
          <p:cNvSpPr/>
          <p:nvPr/>
        </p:nvSpPr>
        <p:spPr>
          <a:xfrm>
            <a:off x="251520" y="160337"/>
            <a:ext cx="8544818" cy="1166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latin typeface="+mn-ea"/>
              </a:rPr>
              <a:t>母系单倍型重组产生新的单倍型（</a:t>
            </a:r>
            <a:r>
              <a:rPr lang="en-US" altLang="zh-CN" sz="2800" b="1" dirty="0">
                <a:solidFill>
                  <a:schemeClr val="tx1"/>
                </a:solidFill>
                <a:latin typeface="+mn-ea"/>
              </a:rPr>
              <a:t>R</a:t>
            </a:r>
            <a:r>
              <a:rPr lang="zh-CN" altLang="en-US" sz="2800" b="1" dirty="0">
                <a:solidFill>
                  <a:schemeClr val="tx1"/>
                </a:solidFill>
                <a:latin typeface="+mn-ea"/>
              </a:rPr>
              <a:t>）</a:t>
            </a:r>
          </a:p>
        </p:txBody>
      </p:sp>
      <p:sp>
        <p:nvSpPr>
          <p:cNvPr id="6" name="矩形 5">
            <a:extLst>
              <a:ext uri="{FF2B5EF4-FFF2-40B4-BE49-F238E27FC236}">
                <a16:creationId xmlns:a16="http://schemas.microsoft.com/office/drawing/2014/main" id="{53BE031A-791F-4F47-9698-392ECF5ACA90}"/>
              </a:ext>
            </a:extLst>
          </p:cNvPr>
          <p:cNvSpPr/>
          <p:nvPr/>
        </p:nvSpPr>
        <p:spPr>
          <a:xfrm>
            <a:off x="355600" y="4146459"/>
            <a:ext cx="2160240" cy="515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单倍型</a:t>
            </a:r>
          </a:p>
        </p:txBody>
      </p:sp>
      <p:sp>
        <p:nvSpPr>
          <p:cNvPr id="7" name="矩形 6">
            <a:extLst>
              <a:ext uri="{FF2B5EF4-FFF2-40B4-BE49-F238E27FC236}">
                <a16:creationId xmlns:a16="http://schemas.microsoft.com/office/drawing/2014/main" id="{31B9C742-BEF8-43F7-A7F1-721EDB725927}"/>
              </a:ext>
            </a:extLst>
          </p:cNvPr>
          <p:cNvSpPr/>
          <p:nvPr/>
        </p:nvSpPr>
        <p:spPr>
          <a:xfrm>
            <a:off x="4828987" y="1454666"/>
            <a:ext cx="2160240" cy="515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HLA</a:t>
            </a:r>
            <a:r>
              <a:rPr lang="zh-CN" altLang="en-US" sz="2400" b="1" dirty="0">
                <a:solidFill>
                  <a:schemeClr val="tx1"/>
                </a:solidFill>
                <a:latin typeface="+mn-ea"/>
              </a:rPr>
              <a:t>等位基因</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115616" y="332656"/>
            <a:ext cx="6552728" cy="5949280"/>
            <a:chOff x="899592" y="165100"/>
            <a:chExt cx="7117283" cy="6692900"/>
          </a:xfrm>
        </p:grpSpPr>
        <p:pic>
          <p:nvPicPr>
            <p:cNvPr id="125954" name="Picture 2" descr="figure 8-12"/>
            <p:cNvPicPr>
              <a:picLocks noChangeAspect="1" noChangeArrowheads="1"/>
            </p:cNvPicPr>
            <p:nvPr/>
          </p:nvPicPr>
          <p:blipFill>
            <a:blip r:embed="rId3" cstate="email"/>
            <a:srcRect/>
            <a:stretch>
              <a:fillRect/>
            </a:stretch>
          </p:blipFill>
          <p:spPr bwMode="auto">
            <a:xfrm>
              <a:off x="1130300" y="165100"/>
              <a:ext cx="6886575" cy="6532563"/>
            </a:xfrm>
            <a:prstGeom prst="rect">
              <a:avLst/>
            </a:prstGeom>
            <a:noFill/>
            <a:ln w="9525">
              <a:noFill/>
              <a:miter lim="800000"/>
              <a:headEnd/>
              <a:tailEnd/>
            </a:ln>
            <a:effectLst/>
          </p:spPr>
        </p:pic>
        <p:sp>
          <p:nvSpPr>
            <p:cNvPr id="3" name="矩形 2"/>
            <p:cNvSpPr/>
            <p:nvPr/>
          </p:nvSpPr>
          <p:spPr>
            <a:xfrm>
              <a:off x="899592" y="6165304"/>
              <a:ext cx="2088232"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1619671" y="6139413"/>
            <a:ext cx="6591999" cy="400110"/>
          </a:xfrm>
          <a:prstGeom prst="rect">
            <a:avLst/>
          </a:prstGeom>
          <a:solidFill>
            <a:schemeClr val="accent1"/>
          </a:solidFill>
        </p:spPr>
        <p:txBody>
          <a:bodyPr wrap="square">
            <a:spAutoFit/>
          </a:bodyPr>
          <a:lstStyle/>
          <a:p>
            <a:pPr algn="ctr" defTabSz="914400">
              <a:defRPr/>
            </a:pPr>
            <a:r>
              <a:rPr lang="zh-CN" altLang="en-US" sz="2000" b="1" dirty="0">
                <a:solidFill>
                  <a:prstClr val="white"/>
                </a:solidFill>
                <a:latin typeface="+mn-ea"/>
              </a:rPr>
              <a:t>杂合</a:t>
            </a:r>
            <a:r>
              <a:rPr lang="en-US" altLang="zh-CN" sz="2000" b="1" dirty="0">
                <a:solidFill>
                  <a:prstClr val="white"/>
                </a:solidFill>
                <a:latin typeface="+mn-ea"/>
              </a:rPr>
              <a:t>H-2</a:t>
            </a:r>
            <a:r>
              <a:rPr lang="en-US" altLang="zh-CN" sz="2000" b="1" baseline="30000" dirty="0">
                <a:solidFill>
                  <a:prstClr val="white"/>
                </a:solidFill>
                <a:latin typeface="+mn-ea"/>
              </a:rPr>
              <a:t>k/d</a:t>
            </a:r>
            <a:r>
              <a:rPr lang="zh-CN" altLang="en-US" sz="2000" b="1" dirty="0">
                <a:solidFill>
                  <a:prstClr val="white"/>
                </a:solidFill>
                <a:latin typeface="+mn-ea"/>
              </a:rPr>
              <a:t>小鼠的抗原提呈细胞上表达的各种</a:t>
            </a:r>
            <a:r>
              <a:rPr lang="en-US" altLang="zh-CN" sz="2000" b="1" dirty="0">
                <a:solidFill>
                  <a:prstClr val="white"/>
                </a:solidFill>
                <a:latin typeface="+mn-ea"/>
              </a:rPr>
              <a:t>MHC</a:t>
            </a:r>
            <a:r>
              <a:rPr lang="zh-CN" altLang="en-US" sz="2000" b="1" dirty="0">
                <a:solidFill>
                  <a:prstClr val="white"/>
                </a:solidFill>
                <a:latin typeface="+mn-ea"/>
              </a:rPr>
              <a:t>分子</a:t>
            </a:r>
            <a:endParaRPr lang="en-US" altLang="zh-CN" sz="2000" b="1" i="1" dirty="0">
              <a:solidFill>
                <a:prstClr val="white"/>
              </a:solidFill>
              <a:latin typeface="+mn-ea"/>
            </a:endParaRPr>
          </a:p>
        </p:txBody>
      </p:sp>
      <p:sp>
        <p:nvSpPr>
          <p:cNvPr id="4" name="矩形 3">
            <a:extLst>
              <a:ext uri="{FF2B5EF4-FFF2-40B4-BE49-F238E27FC236}">
                <a16:creationId xmlns:a16="http://schemas.microsoft.com/office/drawing/2014/main" id="{31DCC2D2-C11B-43F2-90D7-805B575924A7}"/>
              </a:ext>
            </a:extLst>
          </p:cNvPr>
          <p:cNvSpPr/>
          <p:nvPr/>
        </p:nvSpPr>
        <p:spPr>
          <a:xfrm>
            <a:off x="1228165" y="573741"/>
            <a:ext cx="1524000" cy="93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I</a:t>
            </a:r>
            <a:r>
              <a:rPr lang="zh-CN" altLang="en-US" sz="2400" b="1" dirty="0">
                <a:solidFill>
                  <a:schemeClr val="tx1"/>
                </a:solidFill>
                <a:latin typeface="+mn-ea"/>
              </a:rPr>
              <a:t>类分子</a:t>
            </a:r>
          </a:p>
        </p:txBody>
      </p:sp>
      <p:sp>
        <p:nvSpPr>
          <p:cNvPr id="7" name="矩形 6">
            <a:extLst>
              <a:ext uri="{FF2B5EF4-FFF2-40B4-BE49-F238E27FC236}">
                <a16:creationId xmlns:a16="http://schemas.microsoft.com/office/drawing/2014/main" id="{C01562D3-86FB-42E7-8C67-CF9391215C44}"/>
              </a:ext>
            </a:extLst>
          </p:cNvPr>
          <p:cNvSpPr/>
          <p:nvPr/>
        </p:nvSpPr>
        <p:spPr>
          <a:xfrm>
            <a:off x="1228165" y="4940973"/>
            <a:ext cx="1524000" cy="93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II</a:t>
            </a:r>
            <a:r>
              <a:rPr lang="zh-CN" altLang="en-US" sz="2400" b="1" dirty="0">
                <a:solidFill>
                  <a:schemeClr val="tx1"/>
                </a:solidFill>
                <a:latin typeface="+mn-ea"/>
              </a:rPr>
              <a:t>类分子</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p:cNvPicPr>
            <a:picLocks noChangeAspect="1" noChangeArrowheads="1"/>
          </p:cNvPicPr>
          <p:nvPr/>
        </p:nvPicPr>
        <p:blipFill>
          <a:blip r:embed="rId2" cstate="email"/>
          <a:srcRect/>
          <a:stretch>
            <a:fillRect/>
          </a:stretch>
        </p:blipFill>
        <p:spPr bwMode="auto">
          <a:xfrm>
            <a:off x="842168" y="128891"/>
            <a:ext cx="5818064" cy="6612479"/>
          </a:xfrm>
          <a:prstGeom prst="rect">
            <a:avLst/>
          </a:prstGeom>
          <a:noFill/>
          <a:ln>
            <a:noFill/>
          </a:ln>
        </p:spPr>
      </p:pic>
      <p:sp>
        <p:nvSpPr>
          <p:cNvPr id="4" name="矩形 3"/>
          <p:cNvSpPr/>
          <p:nvPr/>
        </p:nvSpPr>
        <p:spPr>
          <a:xfrm>
            <a:off x="5435805" y="5290501"/>
            <a:ext cx="3600400" cy="1323439"/>
          </a:xfrm>
          <a:prstGeom prst="rect">
            <a:avLst/>
          </a:prstGeom>
          <a:ln>
            <a:solidFill>
              <a:schemeClr val="tx1">
                <a:lumMod val="95000"/>
                <a:lumOff val="5000"/>
              </a:schemeClr>
            </a:solidFill>
          </a:ln>
        </p:spPr>
        <p:txBody>
          <a:bodyPr wrap="square">
            <a:spAutoFit/>
          </a:bodyPr>
          <a:lstStyle/>
          <a:p>
            <a:pPr defTabSz="914400">
              <a:defRPr/>
            </a:pPr>
            <a:r>
              <a:rPr lang="zh-CN" altLang="en-US" sz="2000" b="1" dirty="0">
                <a:solidFill>
                  <a:prstClr val="black"/>
                </a:solidFill>
                <a:latin typeface="Georgia"/>
                <a:ea typeface="微软雅黑"/>
              </a:rPr>
              <a:t>同类系小鼠</a:t>
            </a:r>
            <a:r>
              <a:rPr lang="en-US" altLang="zh-CN" sz="2000" b="1" dirty="0">
                <a:solidFill>
                  <a:prstClr val="black"/>
                </a:solidFill>
                <a:latin typeface="Georgia"/>
                <a:ea typeface="微软雅黑"/>
              </a:rPr>
              <a:t>A.B</a:t>
            </a:r>
            <a:r>
              <a:rPr lang="zh-CN" altLang="en-US" sz="2000" b="1" dirty="0">
                <a:solidFill>
                  <a:prstClr val="black"/>
                </a:solidFill>
                <a:latin typeface="Georgia"/>
                <a:ea typeface="微软雅黑"/>
              </a:rPr>
              <a:t>的生产。该品系小鼠具有亲本品系</a:t>
            </a:r>
            <a:r>
              <a:rPr lang="en-US" altLang="zh-CN" sz="2000" b="1" dirty="0">
                <a:solidFill>
                  <a:prstClr val="black"/>
                </a:solidFill>
                <a:latin typeface="Georgia"/>
                <a:ea typeface="微软雅黑"/>
              </a:rPr>
              <a:t>A</a:t>
            </a:r>
            <a:r>
              <a:rPr lang="zh-CN" altLang="en-US" sz="2000" b="1" dirty="0">
                <a:solidFill>
                  <a:prstClr val="black"/>
                </a:solidFill>
                <a:latin typeface="Georgia"/>
                <a:ea typeface="微软雅黑"/>
              </a:rPr>
              <a:t>的遗传背景，但具有品系</a:t>
            </a:r>
            <a:r>
              <a:rPr lang="en-US" altLang="zh-CN" sz="2000" b="1" dirty="0">
                <a:solidFill>
                  <a:prstClr val="black"/>
                </a:solidFill>
                <a:latin typeface="Georgia"/>
                <a:ea typeface="微软雅黑"/>
              </a:rPr>
              <a:t>B</a:t>
            </a:r>
            <a:r>
              <a:rPr lang="zh-CN" altLang="en-US" sz="2000" b="1" dirty="0">
                <a:solidFill>
                  <a:prstClr val="black"/>
                </a:solidFill>
                <a:latin typeface="Georgia"/>
                <a:ea typeface="微软雅黑"/>
              </a:rPr>
              <a:t>的</a:t>
            </a:r>
            <a:r>
              <a:rPr lang="en-US" altLang="zh-CN" sz="2000" b="1" dirty="0">
                <a:solidFill>
                  <a:prstClr val="black"/>
                </a:solidFill>
                <a:latin typeface="Georgia"/>
                <a:ea typeface="微软雅黑"/>
              </a:rPr>
              <a:t>H-2</a:t>
            </a:r>
            <a:r>
              <a:rPr lang="zh-CN" altLang="en-US" sz="2000" b="1" dirty="0">
                <a:solidFill>
                  <a:prstClr val="black"/>
                </a:solidFill>
                <a:latin typeface="Georgia"/>
                <a:ea typeface="微软雅黑"/>
              </a:rPr>
              <a:t>复合体。</a:t>
            </a:r>
            <a:endParaRPr lang="en-US" altLang="zh-CN" sz="2000" b="1" dirty="0">
              <a:solidFill>
                <a:prstClr val="black"/>
              </a:solidFill>
              <a:latin typeface="Georgia"/>
              <a:ea typeface="微软雅黑"/>
            </a:endParaRPr>
          </a:p>
        </p:txBody>
      </p:sp>
      <p:sp>
        <p:nvSpPr>
          <p:cNvPr id="5" name="矩形 4">
            <a:extLst>
              <a:ext uri="{FF2B5EF4-FFF2-40B4-BE49-F238E27FC236}">
                <a16:creationId xmlns:a16="http://schemas.microsoft.com/office/drawing/2014/main" id="{830F0C02-00D6-4159-8B89-A10417855952}"/>
              </a:ext>
            </a:extLst>
          </p:cNvPr>
          <p:cNvSpPr/>
          <p:nvPr/>
        </p:nvSpPr>
        <p:spPr>
          <a:xfrm>
            <a:off x="4338917" y="313764"/>
            <a:ext cx="959223" cy="403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杂交</a:t>
            </a:r>
          </a:p>
        </p:txBody>
      </p:sp>
      <p:sp>
        <p:nvSpPr>
          <p:cNvPr id="6" name="矩形 5">
            <a:extLst>
              <a:ext uri="{FF2B5EF4-FFF2-40B4-BE49-F238E27FC236}">
                <a16:creationId xmlns:a16="http://schemas.microsoft.com/office/drawing/2014/main" id="{2DC613FA-593C-46D0-9FD6-D4DE9043FF7D}"/>
              </a:ext>
            </a:extLst>
          </p:cNvPr>
          <p:cNvSpPr/>
          <p:nvPr/>
        </p:nvSpPr>
        <p:spPr>
          <a:xfrm>
            <a:off x="4365810" y="1308847"/>
            <a:ext cx="1335743" cy="403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内交</a:t>
            </a:r>
          </a:p>
        </p:txBody>
      </p:sp>
      <p:sp>
        <p:nvSpPr>
          <p:cNvPr id="7" name="矩形 6">
            <a:extLst>
              <a:ext uri="{FF2B5EF4-FFF2-40B4-BE49-F238E27FC236}">
                <a16:creationId xmlns:a16="http://schemas.microsoft.com/office/drawing/2014/main" id="{830F0C02-00D6-4159-8B89-A10417855952}"/>
              </a:ext>
            </a:extLst>
          </p:cNvPr>
          <p:cNvSpPr/>
          <p:nvPr/>
        </p:nvSpPr>
        <p:spPr>
          <a:xfrm>
            <a:off x="5435805" y="3025588"/>
            <a:ext cx="1689846" cy="403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选择</a:t>
            </a:r>
            <a:r>
              <a:rPr lang="en-US" altLang="zh-CN" sz="1600" b="1" dirty="0">
                <a:solidFill>
                  <a:schemeClr val="tx1"/>
                </a:solidFill>
                <a:latin typeface="+mn-ea"/>
              </a:rPr>
              <a:t>H-2</a:t>
            </a:r>
            <a:r>
              <a:rPr lang="zh-CN" altLang="en-US" sz="1600" b="1" dirty="0">
                <a:solidFill>
                  <a:schemeClr val="tx1"/>
                </a:solidFill>
                <a:latin typeface="+mn-ea"/>
              </a:rPr>
              <a:t>复合体上</a:t>
            </a:r>
            <a:r>
              <a:rPr lang="en-US" altLang="zh-CN" sz="1600" b="1" dirty="0">
                <a:solidFill>
                  <a:schemeClr val="tx1"/>
                </a:solidFill>
                <a:latin typeface="+mn-ea"/>
              </a:rPr>
              <a:t>b/b</a:t>
            </a:r>
            <a:r>
              <a:rPr lang="zh-CN" altLang="en-US" sz="1600" b="1" dirty="0">
                <a:solidFill>
                  <a:schemeClr val="tx1"/>
                </a:solidFill>
                <a:latin typeface="+mn-ea"/>
              </a:rPr>
              <a:t>单倍型</a:t>
            </a:r>
          </a:p>
        </p:txBody>
      </p:sp>
      <p:sp>
        <p:nvSpPr>
          <p:cNvPr id="8" name="矩形 7">
            <a:extLst>
              <a:ext uri="{FF2B5EF4-FFF2-40B4-BE49-F238E27FC236}">
                <a16:creationId xmlns:a16="http://schemas.microsoft.com/office/drawing/2014/main" id="{830F0C02-00D6-4159-8B89-A10417855952}"/>
              </a:ext>
            </a:extLst>
          </p:cNvPr>
          <p:cNvSpPr/>
          <p:nvPr/>
        </p:nvSpPr>
        <p:spPr>
          <a:xfrm>
            <a:off x="4881283" y="3881718"/>
            <a:ext cx="959223" cy="403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回交</a:t>
            </a:r>
          </a:p>
        </p:txBody>
      </p:sp>
      <p:sp>
        <p:nvSpPr>
          <p:cNvPr id="9" name="矩形 8">
            <a:extLst>
              <a:ext uri="{FF2B5EF4-FFF2-40B4-BE49-F238E27FC236}">
                <a16:creationId xmlns:a16="http://schemas.microsoft.com/office/drawing/2014/main" id="{830F0C02-00D6-4159-8B89-A10417855952}"/>
              </a:ext>
            </a:extLst>
          </p:cNvPr>
          <p:cNvSpPr/>
          <p:nvPr/>
        </p:nvSpPr>
        <p:spPr>
          <a:xfrm>
            <a:off x="2626657" y="2623273"/>
            <a:ext cx="1406917" cy="267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A</a:t>
            </a:r>
            <a:r>
              <a:rPr lang="zh-CN" altLang="en-US" sz="1200" b="1" dirty="0">
                <a:solidFill>
                  <a:schemeClr val="tx1"/>
                </a:solidFill>
                <a:latin typeface="+mn-ea"/>
              </a:rPr>
              <a:t>品系皮肤移植物</a:t>
            </a:r>
          </a:p>
        </p:txBody>
      </p:sp>
      <p:sp>
        <p:nvSpPr>
          <p:cNvPr id="10" name="矩形 9">
            <a:extLst>
              <a:ext uri="{FF2B5EF4-FFF2-40B4-BE49-F238E27FC236}">
                <a16:creationId xmlns:a16="http://schemas.microsoft.com/office/drawing/2014/main" id="{830F0C02-00D6-4159-8B89-A10417855952}"/>
              </a:ext>
            </a:extLst>
          </p:cNvPr>
          <p:cNvSpPr/>
          <p:nvPr/>
        </p:nvSpPr>
        <p:spPr>
          <a:xfrm>
            <a:off x="3441375" y="5768444"/>
            <a:ext cx="1910554" cy="403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10</a:t>
            </a:r>
            <a:r>
              <a:rPr lang="zh-CN" altLang="en-US" sz="1600" b="1" dirty="0">
                <a:solidFill>
                  <a:schemeClr val="tx1"/>
                </a:solidFill>
                <a:latin typeface="+mn-ea"/>
              </a:rPr>
              <a:t>个循环以上的内交、选择和回交</a:t>
            </a:r>
          </a:p>
        </p:txBody>
      </p:sp>
      <p:sp>
        <p:nvSpPr>
          <p:cNvPr id="11" name="矩形 10">
            <a:extLst>
              <a:ext uri="{FF2B5EF4-FFF2-40B4-BE49-F238E27FC236}">
                <a16:creationId xmlns:a16="http://schemas.microsoft.com/office/drawing/2014/main" id="{D6163D79-75CB-4AEB-B536-A296E04D9FFF}"/>
              </a:ext>
            </a:extLst>
          </p:cNvPr>
          <p:cNvSpPr/>
          <p:nvPr/>
        </p:nvSpPr>
        <p:spPr>
          <a:xfrm>
            <a:off x="1530453" y="3881718"/>
            <a:ext cx="630042" cy="403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品系</a:t>
            </a:r>
          </a:p>
        </p:txBody>
      </p:sp>
      <p:sp>
        <p:nvSpPr>
          <p:cNvPr id="12" name="矩形 11">
            <a:extLst>
              <a:ext uri="{FF2B5EF4-FFF2-40B4-BE49-F238E27FC236}">
                <a16:creationId xmlns:a16="http://schemas.microsoft.com/office/drawing/2014/main" id="{34719DFB-9D6F-4FDA-ADC6-1ACABFA61A27}"/>
              </a:ext>
            </a:extLst>
          </p:cNvPr>
          <p:cNvSpPr/>
          <p:nvPr/>
        </p:nvSpPr>
        <p:spPr>
          <a:xfrm>
            <a:off x="1978685" y="6240533"/>
            <a:ext cx="630042" cy="403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品系</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FD0D3FEA-0D11-4A2E-B760-2AF0F9917B0F}"/>
              </a:ext>
            </a:extLst>
          </p:cNvPr>
          <p:cNvGraphicFramePr>
            <a:graphicFrameLocks noGrp="1"/>
          </p:cNvGraphicFramePr>
          <p:nvPr>
            <p:extLst>
              <p:ext uri="{D42A27DB-BD31-4B8C-83A1-F6EECF244321}">
                <p14:modId xmlns:p14="http://schemas.microsoft.com/office/powerpoint/2010/main" val="2726640997"/>
              </p:ext>
            </p:extLst>
          </p:nvPr>
        </p:nvGraphicFramePr>
        <p:xfrm>
          <a:off x="-1" y="0"/>
          <a:ext cx="9144000" cy="6857999"/>
        </p:xfrm>
        <a:graphic>
          <a:graphicData uri="http://schemas.openxmlformats.org/drawingml/2006/table">
            <a:tbl>
              <a:tblPr firstRow="1" firstCol="1" bandRow="1">
                <a:tableStyleId>{5C22544A-7EE6-4342-B048-85BDC9FD1C3A}</a:tableStyleId>
              </a:tblPr>
              <a:tblGrid>
                <a:gridCol w="1828800">
                  <a:extLst>
                    <a:ext uri="{9D8B030D-6E8A-4147-A177-3AD203B41FA5}">
                      <a16:colId xmlns:a16="http://schemas.microsoft.com/office/drawing/2014/main" val="1659805934"/>
                    </a:ext>
                  </a:extLst>
                </a:gridCol>
                <a:gridCol w="1828800">
                  <a:extLst>
                    <a:ext uri="{9D8B030D-6E8A-4147-A177-3AD203B41FA5}">
                      <a16:colId xmlns:a16="http://schemas.microsoft.com/office/drawing/2014/main" val="2532742513"/>
                    </a:ext>
                  </a:extLst>
                </a:gridCol>
                <a:gridCol w="1828800">
                  <a:extLst>
                    <a:ext uri="{9D8B030D-6E8A-4147-A177-3AD203B41FA5}">
                      <a16:colId xmlns:a16="http://schemas.microsoft.com/office/drawing/2014/main" val="1729777552"/>
                    </a:ext>
                  </a:extLst>
                </a:gridCol>
                <a:gridCol w="1828800">
                  <a:extLst>
                    <a:ext uri="{9D8B030D-6E8A-4147-A177-3AD203B41FA5}">
                      <a16:colId xmlns:a16="http://schemas.microsoft.com/office/drawing/2014/main" val="1898947974"/>
                    </a:ext>
                  </a:extLst>
                </a:gridCol>
                <a:gridCol w="1828800">
                  <a:extLst>
                    <a:ext uri="{9D8B030D-6E8A-4147-A177-3AD203B41FA5}">
                      <a16:colId xmlns:a16="http://schemas.microsoft.com/office/drawing/2014/main" val="1610111495"/>
                    </a:ext>
                  </a:extLst>
                </a:gridCol>
              </a:tblGrid>
              <a:tr h="515941">
                <a:tc rowSpan="3">
                  <a:txBody>
                    <a:bodyPr/>
                    <a:lstStyle/>
                    <a:p>
                      <a:pPr algn="just"/>
                      <a:r>
                        <a:rPr lang="en-US" sz="1200" kern="100" dirty="0">
                          <a:effectLst/>
                          <a:latin typeface="+mn-ea"/>
                          <a:ea typeface="+mn-ea"/>
                        </a:rPr>
                        <a:t>1980</a:t>
                      </a:r>
                      <a:r>
                        <a:rPr lang="zh-CN" sz="1200" kern="100" dirty="0">
                          <a:effectLst/>
                          <a:latin typeface="+mn-ea"/>
                          <a:ea typeface="+mn-ea"/>
                        </a:rPr>
                        <a:t>年第</a:t>
                      </a:r>
                      <a:r>
                        <a:rPr lang="en-US" sz="1200" kern="100" dirty="0">
                          <a:effectLst/>
                          <a:latin typeface="+mn-ea"/>
                          <a:ea typeface="+mn-ea"/>
                        </a:rPr>
                        <a:t>80</a:t>
                      </a:r>
                      <a:r>
                        <a:rPr lang="zh-CN" sz="1200" kern="100" dirty="0">
                          <a:effectLst/>
                          <a:latin typeface="+mn-ea"/>
                          <a:ea typeface="+mn-ea"/>
                        </a:rPr>
                        <a:t>届</a:t>
                      </a:r>
                      <a:endParaRPr lang="zh-CN" sz="1200" kern="100" dirty="0">
                        <a:effectLst/>
                        <a:latin typeface="+mn-ea"/>
                        <a:ea typeface="+mn-ea"/>
                        <a:cs typeface="Times New Roman" panose="02020603050405020304" pitchFamily="18" charset="0"/>
                      </a:endParaRPr>
                    </a:p>
                  </a:txBody>
                  <a:tcPr marL="66873" marR="66873" marT="66873" marB="66873" anchor="ctr"/>
                </a:tc>
                <a:tc>
                  <a:txBody>
                    <a:bodyPr/>
                    <a:lstStyle/>
                    <a:p>
                      <a:pPr algn="just"/>
                      <a:r>
                        <a:rPr lang="zh-CN" sz="1200" b="0" kern="100" dirty="0">
                          <a:solidFill>
                            <a:schemeClr val="tx1"/>
                          </a:solidFill>
                          <a:effectLst/>
                          <a:latin typeface="+mn-ea"/>
                          <a:ea typeface="+mn-ea"/>
                        </a:rPr>
                        <a:t>贝纳塞拉夫</a:t>
                      </a:r>
                      <a:endParaRPr lang="zh-CN" sz="1200" b="0" kern="100" dirty="0">
                        <a:solidFill>
                          <a:schemeClr val="tx1"/>
                        </a:solidFill>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pPr algn="just"/>
                      <a:r>
                        <a:rPr lang="zh-CN" sz="1200" b="0" kern="100" dirty="0">
                          <a:solidFill>
                            <a:schemeClr val="tx1"/>
                          </a:solidFill>
                          <a:effectLst/>
                          <a:latin typeface="+mn-ea"/>
                          <a:ea typeface="+mn-ea"/>
                        </a:rPr>
                        <a:t>美国</a:t>
                      </a:r>
                      <a:endParaRPr lang="zh-CN" sz="1200" b="0" kern="100" dirty="0">
                        <a:solidFill>
                          <a:schemeClr val="tx1"/>
                        </a:solidFill>
                        <a:effectLst/>
                        <a:latin typeface="+mn-ea"/>
                        <a:ea typeface="+mn-ea"/>
                        <a:cs typeface="Times New Roman" panose="02020603050405020304" pitchFamily="18" charset="0"/>
                      </a:endParaRPr>
                    </a:p>
                  </a:txBody>
                  <a:tcPr marL="66873" marR="66873" marT="66873" marB="66873" anchor="ctr">
                    <a:solidFill>
                      <a:srgbClr val="E9EDF4"/>
                    </a:solidFill>
                  </a:tcPr>
                </a:tc>
                <a:tc rowSpan="3">
                  <a:txBody>
                    <a:bodyPr/>
                    <a:lstStyle/>
                    <a:p>
                      <a:pPr algn="just"/>
                      <a:r>
                        <a:rPr lang="zh-CN" sz="1200" b="0" kern="100" dirty="0">
                          <a:solidFill>
                            <a:schemeClr val="tx1"/>
                          </a:solidFill>
                          <a:effectLst/>
                          <a:latin typeface="+mn-ea"/>
                          <a:ea typeface="+mn-ea"/>
                        </a:rPr>
                        <a:t>发现调节免疫反应的细胞表面受体的遗传结构</a:t>
                      </a:r>
                      <a:endParaRPr lang="zh-CN" sz="1200" b="0" kern="100" dirty="0">
                        <a:solidFill>
                          <a:schemeClr val="tx1"/>
                        </a:solidFill>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pPr algn="just"/>
                      <a:r>
                        <a:rPr lang="zh-CN" sz="1200" b="0" kern="100" dirty="0">
                          <a:solidFill>
                            <a:schemeClr val="tx1"/>
                          </a:solidFill>
                          <a:effectLst/>
                          <a:latin typeface="+mn-ea"/>
                          <a:ea typeface="+mn-ea"/>
                        </a:rPr>
                        <a:t>移植后组织的免疫相容性研究</a:t>
                      </a:r>
                      <a:endParaRPr lang="zh-CN" sz="1200" b="0" kern="100" dirty="0">
                        <a:solidFill>
                          <a:schemeClr val="tx1"/>
                        </a:solidFill>
                        <a:effectLst/>
                        <a:latin typeface="+mn-ea"/>
                        <a:ea typeface="+mn-ea"/>
                        <a:cs typeface="Times New Roman" panose="02020603050405020304" pitchFamily="18" charset="0"/>
                      </a:endParaRPr>
                    </a:p>
                  </a:txBody>
                  <a:tcPr marL="66873" marR="66873" marT="66873" marB="66873" anchor="ctr">
                    <a:solidFill>
                      <a:srgbClr val="E9EDF4"/>
                    </a:solidFill>
                  </a:tcPr>
                </a:tc>
                <a:extLst>
                  <a:ext uri="{0D108BD9-81ED-4DB2-BD59-A6C34878D82A}">
                    <a16:rowId xmlns:a16="http://schemas.microsoft.com/office/drawing/2014/main" val="2613793983"/>
                  </a:ext>
                </a:extLst>
              </a:tr>
              <a:tr h="454336">
                <a:tc vMerge="1">
                  <a:txBody>
                    <a:bodyPr/>
                    <a:lstStyle/>
                    <a:p>
                      <a:endParaRPr lang="zh-CN" altLang="en-US"/>
                    </a:p>
                  </a:txBody>
                  <a:tcPr/>
                </a:tc>
                <a:tc>
                  <a:txBody>
                    <a:bodyPr/>
                    <a:lstStyle/>
                    <a:p>
                      <a:pPr algn="just"/>
                      <a:r>
                        <a:rPr lang="zh-CN" sz="1200" kern="100" dirty="0">
                          <a:effectLst/>
                          <a:latin typeface="+mn-ea"/>
                          <a:ea typeface="+mn-ea"/>
                        </a:rPr>
                        <a:t>斯内尔</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pPr algn="just"/>
                      <a:r>
                        <a:rPr lang="zh-CN" sz="1200" kern="100" dirty="0">
                          <a:effectLst/>
                          <a:latin typeface="+mn-ea"/>
                          <a:ea typeface="+mn-ea"/>
                        </a:rPr>
                        <a:t>美国</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tc vMerge="1">
                  <a:txBody>
                    <a:bodyPr/>
                    <a:lstStyle/>
                    <a:p>
                      <a:endParaRPr lang="zh-CN" altLang="en-US"/>
                    </a:p>
                  </a:txBody>
                  <a:tcPr/>
                </a:tc>
                <a:tc>
                  <a:txBody>
                    <a:bodyPr/>
                    <a:lstStyle/>
                    <a:p>
                      <a:pPr algn="just"/>
                      <a:r>
                        <a:rPr lang="zh-CN" sz="1200" kern="100" dirty="0">
                          <a:effectLst/>
                          <a:latin typeface="+mn-ea"/>
                          <a:ea typeface="+mn-ea"/>
                        </a:rPr>
                        <a:t>小鼠</a:t>
                      </a:r>
                      <a:r>
                        <a:rPr lang="en-US" sz="1200" kern="100" dirty="0">
                          <a:effectLst/>
                          <a:latin typeface="+mn-ea"/>
                          <a:ea typeface="+mn-ea"/>
                        </a:rPr>
                        <a:t>MHC</a:t>
                      </a:r>
                      <a:r>
                        <a:rPr lang="zh-CN" sz="1200" kern="100" dirty="0">
                          <a:effectLst/>
                          <a:latin typeface="+mn-ea"/>
                          <a:ea typeface="+mn-ea"/>
                        </a:rPr>
                        <a:t>的发现</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extLst>
                  <a:ext uri="{0D108BD9-81ED-4DB2-BD59-A6C34878D82A}">
                    <a16:rowId xmlns:a16="http://schemas.microsoft.com/office/drawing/2014/main" val="4111698886"/>
                  </a:ext>
                </a:extLst>
              </a:tr>
              <a:tr h="354229">
                <a:tc vMerge="1">
                  <a:txBody>
                    <a:bodyPr/>
                    <a:lstStyle/>
                    <a:p>
                      <a:endParaRPr lang="zh-CN" altLang="en-US"/>
                    </a:p>
                  </a:txBody>
                  <a:tcPr/>
                </a:tc>
                <a:tc>
                  <a:txBody>
                    <a:bodyPr/>
                    <a:lstStyle/>
                    <a:p>
                      <a:pPr algn="just"/>
                      <a:r>
                        <a:rPr lang="zh-CN" sz="1200" kern="100" dirty="0">
                          <a:effectLst/>
                          <a:latin typeface="+mn-ea"/>
                          <a:ea typeface="+mn-ea"/>
                        </a:rPr>
                        <a:t>多塞因</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pPr algn="just"/>
                      <a:r>
                        <a:rPr lang="zh-CN" sz="1200" kern="100" dirty="0">
                          <a:effectLst/>
                          <a:latin typeface="+mn-ea"/>
                          <a:ea typeface="+mn-ea"/>
                        </a:rPr>
                        <a:t>法国</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tc vMerge="1">
                  <a:txBody>
                    <a:bodyPr/>
                    <a:lstStyle/>
                    <a:p>
                      <a:endParaRPr lang="zh-CN" altLang="en-US"/>
                    </a:p>
                  </a:txBody>
                  <a:tcPr/>
                </a:tc>
                <a:tc>
                  <a:txBody>
                    <a:bodyPr/>
                    <a:lstStyle/>
                    <a:p>
                      <a:pPr algn="just"/>
                      <a:r>
                        <a:rPr lang="zh-CN" sz="1200" kern="100" dirty="0">
                          <a:effectLst/>
                          <a:latin typeface="+mn-ea"/>
                          <a:ea typeface="+mn-ea"/>
                        </a:rPr>
                        <a:t>人</a:t>
                      </a:r>
                      <a:r>
                        <a:rPr lang="en-US" sz="1200" kern="100" dirty="0">
                          <a:effectLst/>
                          <a:latin typeface="+mn-ea"/>
                          <a:ea typeface="+mn-ea"/>
                        </a:rPr>
                        <a:t>HLA</a:t>
                      </a:r>
                      <a:r>
                        <a:rPr lang="zh-CN" sz="1200" kern="100" dirty="0">
                          <a:effectLst/>
                          <a:latin typeface="+mn-ea"/>
                          <a:ea typeface="+mn-ea"/>
                        </a:rPr>
                        <a:t>的发现</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extLst>
                  <a:ext uri="{0D108BD9-81ED-4DB2-BD59-A6C34878D82A}">
                    <a16:rowId xmlns:a16="http://schemas.microsoft.com/office/drawing/2014/main" val="1797370488"/>
                  </a:ext>
                </a:extLst>
              </a:tr>
              <a:tr h="515941">
                <a:tc rowSpan="3">
                  <a:txBody>
                    <a:bodyPr/>
                    <a:lstStyle/>
                    <a:p>
                      <a:pPr algn="just"/>
                      <a:r>
                        <a:rPr lang="en-US" sz="1200" kern="100">
                          <a:effectLst/>
                          <a:latin typeface="+mn-ea"/>
                          <a:ea typeface="+mn-ea"/>
                        </a:rPr>
                        <a:t>1984</a:t>
                      </a:r>
                      <a:r>
                        <a:rPr lang="zh-CN" sz="1200" kern="100">
                          <a:effectLst/>
                          <a:latin typeface="+mn-ea"/>
                          <a:ea typeface="+mn-ea"/>
                        </a:rPr>
                        <a:t>年第</a:t>
                      </a:r>
                      <a:r>
                        <a:rPr lang="en-US" sz="1200" kern="100">
                          <a:effectLst/>
                          <a:latin typeface="+mn-ea"/>
                          <a:ea typeface="+mn-ea"/>
                        </a:rPr>
                        <a:t>84</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6873" marR="66873" marT="66873" marB="66873" anchor="ctr"/>
                </a:tc>
                <a:tc>
                  <a:txBody>
                    <a:bodyPr/>
                    <a:lstStyle/>
                    <a:p>
                      <a:pPr algn="just"/>
                      <a:r>
                        <a:rPr lang="zh-CN" sz="1200" kern="100" dirty="0">
                          <a:effectLst/>
                          <a:latin typeface="+mn-ea"/>
                          <a:ea typeface="+mn-ea"/>
                        </a:rPr>
                        <a:t>尼尔斯</a:t>
                      </a:r>
                      <a:r>
                        <a:rPr lang="en-US" sz="1200" kern="100" dirty="0">
                          <a:effectLst/>
                          <a:latin typeface="+mn-ea"/>
                          <a:ea typeface="+mn-ea"/>
                        </a:rPr>
                        <a:t>·</a:t>
                      </a:r>
                      <a:r>
                        <a:rPr lang="zh-CN" sz="1200" kern="100" dirty="0">
                          <a:effectLst/>
                          <a:latin typeface="+mn-ea"/>
                          <a:ea typeface="+mn-ea"/>
                        </a:rPr>
                        <a:t>杰尼</a:t>
                      </a:r>
                    </a:p>
                    <a:p>
                      <a:pPr algn="just"/>
                      <a:r>
                        <a:rPr lang="zh-CN" sz="1200" kern="100" dirty="0">
                          <a:effectLst/>
                          <a:latin typeface="+mn-ea"/>
                          <a:ea typeface="+mn-ea"/>
                        </a:rPr>
                        <a:t>（</a:t>
                      </a:r>
                      <a:r>
                        <a:rPr lang="en-US" sz="1200" kern="100" dirty="0">
                          <a:effectLst/>
                          <a:latin typeface="+mn-ea"/>
                          <a:ea typeface="+mn-ea"/>
                        </a:rPr>
                        <a:t>Niels K. Jerne</a:t>
                      </a:r>
                      <a:r>
                        <a:rPr lang="zh-CN" sz="1200" kern="100" dirty="0">
                          <a:effectLst/>
                          <a:latin typeface="+mn-ea"/>
                          <a:ea typeface="+mn-ea"/>
                        </a:rPr>
                        <a:t>）</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r>
                        <a:rPr lang="zh-CN" sz="1200" kern="100" dirty="0">
                          <a:effectLst/>
                          <a:latin typeface="+mn-ea"/>
                          <a:ea typeface="+mn-ea"/>
                        </a:rPr>
                        <a:t>丹麦</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rowSpan="3">
                  <a:txBody>
                    <a:bodyPr/>
                    <a:lstStyle/>
                    <a:p>
                      <a:pPr algn="just"/>
                      <a:r>
                        <a:rPr lang="zh-CN" sz="1200" kern="100">
                          <a:effectLst/>
                          <a:latin typeface="+mn-ea"/>
                          <a:ea typeface="+mn-ea"/>
                        </a:rPr>
                        <a:t>关于免疫系统的发育和控制特异性的理论，以及发现单克隆抗体产生的原理</a:t>
                      </a:r>
                      <a:endParaRPr lang="zh-CN" sz="1200" kern="100">
                        <a:effectLst/>
                        <a:latin typeface="+mn-ea"/>
                        <a:ea typeface="+mn-ea"/>
                        <a:cs typeface="Times New Roman" panose="02020603050405020304" pitchFamily="18" charset="0"/>
                      </a:endParaRPr>
                    </a:p>
                  </a:txBody>
                  <a:tcPr marL="66873" marR="66873" marT="66873" marB="66873" anchor="ctr">
                    <a:solidFill>
                      <a:srgbClr val="D0D8E8"/>
                    </a:solidFill>
                  </a:tcPr>
                </a:tc>
                <a:tc rowSpan="3">
                  <a:txBody>
                    <a:bodyPr/>
                    <a:lstStyle/>
                    <a:p>
                      <a:endParaRPr lang="zh-CN" sz="1200" kern="100" dirty="0">
                        <a:effectLst/>
                        <a:latin typeface="+mn-ea"/>
                        <a:ea typeface="+mn-ea"/>
                      </a:endParaRPr>
                    </a:p>
                  </a:txBody>
                  <a:tcPr marL="66873" marR="66873" marT="66873" marB="66873" anchor="ctr">
                    <a:solidFill>
                      <a:srgbClr val="D0D8E8"/>
                    </a:solidFill>
                  </a:tcPr>
                </a:tc>
                <a:extLst>
                  <a:ext uri="{0D108BD9-81ED-4DB2-BD59-A6C34878D82A}">
                    <a16:rowId xmlns:a16="http://schemas.microsoft.com/office/drawing/2014/main" val="1474456072"/>
                  </a:ext>
                </a:extLst>
              </a:tr>
              <a:tr h="515941">
                <a:tc vMerge="1">
                  <a:txBody>
                    <a:bodyPr/>
                    <a:lstStyle/>
                    <a:p>
                      <a:endParaRPr lang="zh-CN" altLang="en-US"/>
                    </a:p>
                  </a:txBody>
                  <a:tcPr/>
                </a:tc>
                <a:tc>
                  <a:txBody>
                    <a:bodyPr/>
                    <a:lstStyle/>
                    <a:p>
                      <a:pPr algn="just"/>
                      <a:r>
                        <a:rPr lang="zh-CN" sz="1200" kern="100" dirty="0">
                          <a:effectLst/>
                          <a:latin typeface="+mn-ea"/>
                          <a:ea typeface="+mn-ea"/>
                        </a:rPr>
                        <a:t>乔治斯</a:t>
                      </a:r>
                      <a:r>
                        <a:rPr lang="en-US" sz="1200" kern="100" dirty="0">
                          <a:effectLst/>
                          <a:latin typeface="+mn-ea"/>
                          <a:ea typeface="+mn-ea"/>
                        </a:rPr>
                        <a:t>·</a:t>
                      </a:r>
                      <a:r>
                        <a:rPr lang="zh-CN" sz="1200" kern="100" dirty="0">
                          <a:effectLst/>
                          <a:latin typeface="+mn-ea"/>
                          <a:ea typeface="+mn-ea"/>
                        </a:rPr>
                        <a:t>克勒</a:t>
                      </a:r>
                    </a:p>
                    <a:p>
                      <a:pPr algn="just"/>
                      <a:r>
                        <a:rPr lang="zh-CN" sz="1200" kern="100" dirty="0">
                          <a:effectLst/>
                          <a:latin typeface="+mn-ea"/>
                          <a:ea typeface="+mn-ea"/>
                        </a:rPr>
                        <a:t>（</a:t>
                      </a:r>
                      <a:r>
                        <a:rPr lang="en-US" sz="1200" kern="100" dirty="0" err="1">
                          <a:effectLst/>
                          <a:latin typeface="+mn-ea"/>
                          <a:ea typeface="+mn-ea"/>
                        </a:rPr>
                        <a:t>GeorgesJ.F.Köhler</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r>
                        <a:rPr lang="zh-CN" sz="1200" kern="100" dirty="0">
                          <a:effectLst/>
                          <a:latin typeface="+mn-ea"/>
                          <a:ea typeface="+mn-ea"/>
                        </a:rPr>
                        <a:t>德国</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108590538"/>
                  </a:ext>
                </a:extLst>
              </a:tr>
              <a:tr h="515941">
                <a:tc vMerge="1">
                  <a:txBody>
                    <a:bodyPr/>
                    <a:lstStyle/>
                    <a:p>
                      <a:endParaRPr lang="zh-CN" altLang="en-US"/>
                    </a:p>
                  </a:txBody>
                  <a:tcPr/>
                </a:tc>
                <a:tc>
                  <a:txBody>
                    <a:bodyPr/>
                    <a:lstStyle/>
                    <a:p>
                      <a:pPr algn="just"/>
                      <a:r>
                        <a:rPr lang="zh-CN" sz="1200" kern="100">
                          <a:effectLst/>
                          <a:latin typeface="+mn-ea"/>
                          <a:ea typeface="+mn-ea"/>
                        </a:rPr>
                        <a:t>色萨</a:t>
                      </a:r>
                      <a:r>
                        <a:rPr lang="en-US" sz="1200" kern="100">
                          <a:effectLst/>
                          <a:latin typeface="+mn-ea"/>
                          <a:ea typeface="+mn-ea"/>
                        </a:rPr>
                        <a:t>·</a:t>
                      </a:r>
                      <a:r>
                        <a:rPr lang="zh-CN" sz="1200" kern="100">
                          <a:effectLst/>
                          <a:latin typeface="+mn-ea"/>
                          <a:ea typeface="+mn-ea"/>
                        </a:rPr>
                        <a:t>米尔斯坦</a:t>
                      </a:r>
                    </a:p>
                    <a:p>
                      <a:pPr algn="just"/>
                      <a:r>
                        <a:rPr lang="zh-CN" sz="1200" kern="100">
                          <a:effectLst/>
                          <a:latin typeface="+mn-ea"/>
                          <a:ea typeface="+mn-ea"/>
                        </a:rPr>
                        <a:t>（</a:t>
                      </a:r>
                      <a:r>
                        <a:rPr lang="en-US" sz="1200" kern="100">
                          <a:effectLst/>
                          <a:latin typeface="+mn-ea"/>
                          <a:ea typeface="+mn-ea"/>
                        </a:rPr>
                        <a:t>César Milstein</a:t>
                      </a:r>
                      <a:r>
                        <a:rPr lang="zh-CN" sz="1200" kern="100">
                          <a:effectLst/>
                          <a:latin typeface="+mn-ea"/>
                          <a:ea typeface="+mn-ea"/>
                        </a:rPr>
                        <a:t>）</a:t>
                      </a:r>
                      <a:endParaRPr lang="zh-CN" sz="1200" kern="10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r>
                        <a:rPr lang="zh-CN" sz="1200" kern="100" dirty="0">
                          <a:effectLst/>
                          <a:latin typeface="+mn-ea"/>
                          <a:ea typeface="+mn-ea"/>
                        </a:rPr>
                        <a:t>阿根廷</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792298555"/>
                  </a:ext>
                </a:extLst>
              </a:tr>
              <a:tr h="515941">
                <a:tc>
                  <a:txBody>
                    <a:bodyPr/>
                    <a:lstStyle/>
                    <a:p>
                      <a:pPr algn="just"/>
                      <a:r>
                        <a:rPr lang="en-US" sz="1200" kern="100">
                          <a:effectLst/>
                          <a:latin typeface="+mn-ea"/>
                          <a:ea typeface="+mn-ea"/>
                        </a:rPr>
                        <a:t>1987</a:t>
                      </a:r>
                      <a:r>
                        <a:rPr lang="zh-CN" sz="1200" kern="100">
                          <a:effectLst/>
                          <a:latin typeface="+mn-ea"/>
                          <a:ea typeface="+mn-ea"/>
                        </a:rPr>
                        <a:t>年第</a:t>
                      </a:r>
                      <a:r>
                        <a:rPr lang="en-US" sz="1200" kern="100">
                          <a:effectLst/>
                          <a:latin typeface="+mn-ea"/>
                          <a:ea typeface="+mn-ea"/>
                        </a:rPr>
                        <a:t>87</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6873" marR="66873" marT="66873" marB="66873" anchor="ctr"/>
                </a:tc>
                <a:tc>
                  <a:txBody>
                    <a:bodyPr/>
                    <a:lstStyle/>
                    <a:p>
                      <a:pPr algn="just"/>
                      <a:r>
                        <a:rPr lang="zh-CN" sz="1200" kern="100">
                          <a:effectLst/>
                          <a:latin typeface="+mn-ea"/>
                          <a:ea typeface="+mn-ea"/>
                        </a:rPr>
                        <a:t>利根川</a:t>
                      </a:r>
                      <a:endParaRPr lang="zh-CN" sz="1200" kern="100">
                        <a:effectLst/>
                        <a:latin typeface="+mn-ea"/>
                        <a:ea typeface="+mn-ea"/>
                        <a:cs typeface="Times New Roman" panose="02020603050405020304" pitchFamily="18" charset="0"/>
                      </a:endParaRPr>
                    </a:p>
                  </a:txBody>
                  <a:tcPr marL="66873" marR="66873" marT="66873" marB="66873" anchor="ctr"/>
                </a:tc>
                <a:tc>
                  <a:txBody>
                    <a:bodyPr/>
                    <a:lstStyle/>
                    <a:p>
                      <a:pPr algn="just"/>
                      <a:r>
                        <a:rPr lang="zh-CN" sz="1200" kern="100" dirty="0">
                          <a:effectLst/>
                          <a:latin typeface="+mn-ea"/>
                          <a:ea typeface="+mn-ea"/>
                        </a:rPr>
                        <a:t>日本</a:t>
                      </a:r>
                      <a:endParaRPr lang="zh-CN" sz="1200" kern="100" dirty="0">
                        <a:effectLst/>
                        <a:latin typeface="+mn-ea"/>
                        <a:ea typeface="+mn-ea"/>
                        <a:cs typeface="Times New Roman" panose="02020603050405020304" pitchFamily="18" charset="0"/>
                      </a:endParaRPr>
                    </a:p>
                  </a:txBody>
                  <a:tcPr marL="66873" marR="66873" marT="66873" marB="66873" anchor="ctr"/>
                </a:tc>
                <a:tc>
                  <a:txBody>
                    <a:bodyPr/>
                    <a:lstStyle/>
                    <a:p>
                      <a:pPr algn="just"/>
                      <a:r>
                        <a:rPr lang="zh-CN" sz="1200" kern="100" dirty="0">
                          <a:effectLst/>
                          <a:latin typeface="+mn-ea"/>
                          <a:ea typeface="+mn-ea"/>
                        </a:rPr>
                        <a:t>阐明人体怎样产生抗体抵御疾病</a:t>
                      </a:r>
                      <a:endParaRPr lang="zh-CN" sz="1200" kern="100" dirty="0">
                        <a:effectLst/>
                        <a:latin typeface="+mn-ea"/>
                        <a:ea typeface="+mn-ea"/>
                        <a:cs typeface="Times New Roman" panose="02020603050405020304" pitchFamily="18" charset="0"/>
                      </a:endParaRPr>
                    </a:p>
                  </a:txBody>
                  <a:tcPr marL="66873" marR="66873" marT="66873" marB="66873" anchor="ctr"/>
                </a:tc>
                <a:tc>
                  <a:txBody>
                    <a:bodyPr/>
                    <a:lstStyle/>
                    <a:p>
                      <a:endParaRPr lang="zh-CN" sz="1200" kern="100" dirty="0">
                        <a:effectLst/>
                        <a:latin typeface="+mn-ea"/>
                        <a:ea typeface="+mn-ea"/>
                      </a:endParaRPr>
                    </a:p>
                  </a:txBody>
                  <a:tcPr marL="66873" marR="66873" marT="66873" marB="66873" anchor="ctr"/>
                </a:tc>
                <a:extLst>
                  <a:ext uri="{0D108BD9-81ED-4DB2-BD59-A6C34878D82A}">
                    <a16:rowId xmlns:a16="http://schemas.microsoft.com/office/drawing/2014/main" val="714407217"/>
                  </a:ext>
                </a:extLst>
              </a:tr>
              <a:tr h="512843">
                <a:tc rowSpan="2">
                  <a:txBody>
                    <a:bodyPr/>
                    <a:lstStyle/>
                    <a:p>
                      <a:pPr algn="just"/>
                      <a:r>
                        <a:rPr lang="en-US" sz="1200" kern="100" dirty="0">
                          <a:effectLst/>
                          <a:latin typeface="+mn-ea"/>
                          <a:ea typeface="+mn-ea"/>
                        </a:rPr>
                        <a:t>1996</a:t>
                      </a:r>
                      <a:r>
                        <a:rPr lang="zh-CN" sz="1200" kern="100" dirty="0">
                          <a:effectLst/>
                          <a:latin typeface="+mn-ea"/>
                          <a:ea typeface="+mn-ea"/>
                        </a:rPr>
                        <a:t>年第</a:t>
                      </a:r>
                      <a:r>
                        <a:rPr lang="en-US" sz="1200" kern="100" dirty="0">
                          <a:effectLst/>
                          <a:latin typeface="+mn-ea"/>
                          <a:ea typeface="+mn-ea"/>
                        </a:rPr>
                        <a:t>96</a:t>
                      </a:r>
                      <a:r>
                        <a:rPr lang="zh-CN" sz="1200" kern="100" dirty="0">
                          <a:effectLst/>
                          <a:latin typeface="+mn-ea"/>
                          <a:ea typeface="+mn-ea"/>
                        </a:rPr>
                        <a:t>届</a:t>
                      </a:r>
                      <a:endParaRPr lang="zh-CN" sz="1200" kern="100" dirty="0">
                        <a:effectLst/>
                        <a:latin typeface="+mn-ea"/>
                        <a:ea typeface="+mn-ea"/>
                        <a:cs typeface="Times New Roman" panose="02020603050405020304" pitchFamily="18" charset="0"/>
                      </a:endParaRPr>
                    </a:p>
                  </a:txBody>
                  <a:tcPr marL="66873" marR="66873" marT="66873" marB="66873" anchor="ctr"/>
                </a:tc>
                <a:tc>
                  <a:txBody>
                    <a:bodyPr/>
                    <a:lstStyle/>
                    <a:p>
                      <a:pPr algn="just"/>
                      <a:r>
                        <a:rPr lang="zh-CN" sz="1200" kern="100" dirty="0">
                          <a:effectLst/>
                          <a:latin typeface="+mn-ea"/>
                          <a:ea typeface="+mn-ea"/>
                        </a:rPr>
                        <a:t>多尔蒂（</a:t>
                      </a:r>
                      <a:r>
                        <a:rPr lang="en-US" sz="1200" kern="100" dirty="0">
                          <a:effectLst/>
                          <a:latin typeface="+mn-ea"/>
                          <a:ea typeface="+mn-ea"/>
                        </a:rPr>
                        <a:t>Peter </a:t>
                      </a:r>
                      <a:r>
                        <a:rPr lang="en-US" sz="1200" kern="100" dirty="0" err="1">
                          <a:effectLst/>
                          <a:latin typeface="+mn-ea"/>
                          <a:ea typeface="+mn-ea"/>
                        </a:rPr>
                        <a:t>C.Doherty</a:t>
                      </a:r>
                      <a:r>
                        <a:rPr lang="zh-CN" sz="1200" kern="100" dirty="0">
                          <a:effectLst/>
                          <a:latin typeface="+mn-ea"/>
                          <a:ea typeface="+mn-ea"/>
                        </a:rPr>
                        <a:t>）</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r>
                        <a:rPr lang="zh-CN" sz="1200" kern="100" dirty="0">
                          <a:effectLst/>
                          <a:latin typeface="+mn-ea"/>
                          <a:ea typeface="+mn-ea"/>
                        </a:rPr>
                        <a:t>澳大利亚</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rowSpan="2">
                  <a:txBody>
                    <a:bodyPr/>
                    <a:lstStyle/>
                    <a:p>
                      <a:pPr algn="just"/>
                      <a:r>
                        <a:rPr lang="zh-CN" sz="1200" kern="100" dirty="0">
                          <a:effectLst/>
                          <a:latin typeface="+mn-ea"/>
                          <a:ea typeface="+mn-ea"/>
                        </a:rPr>
                        <a:t>发现细胞免疫</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endParaRPr lang="zh-CN" sz="1200" kern="100">
                        <a:effectLst/>
                        <a:latin typeface="+mn-ea"/>
                        <a:ea typeface="+mn-ea"/>
                      </a:endParaRPr>
                    </a:p>
                  </a:txBody>
                  <a:tcPr marL="66873" marR="66873" marT="66873" marB="66873" anchor="ctr">
                    <a:solidFill>
                      <a:srgbClr val="D0D8E8"/>
                    </a:solidFill>
                  </a:tcPr>
                </a:tc>
                <a:extLst>
                  <a:ext uri="{0D108BD9-81ED-4DB2-BD59-A6C34878D82A}">
                    <a16:rowId xmlns:a16="http://schemas.microsoft.com/office/drawing/2014/main" val="2536628902"/>
                  </a:ext>
                </a:extLst>
              </a:tr>
              <a:tr h="515941">
                <a:tc vMerge="1">
                  <a:txBody>
                    <a:bodyPr/>
                    <a:lstStyle/>
                    <a:p>
                      <a:endParaRPr lang="zh-CN" altLang="en-US"/>
                    </a:p>
                  </a:txBody>
                  <a:tcPr/>
                </a:tc>
                <a:tc>
                  <a:txBody>
                    <a:bodyPr/>
                    <a:lstStyle/>
                    <a:p>
                      <a:pPr algn="just"/>
                      <a:r>
                        <a:rPr lang="zh-CN" sz="1200" kern="100">
                          <a:effectLst/>
                          <a:latin typeface="+mn-ea"/>
                          <a:ea typeface="+mn-ea"/>
                        </a:rPr>
                        <a:t>青克纳格尔</a:t>
                      </a:r>
                    </a:p>
                    <a:p>
                      <a:pPr algn="just"/>
                      <a:r>
                        <a:rPr lang="zh-CN" sz="1200" kern="100">
                          <a:effectLst/>
                          <a:latin typeface="+mn-ea"/>
                          <a:ea typeface="+mn-ea"/>
                        </a:rPr>
                        <a:t>（</a:t>
                      </a:r>
                      <a:r>
                        <a:rPr lang="en-US" sz="1200" kern="100">
                          <a:effectLst/>
                          <a:latin typeface="+mn-ea"/>
                          <a:ea typeface="+mn-ea"/>
                        </a:rPr>
                        <a:t>RolfM.Zinkernagel</a:t>
                      </a:r>
                      <a:r>
                        <a:rPr lang="zh-CN" sz="1200" kern="100">
                          <a:effectLst/>
                          <a:latin typeface="+mn-ea"/>
                          <a:ea typeface="+mn-ea"/>
                        </a:rPr>
                        <a:t>）</a:t>
                      </a:r>
                      <a:endParaRPr lang="zh-CN" sz="1200" kern="10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r>
                        <a:rPr lang="zh-CN" sz="1200" kern="100" dirty="0">
                          <a:effectLst/>
                          <a:latin typeface="+mn-ea"/>
                          <a:ea typeface="+mn-ea"/>
                        </a:rPr>
                        <a:t>瑞士</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vMerge="1">
                  <a:txBody>
                    <a:bodyPr/>
                    <a:lstStyle/>
                    <a:p>
                      <a:endParaRPr lang="zh-CN" altLang="en-US"/>
                    </a:p>
                  </a:txBody>
                  <a:tcPr/>
                </a:tc>
                <a:tc>
                  <a:txBody>
                    <a:bodyPr/>
                    <a:lstStyle/>
                    <a:p>
                      <a:endParaRPr lang="zh-CN" sz="1200" kern="100" dirty="0">
                        <a:effectLst/>
                        <a:latin typeface="+mn-ea"/>
                        <a:ea typeface="+mn-ea"/>
                      </a:endParaRPr>
                    </a:p>
                  </a:txBody>
                  <a:tcPr marL="66873" marR="66873" marT="66873" marB="66873" anchor="ctr">
                    <a:solidFill>
                      <a:srgbClr val="D0D8E8"/>
                    </a:solidFill>
                  </a:tcPr>
                </a:tc>
                <a:extLst>
                  <a:ext uri="{0D108BD9-81ED-4DB2-BD59-A6C34878D82A}">
                    <a16:rowId xmlns:a16="http://schemas.microsoft.com/office/drawing/2014/main" val="3764352846"/>
                  </a:ext>
                </a:extLst>
              </a:tr>
              <a:tr h="515941">
                <a:tc rowSpan="3">
                  <a:txBody>
                    <a:bodyPr/>
                    <a:lstStyle/>
                    <a:p>
                      <a:pPr algn="just"/>
                      <a:r>
                        <a:rPr lang="en-US" sz="1200" kern="100">
                          <a:effectLst/>
                          <a:latin typeface="+mn-ea"/>
                          <a:ea typeface="+mn-ea"/>
                        </a:rPr>
                        <a:t>2008</a:t>
                      </a:r>
                      <a:r>
                        <a:rPr lang="zh-CN" sz="1200" kern="100">
                          <a:effectLst/>
                          <a:latin typeface="+mn-ea"/>
                          <a:ea typeface="+mn-ea"/>
                        </a:rPr>
                        <a:t>年第</a:t>
                      </a:r>
                      <a:r>
                        <a:rPr lang="en-US" sz="1200" kern="100">
                          <a:effectLst/>
                          <a:latin typeface="+mn-ea"/>
                          <a:ea typeface="+mn-ea"/>
                        </a:rPr>
                        <a:t>108</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6873" marR="66873" marT="66873" marB="66873" anchor="ctr"/>
                </a:tc>
                <a:tc>
                  <a:txBody>
                    <a:bodyPr/>
                    <a:lstStyle/>
                    <a:p>
                      <a:pPr algn="just"/>
                      <a:r>
                        <a:rPr lang="zh-CN" sz="1200" kern="100" dirty="0">
                          <a:effectLst/>
                          <a:latin typeface="+mn-ea"/>
                          <a:ea typeface="+mn-ea"/>
                        </a:rPr>
                        <a:t>哈拉尔德</a:t>
                      </a:r>
                      <a:r>
                        <a:rPr lang="en-US" sz="1200" kern="100" dirty="0">
                          <a:effectLst/>
                          <a:latin typeface="+mn-ea"/>
                          <a:ea typeface="+mn-ea"/>
                        </a:rPr>
                        <a:t>·</a:t>
                      </a:r>
                      <a:r>
                        <a:rPr lang="zh-CN" sz="1200" kern="100" dirty="0">
                          <a:effectLst/>
                          <a:latin typeface="+mn-ea"/>
                          <a:ea typeface="+mn-ea"/>
                        </a:rPr>
                        <a:t>楚尔</a:t>
                      </a:r>
                      <a:r>
                        <a:rPr lang="en-US" sz="1200" kern="100" dirty="0">
                          <a:effectLst/>
                          <a:latin typeface="+mn-ea"/>
                          <a:ea typeface="+mn-ea"/>
                        </a:rPr>
                        <a:t>·</a:t>
                      </a:r>
                      <a:r>
                        <a:rPr lang="zh-CN" sz="1200" kern="100" dirty="0">
                          <a:effectLst/>
                          <a:latin typeface="+mn-ea"/>
                          <a:ea typeface="+mn-ea"/>
                        </a:rPr>
                        <a:t>豪森</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pPr algn="just"/>
                      <a:r>
                        <a:rPr lang="zh-CN" sz="1200" kern="100" dirty="0">
                          <a:effectLst/>
                          <a:latin typeface="+mn-ea"/>
                          <a:ea typeface="+mn-ea"/>
                        </a:rPr>
                        <a:t>德国</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pPr algn="just"/>
                      <a:r>
                        <a:rPr lang="zh-CN" sz="1200" kern="100" dirty="0">
                          <a:effectLst/>
                          <a:latin typeface="+mn-ea"/>
                          <a:ea typeface="+mn-ea"/>
                        </a:rPr>
                        <a:t>发现了导致子宫颈癌的人乳头状瘤病毒</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endParaRPr lang="zh-CN" sz="1200" kern="100" dirty="0">
                        <a:effectLst/>
                        <a:latin typeface="+mn-ea"/>
                        <a:ea typeface="+mn-ea"/>
                      </a:endParaRPr>
                    </a:p>
                  </a:txBody>
                  <a:tcPr marL="66873" marR="66873" marT="66873" marB="66873" anchor="ctr">
                    <a:solidFill>
                      <a:srgbClr val="E9EDF4"/>
                    </a:solidFill>
                  </a:tcPr>
                </a:tc>
                <a:extLst>
                  <a:ext uri="{0D108BD9-81ED-4DB2-BD59-A6C34878D82A}">
                    <a16:rowId xmlns:a16="http://schemas.microsoft.com/office/drawing/2014/main" val="3857263024"/>
                  </a:ext>
                </a:extLst>
              </a:tr>
              <a:tr h="354229">
                <a:tc vMerge="1">
                  <a:txBody>
                    <a:bodyPr/>
                    <a:lstStyle/>
                    <a:p>
                      <a:endParaRPr lang="zh-CN" altLang="en-US"/>
                    </a:p>
                  </a:txBody>
                  <a:tcPr/>
                </a:tc>
                <a:tc>
                  <a:txBody>
                    <a:bodyPr/>
                    <a:lstStyle/>
                    <a:p>
                      <a:pPr algn="just"/>
                      <a:r>
                        <a:rPr lang="zh-CN" sz="1200" kern="100">
                          <a:effectLst/>
                          <a:latin typeface="+mn-ea"/>
                          <a:ea typeface="+mn-ea"/>
                        </a:rPr>
                        <a:t>弗朗索瓦丝</a:t>
                      </a:r>
                      <a:r>
                        <a:rPr lang="en-US" sz="1200" kern="100">
                          <a:effectLst/>
                          <a:latin typeface="+mn-ea"/>
                          <a:ea typeface="+mn-ea"/>
                        </a:rPr>
                        <a:t>·</a:t>
                      </a:r>
                      <a:r>
                        <a:rPr lang="zh-CN" sz="1200" kern="100">
                          <a:effectLst/>
                          <a:latin typeface="+mn-ea"/>
                          <a:ea typeface="+mn-ea"/>
                        </a:rPr>
                        <a:t>巴尔</a:t>
                      </a:r>
                      <a:r>
                        <a:rPr lang="en-US" sz="1200" kern="100">
                          <a:effectLst/>
                          <a:latin typeface="+mn-ea"/>
                          <a:ea typeface="+mn-ea"/>
                        </a:rPr>
                        <a:t>-</a:t>
                      </a:r>
                      <a:r>
                        <a:rPr lang="zh-CN" sz="1200" kern="100">
                          <a:effectLst/>
                          <a:latin typeface="+mn-ea"/>
                          <a:ea typeface="+mn-ea"/>
                        </a:rPr>
                        <a:t>西诺西</a:t>
                      </a:r>
                      <a:endParaRPr lang="zh-CN" sz="1200" kern="100">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pPr algn="just"/>
                      <a:r>
                        <a:rPr lang="zh-CN" sz="1200" kern="100" dirty="0">
                          <a:effectLst/>
                          <a:latin typeface="+mn-ea"/>
                          <a:ea typeface="+mn-ea"/>
                        </a:rPr>
                        <a:t>法国</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tc rowSpan="2">
                  <a:txBody>
                    <a:bodyPr/>
                    <a:lstStyle/>
                    <a:p>
                      <a:pPr algn="just"/>
                      <a:r>
                        <a:rPr lang="zh-CN" sz="1200" kern="100" dirty="0">
                          <a:effectLst/>
                          <a:latin typeface="+mn-ea"/>
                          <a:ea typeface="+mn-ea"/>
                        </a:rPr>
                        <a:t>发现人类免疫缺陷病毒（即艾滋病病毒）</a:t>
                      </a:r>
                      <a:endParaRPr lang="zh-CN" sz="1200" kern="100" dirty="0">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endParaRPr lang="zh-CN" sz="1200" kern="100" dirty="0">
                        <a:effectLst/>
                        <a:latin typeface="+mn-ea"/>
                        <a:ea typeface="+mn-ea"/>
                      </a:endParaRPr>
                    </a:p>
                  </a:txBody>
                  <a:tcPr marL="66873" marR="66873" marT="66873" marB="66873" anchor="ctr">
                    <a:solidFill>
                      <a:srgbClr val="E9EDF4"/>
                    </a:solidFill>
                  </a:tcPr>
                </a:tc>
                <a:extLst>
                  <a:ext uri="{0D108BD9-81ED-4DB2-BD59-A6C34878D82A}">
                    <a16:rowId xmlns:a16="http://schemas.microsoft.com/office/drawing/2014/main" val="1900333938"/>
                  </a:ext>
                </a:extLst>
              </a:tr>
              <a:tr h="354229">
                <a:tc vMerge="1">
                  <a:txBody>
                    <a:bodyPr/>
                    <a:lstStyle/>
                    <a:p>
                      <a:endParaRPr lang="zh-CN" altLang="en-US"/>
                    </a:p>
                  </a:txBody>
                  <a:tcPr/>
                </a:tc>
                <a:tc>
                  <a:txBody>
                    <a:bodyPr/>
                    <a:lstStyle/>
                    <a:p>
                      <a:pPr algn="just"/>
                      <a:r>
                        <a:rPr lang="zh-CN" sz="1200" kern="100">
                          <a:effectLst/>
                          <a:latin typeface="+mn-ea"/>
                          <a:ea typeface="+mn-ea"/>
                        </a:rPr>
                        <a:t>吕克•蒙塔尼</a:t>
                      </a:r>
                      <a:endParaRPr lang="zh-CN" sz="1200" kern="100">
                        <a:effectLst/>
                        <a:latin typeface="+mn-ea"/>
                        <a:ea typeface="+mn-ea"/>
                        <a:cs typeface="Times New Roman" panose="02020603050405020304" pitchFamily="18" charset="0"/>
                      </a:endParaRPr>
                    </a:p>
                  </a:txBody>
                  <a:tcPr marL="66873" marR="66873" marT="66873" marB="66873" anchor="ctr">
                    <a:solidFill>
                      <a:srgbClr val="E9EDF4"/>
                    </a:solidFill>
                  </a:tcPr>
                </a:tc>
                <a:tc>
                  <a:txBody>
                    <a:bodyPr/>
                    <a:lstStyle/>
                    <a:p>
                      <a:pPr algn="just"/>
                      <a:r>
                        <a:rPr lang="zh-CN" sz="1200" kern="100">
                          <a:effectLst/>
                          <a:latin typeface="+mn-ea"/>
                          <a:ea typeface="+mn-ea"/>
                        </a:rPr>
                        <a:t>法国</a:t>
                      </a:r>
                      <a:endParaRPr lang="zh-CN" sz="1200" kern="100">
                        <a:effectLst/>
                        <a:latin typeface="+mn-ea"/>
                        <a:ea typeface="+mn-ea"/>
                        <a:cs typeface="Times New Roman" panose="02020603050405020304" pitchFamily="18" charset="0"/>
                      </a:endParaRPr>
                    </a:p>
                  </a:txBody>
                  <a:tcPr marL="66873" marR="66873" marT="66873" marB="66873" anchor="ctr">
                    <a:solidFill>
                      <a:srgbClr val="E9EDF4"/>
                    </a:solidFill>
                  </a:tcPr>
                </a:tc>
                <a:tc vMerge="1">
                  <a:txBody>
                    <a:bodyPr/>
                    <a:lstStyle/>
                    <a:p>
                      <a:endParaRPr lang="zh-CN" altLang="en-US"/>
                    </a:p>
                  </a:txBody>
                  <a:tcPr/>
                </a:tc>
                <a:tc>
                  <a:txBody>
                    <a:bodyPr/>
                    <a:lstStyle/>
                    <a:p>
                      <a:endParaRPr lang="zh-CN" sz="1200" kern="100" dirty="0">
                        <a:effectLst/>
                        <a:latin typeface="+mn-ea"/>
                        <a:ea typeface="+mn-ea"/>
                      </a:endParaRPr>
                    </a:p>
                  </a:txBody>
                  <a:tcPr marL="66873" marR="66873" marT="66873" marB="66873" anchor="ctr">
                    <a:solidFill>
                      <a:srgbClr val="E9EDF4"/>
                    </a:solidFill>
                  </a:tcPr>
                </a:tc>
                <a:extLst>
                  <a:ext uri="{0D108BD9-81ED-4DB2-BD59-A6C34878D82A}">
                    <a16:rowId xmlns:a16="http://schemas.microsoft.com/office/drawing/2014/main" val="3599718813"/>
                  </a:ext>
                </a:extLst>
              </a:tr>
              <a:tr h="700605">
                <a:tc rowSpan="2">
                  <a:txBody>
                    <a:bodyPr/>
                    <a:lstStyle/>
                    <a:p>
                      <a:pPr algn="just"/>
                      <a:r>
                        <a:rPr lang="en-US" sz="1200" kern="100">
                          <a:effectLst/>
                          <a:latin typeface="+mn-ea"/>
                          <a:ea typeface="+mn-ea"/>
                        </a:rPr>
                        <a:t>2011</a:t>
                      </a:r>
                      <a:r>
                        <a:rPr lang="zh-CN" sz="1200" kern="100">
                          <a:effectLst/>
                          <a:latin typeface="+mn-ea"/>
                          <a:ea typeface="+mn-ea"/>
                        </a:rPr>
                        <a:t>年第</a:t>
                      </a:r>
                      <a:r>
                        <a:rPr lang="en-US" sz="1200" kern="100">
                          <a:effectLst/>
                          <a:latin typeface="+mn-ea"/>
                          <a:ea typeface="+mn-ea"/>
                        </a:rPr>
                        <a:t>111</a:t>
                      </a:r>
                      <a:r>
                        <a:rPr lang="zh-CN" sz="1200" kern="100">
                          <a:effectLst/>
                          <a:latin typeface="+mn-ea"/>
                          <a:ea typeface="+mn-ea"/>
                        </a:rPr>
                        <a:t>届</a:t>
                      </a:r>
                      <a:endParaRPr lang="zh-CN" sz="1200" kern="100">
                        <a:effectLst/>
                        <a:latin typeface="+mn-ea"/>
                        <a:ea typeface="+mn-ea"/>
                        <a:cs typeface="Times New Roman" panose="02020603050405020304" pitchFamily="18" charset="0"/>
                      </a:endParaRPr>
                    </a:p>
                  </a:txBody>
                  <a:tcPr marL="66873" marR="66873" marT="66873" marB="66873" anchor="ctr"/>
                </a:tc>
                <a:tc>
                  <a:txBody>
                    <a:bodyPr/>
                    <a:lstStyle/>
                    <a:p>
                      <a:pPr algn="just"/>
                      <a:r>
                        <a:rPr lang="zh-CN" sz="1200" kern="100" dirty="0">
                          <a:effectLst/>
                          <a:latin typeface="+mn-ea"/>
                          <a:ea typeface="+mn-ea"/>
                        </a:rPr>
                        <a:t>（</a:t>
                      </a:r>
                      <a:r>
                        <a:rPr lang="en-US" sz="1200" kern="100" dirty="0">
                          <a:effectLst/>
                          <a:latin typeface="+mn-ea"/>
                          <a:ea typeface="+mn-ea"/>
                        </a:rPr>
                        <a:t>Bruce A. </a:t>
                      </a:r>
                      <a:r>
                        <a:rPr lang="en-US" sz="1200" kern="100" dirty="0" err="1">
                          <a:effectLst/>
                          <a:latin typeface="+mn-ea"/>
                          <a:ea typeface="+mn-ea"/>
                        </a:rPr>
                        <a:t>Beutler</a:t>
                      </a:r>
                      <a:r>
                        <a:rPr lang="zh-CN" sz="1200" kern="100" dirty="0">
                          <a:effectLst/>
                          <a:latin typeface="+mn-ea"/>
                          <a:ea typeface="+mn-ea"/>
                        </a:rPr>
                        <a:t>）和霍夫曼（</a:t>
                      </a:r>
                      <a:r>
                        <a:rPr lang="en-US" sz="1200" kern="100" dirty="0">
                          <a:effectLst/>
                          <a:latin typeface="+mn-ea"/>
                          <a:ea typeface="+mn-ea"/>
                        </a:rPr>
                        <a:t>Jules A. Hoffmann</a:t>
                      </a:r>
                      <a:r>
                        <a:rPr lang="zh-CN" sz="1200" kern="100" dirty="0">
                          <a:effectLst/>
                          <a:latin typeface="+mn-ea"/>
                          <a:ea typeface="+mn-ea"/>
                        </a:rPr>
                        <a:t>）</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r>
                        <a:rPr lang="zh-CN" sz="1200" kern="100" dirty="0">
                          <a:effectLst/>
                          <a:latin typeface="+mn-ea"/>
                          <a:ea typeface="+mn-ea"/>
                        </a:rPr>
                        <a:t>美国</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r>
                        <a:rPr lang="zh-CN" sz="1200" kern="100" dirty="0">
                          <a:effectLst/>
                          <a:latin typeface="+mn-ea"/>
                          <a:ea typeface="+mn-ea"/>
                        </a:rPr>
                        <a:t>先天免疫激活方面的发现</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endParaRPr lang="zh-CN" sz="1200" kern="100" dirty="0">
                        <a:effectLst/>
                        <a:latin typeface="+mn-ea"/>
                        <a:ea typeface="+mn-ea"/>
                      </a:endParaRPr>
                    </a:p>
                  </a:txBody>
                  <a:tcPr marL="66873" marR="66873" marT="66873" marB="66873" anchor="ctr">
                    <a:solidFill>
                      <a:srgbClr val="D0D8E8"/>
                    </a:solidFill>
                  </a:tcPr>
                </a:tc>
                <a:extLst>
                  <a:ext uri="{0D108BD9-81ED-4DB2-BD59-A6C34878D82A}">
                    <a16:rowId xmlns:a16="http://schemas.microsoft.com/office/drawing/2014/main" val="2187385884"/>
                  </a:ext>
                </a:extLst>
              </a:tr>
              <a:tr h="515941">
                <a:tc vMerge="1">
                  <a:txBody>
                    <a:bodyPr/>
                    <a:lstStyle/>
                    <a:p>
                      <a:endParaRPr lang="zh-CN" altLang="en-US"/>
                    </a:p>
                  </a:txBody>
                  <a:tcPr/>
                </a:tc>
                <a:tc>
                  <a:txBody>
                    <a:bodyPr/>
                    <a:lstStyle/>
                    <a:p>
                      <a:pPr algn="just"/>
                      <a:r>
                        <a:rPr lang="zh-CN" sz="1200" kern="100">
                          <a:effectLst/>
                          <a:latin typeface="+mn-ea"/>
                          <a:ea typeface="+mn-ea"/>
                        </a:rPr>
                        <a:t>拉尔夫</a:t>
                      </a:r>
                      <a:r>
                        <a:rPr lang="en-US" sz="1200" kern="100">
                          <a:effectLst/>
                          <a:latin typeface="+mn-ea"/>
                          <a:ea typeface="+mn-ea"/>
                        </a:rPr>
                        <a:t>.</a:t>
                      </a:r>
                      <a:r>
                        <a:rPr lang="zh-CN" sz="1200" kern="100">
                          <a:effectLst/>
                          <a:latin typeface="+mn-ea"/>
                          <a:ea typeface="+mn-ea"/>
                        </a:rPr>
                        <a:t>史坦曼（</a:t>
                      </a:r>
                      <a:r>
                        <a:rPr lang="en-US" sz="1200" kern="100">
                          <a:effectLst/>
                          <a:latin typeface="+mn-ea"/>
                          <a:ea typeface="+mn-ea"/>
                        </a:rPr>
                        <a:t>Ralph M. Steinman</a:t>
                      </a:r>
                      <a:r>
                        <a:rPr lang="zh-CN" sz="1200" kern="100">
                          <a:effectLst/>
                          <a:latin typeface="+mn-ea"/>
                          <a:ea typeface="+mn-ea"/>
                        </a:rPr>
                        <a:t>）</a:t>
                      </a:r>
                      <a:endParaRPr lang="zh-CN" sz="1200" kern="10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r>
                        <a:rPr lang="zh-CN" sz="1200" kern="100">
                          <a:effectLst/>
                          <a:latin typeface="+mn-ea"/>
                          <a:ea typeface="+mn-ea"/>
                        </a:rPr>
                        <a:t>法国</a:t>
                      </a:r>
                      <a:endParaRPr lang="zh-CN" sz="1200" kern="10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r>
                        <a:rPr lang="zh-CN" sz="1200" kern="100" dirty="0">
                          <a:effectLst/>
                          <a:latin typeface="+mn-ea"/>
                          <a:ea typeface="+mn-ea"/>
                        </a:rPr>
                        <a:t>发现树枝状细胞及其在获得性免疫中的作用</a:t>
                      </a:r>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tc>
                  <a:txBody>
                    <a:bodyPr/>
                    <a:lstStyle/>
                    <a:p>
                      <a:pPr algn="just"/>
                      <a:endParaRPr lang="zh-CN" sz="1200" kern="100" dirty="0">
                        <a:effectLst/>
                        <a:latin typeface="+mn-ea"/>
                        <a:ea typeface="+mn-ea"/>
                        <a:cs typeface="Times New Roman" panose="02020603050405020304" pitchFamily="18" charset="0"/>
                      </a:endParaRPr>
                    </a:p>
                  </a:txBody>
                  <a:tcPr marL="66873" marR="66873" marT="66873" marB="66873" anchor="ctr">
                    <a:solidFill>
                      <a:srgbClr val="D0D8E8"/>
                    </a:solidFill>
                  </a:tcPr>
                </a:tc>
                <a:extLst>
                  <a:ext uri="{0D108BD9-81ED-4DB2-BD59-A6C34878D82A}">
                    <a16:rowId xmlns:a16="http://schemas.microsoft.com/office/drawing/2014/main" val="658171864"/>
                  </a:ext>
                </a:extLst>
              </a:tr>
            </a:tbl>
          </a:graphicData>
        </a:graphic>
      </p:graphicFrame>
      <p:sp>
        <p:nvSpPr>
          <p:cNvPr id="5" name="Rectangle 1">
            <a:extLst>
              <a:ext uri="{FF2B5EF4-FFF2-40B4-BE49-F238E27FC236}">
                <a16:creationId xmlns:a16="http://schemas.microsoft.com/office/drawing/2014/main" id="{1FBF2DE8-9953-4128-A8E4-DCBFE7A3B365}"/>
              </a:ext>
            </a:extLst>
          </p:cNvPr>
          <p:cNvSpPr>
            <a:spLocks noChangeArrowheads="1"/>
          </p:cNvSpPr>
          <p:nvPr/>
        </p:nvSpPr>
        <p:spPr bwMode="auto">
          <a:xfrm>
            <a:off x="1682750"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591199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figure 8-03"/>
          <p:cNvPicPr>
            <a:picLocks noChangeAspect="1" noChangeArrowheads="1"/>
          </p:cNvPicPr>
          <p:nvPr/>
        </p:nvPicPr>
        <p:blipFill>
          <a:blip r:embed="rId3" cstate="print"/>
          <a:srcRect/>
          <a:stretch>
            <a:fillRect/>
          </a:stretch>
        </p:blipFill>
        <p:spPr bwMode="auto">
          <a:xfrm>
            <a:off x="303215" y="476672"/>
            <a:ext cx="8535987" cy="5041900"/>
          </a:xfrm>
          <a:prstGeom prst="rect">
            <a:avLst/>
          </a:prstGeom>
          <a:solidFill>
            <a:schemeClr val="accent3">
              <a:lumMod val="50000"/>
            </a:schemeClr>
          </a:solidFill>
        </p:spPr>
      </p:pic>
      <p:sp>
        <p:nvSpPr>
          <p:cNvPr id="6" name="矩形 5"/>
          <p:cNvSpPr/>
          <p:nvPr/>
        </p:nvSpPr>
        <p:spPr>
          <a:xfrm>
            <a:off x="395246" y="5894330"/>
            <a:ext cx="8568952" cy="400110"/>
          </a:xfrm>
          <a:prstGeom prst="rect">
            <a:avLst/>
          </a:prstGeom>
          <a:solidFill>
            <a:schemeClr val="accent3">
              <a:lumMod val="50000"/>
            </a:schemeClr>
          </a:solidFill>
        </p:spPr>
        <p:txBody>
          <a:bodyPr wrap="square">
            <a:spAutoFit/>
          </a:bodyPr>
          <a:lstStyle/>
          <a:p>
            <a:pPr algn="ctr" defTabSz="914400">
              <a:defRPr/>
            </a:pPr>
            <a:r>
              <a:rPr lang="en-US" altLang="zh-CN" sz="2000" b="1" dirty="0">
                <a:solidFill>
                  <a:prstClr val="white"/>
                </a:solidFill>
                <a:latin typeface="+mn-ea"/>
              </a:rPr>
              <a:t>I</a:t>
            </a:r>
            <a:r>
              <a:rPr lang="zh-CN" altLang="en-US" sz="2000" b="1" dirty="0">
                <a:solidFill>
                  <a:prstClr val="white"/>
                </a:solidFill>
                <a:latin typeface="+mn-ea"/>
              </a:rPr>
              <a:t>类和</a:t>
            </a:r>
            <a:r>
              <a:rPr lang="en-US" altLang="zh-CN" sz="2000" b="1" dirty="0">
                <a:solidFill>
                  <a:prstClr val="white"/>
                </a:solidFill>
                <a:latin typeface="+mn-ea"/>
              </a:rPr>
              <a:t>II</a:t>
            </a:r>
            <a:r>
              <a:rPr lang="zh-CN" altLang="en-US" sz="2000" b="1" dirty="0">
                <a:solidFill>
                  <a:prstClr val="white"/>
                </a:solidFill>
                <a:latin typeface="+mn-ea"/>
              </a:rPr>
              <a:t>类</a:t>
            </a:r>
            <a:r>
              <a:rPr lang="en-US" altLang="zh-CN" sz="2000" b="1" dirty="0">
                <a:solidFill>
                  <a:prstClr val="white"/>
                </a:solidFill>
                <a:latin typeface="+mn-ea"/>
              </a:rPr>
              <a:t>MHC</a:t>
            </a:r>
            <a:r>
              <a:rPr lang="zh-CN" altLang="en-US" sz="2000" b="1" dirty="0">
                <a:solidFill>
                  <a:prstClr val="white"/>
                </a:solidFill>
                <a:latin typeface="+mn-ea"/>
              </a:rPr>
              <a:t>分子示意图，显示了胞外结构域、跨膜片段和胞质片段</a:t>
            </a:r>
            <a:endParaRPr lang="en-US" altLang="zh-CN" sz="2000" b="1" dirty="0">
              <a:solidFill>
                <a:prstClr val="white"/>
              </a:solidFill>
              <a:latin typeface="+mn-ea"/>
            </a:endParaRPr>
          </a:p>
        </p:txBody>
      </p:sp>
      <p:sp>
        <p:nvSpPr>
          <p:cNvPr id="4" name="矩形 3">
            <a:extLst>
              <a:ext uri="{FF2B5EF4-FFF2-40B4-BE49-F238E27FC236}">
                <a16:creationId xmlns:a16="http://schemas.microsoft.com/office/drawing/2014/main" id="{96EA5661-CF1A-422B-A5DF-FDDAF23B282C}"/>
              </a:ext>
            </a:extLst>
          </p:cNvPr>
          <p:cNvSpPr/>
          <p:nvPr/>
        </p:nvSpPr>
        <p:spPr>
          <a:xfrm>
            <a:off x="2698377" y="420124"/>
            <a:ext cx="1524000" cy="286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I</a:t>
            </a:r>
            <a:r>
              <a:rPr lang="zh-CN" altLang="en-US" b="1" dirty="0">
                <a:solidFill>
                  <a:schemeClr val="tx1"/>
                </a:solidFill>
                <a:latin typeface="+mn-ea"/>
              </a:rPr>
              <a:t>类分子</a:t>
            </a:r>
          </a:p>
        </p:txBody>
      </p:sp>
      <p:sp>
        <p:nvSpPr>
          <p:cNvPr id="7" name="矩形 6">
            <a:extLst>
              <a:ext uri="{FF2B5EF4-FFF2-40B4-BE49-F238E27FC236}">
                <a16:creationId xmlns:a16="http://schemas.microsoft.com/office/drawing/2014/main" id="{E4779750-2C54-465A-820A-0B1E373C61CC}"/>
              </a:ext>
            </a:extLst>
          </p:cNvPr>
          <p:cNvSpPr/>
          <p:nvPr/>
        </p:nvSpPr>
        <p:spPr>
          <a:xfrm>
            <a:off x="6508377" y="439596"/>
            <a:ext cx="1524000" cy="286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II</a:t>
            </a:r>
            <a:r>
              <a:rPr lang="zh-CN" altLang="en-US" b="1" dirty="0">
                <a:solidFill>
                  <a:schemeClr val="tx1"/>
                </a:solidFill>
                <a:latin typeface="+mn-ea"/>
              </a:rPr>
              <a:t>类分子</a:t>
            </a:r>
          </a:p>
        </p:txBody>
      </p:sp>
      <p:sp>
        <p:nvSpPr>
          <p:cNvPr id="8" name="矩形 7">
            <a:extLst>
              <a:ext uri="{FF2B5EF4-FFF2-40B4-BE49-F238E27FC236}">
                <a16:creationId xmlns:a16="http://schemas.microsoft.com/office/drawing/2014/main" id="{26294BB1-8A42-46BA-8283-FD1BF4374BC5}"/>
              </a:ext>
            </a:extLst>
          </p:cNvPr>
          <p:cNvSpPr/>
          <p:nvPr/>
        </p:nvSpPr>
        <p:spPr>
          <a:xfrm>
            <a:off x="395246" y="1560184"/>
            <a:ext cx="1524000" cy="474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远膜结构域</a:t>
            </a:r>
          </a:p>
        </p:txBody>
      </p:sp>
      <p:sp>
        <p:nvSpPr>
          <p:cNvPr id="9" name="矩形 8">
            <a:extLst>
              <a:ext uri="{FF2B5EF4-FFF2-40B4-BE49-F238E27FC236}">
                <a16:creationId xmlns:a16="http://schemas.microsoft.com/office/drawing/2014/main" id="{3938DC8B-FE20-4D10-AAAC-F95F8F9E81AF}"/>
              </a:ext>
            </a:extLst>
          </p:cNvPr>
          <p:cNvSpPr/>
          <p:nvPr/>
        </p:nvSpPr>
        <p:spPr>
          <a:xfrm>
            <a:off x="303215" y="2881098"/>
            <a:ext cx="1821420" cy="474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近膜结构域</a:t>
            </a:r>
          </a:p>
        </p:txBody>
      </p:sp>
      <p:sp>
        <p:nvSpPr>
          <p:cNvPr id="10" name="矩形 9">
            <a:extLst>
              <a:ext uri="{FF2B5EF4-FFF2-40B4-BE49-F238E27FC236}">
                <a16:creationId xmlns:a16="http://schemas.microsoft.com/office/drawing/2014/main" id="{AF0DB821-1999-4956-A576-435A82C9F077}"/>
              </a:ext>
            </a:extLst>
          </p:cNvPr>
          <p:cNvSpPr/>
          <p:nvPr/>
        </p:nvSpPr>
        <p:spPr>
          <a:xfrm>
            <a:off x="303215" y="3256856"/>
            <a:ext cx="1821420" cy="474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a:t>
            </a:r>
            <a:r>
              <a:rPr lang="en-US" altLang="zh-CN" sz="1400" b="1" dirty="0">
                <a:solidFill>
                  <a:schemeClr val="tx1"/>
                </a:solidFill>
                <a:latin typeface="+mn-ea"/>
              </a:rPr>
              <a:t>Ig</a:t>
            </a:r>
            <a:r>
              <a:rPr lang="zh-CN" altLang="en-US" sz="1400" b="1" dirty="0">
                <a:solidFill>
                  <a:schemeClr val="tx1"/>
                </a:solidFill>
                <a:latin typeface="+mn-ea"/>
              </a:rPr>
              <a:t>折叠结构）</a:t>
            </a:r>
          </a:p>
        </p:txBody>
      </p:sp>
      <p:sp>
        <p:nvSpPr>
          <p:cNvPr id="11" name="矩形 10">
            <a:extLst>
              <a:ext uri="{FF2B5EF4-FFF2-40B4-BE49-F238E27FC236}">
                <a16:creationId xmlns:a16="http://schemas.microsoft.com/office/drawing/2014/main" id="{FD4A7A60-4433-437F-8F63-6476AFCF8D12}"/>
              </a:ext>
            </a:extLst>
          </p:cNvPr>
          <p:cNvSpPr/>
          <p:nvPr/>
        </p:nvSpPr>
        <p:spPr>
          <a:xfrm>
            <a:off x="451925" y="3926520"/>
            <a:ext cx="1524000" cy="474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跨膜片段</a:t>
            </a:r>
          </a:p>
        </p:txBody>
      </p:sp>
      <p:sp>
        <p:nvSpPr>
          <p:cNvPr id="12" name="矩形 11">
            <a:extLst>
              <a:ext uri="{FF2B5EF4-FFF2-40B4-BE49-F238E27FC236}">
                <a16:creationId xmlns:a16="http://schemas.microsoft.com/office/drawing/2014/main" id="{F785358C-50F3-4C6F-A6F2-C76D552C739B}"/>
              </a:ext>
            </a:extLst>
          </p:cNvPr>
          <p:cNvSpPr/>
          <p:nvPr/>
        </p:nvSpPr>
        <p:spPr>
          <a:xfrm>
            <a:off x="451925" y="4457872"/>
            <a:ext cx="1524000" cy="474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胞质片段</a:t>
            </a:r>
          </a:p>
        </p:txBody>
      </p:sp>
      <p:sp>
        <p:nvSpPr>
          <p:cNvPr id="13" name="矩形 12">
            <a:extLst>
              <a:ext uri="{FF2B5EF4-FFF2-40B4-BE49-F238E27FC236}">
                <a16:creationId xmlns:a16="http://schemas.microsoft.com/office/drawing/2014/main" id="{B63B2166-220C-43B0-AF2F-FB67FE3177EC}"/>
              </a:ext>
            </a:extLst>
          </p:cNvPr>
          <p:cNvSpPr/>
          <p:nvPr/>
        </p:nvSpPr>
        <p:spPr>
          <a:xfrm>
            <a:off x="4572000" y="636817"/>
            <a:ext cx="1488141" cy="546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肽结合裂隙</a:t>
            </a:r>
          </a:p>
        </p:txBody>
      </p:sp>
      <p:sp>
        <p:nvSpPr>
          <p:cNvPr id="14" name="矩形 13">
            <a:extLst>
              <a:ext uri="{FF2B5EF4-FFF2-40B4-BE49-F238E27FC236}">
                <a16:creationId xmlns:a16="http://schemas.microsoft.com/office/drawing/2014/main" id="{D5992C1B-4CCC-40A6-8816-C7730A6FCE6C}"/>
              </a:ext>
            </a:extLst>
          </p:cNvPr>
          <p:cNvSpPr/>
          <p:nvPr/>
        </p:nvSpPr>
        <p:spPr>
          <a:xfrm>
            <a:off x="4624998" y="3151094"/>
            <a:ext cx="1488141" cy="277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微球蛋白</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51522" y="965200"/>
            <a:ext cx="8584505" cy="5056088"/>
            <a:chOff x="251520" y="965200"/>
            <a:chExt cx="8584505" cy="5056088"/>
          </a:xfrm>
        </p:grpSpPr>
        <p:pic>
          <p:nvPicPr>
            <p:cNvPr id="109570" name="Picture 2" descr="figure 8-04"/>
            <p:cNvPicPr>
              <a:picLocks noChangeAspect="1" noChangeArrowheads="1"/>
            </p:cNvPicPr>
            <p:nvPr/>
          </p:nvPicPr>
          <p:blipFill>
            <a:blip r:embed="rId3" cstate="email"/>
            <a:srcRect/>
            <a:stretch>
              <a:fillRect/>
            </a:stretch>
          </p:blipFill>
          <p:spPr bwMode="auto">
            <a:xfrm>
              <a:off x="304800" y="965200"/>
              <a:ext cx="8531225" cy="4941888"/>
            </a:xfrm>
            <a:prstGeom prst="rect">
              <a:avLst/>
            </a:prstGeom>
            <a:noFill/>
            <a:ln w="9525">
              <a:noFill/>
              <a:miter lim="800000"/>
              <a:headEnd/>
              <a:tailEnd/>
            </a:ln>
            <a:effectLst/>
          </p:spPr>
        </p:pic>
        <p:sp>
          <p:nvSpPr>
            <p:cNvPr id="3" name="矩形 2"/>
            <p:cNvSpPr/>
            <p:nvPr/>
          </p:nvSpPr>
          <p:spPr>
            <a:xfrm>
              <a:off x="251520" y="5373216"/>
              <a:ext cx="2016224"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395534" y="5979764"/>
            <a:ext cx="8496944" cy="400110"/>
          </a:xfrm>
          <a:prstGeom prst="rect">
            <a:avLst/>
          </a:prstGeom>
          <a:solidFill>
            <a:schemeClr val="accent3">
              <a:lumMod val="50000"/>
            </a:schemeClr>
          </a:solidFill>
        </p:spPr>
        <p:txBody>
          <a:bodyPr wrap="square">
            <a:spAutoFit/>
          </a:bodyPr>
          <a:lstStyle/>
          <a:p>
            <a:pPr algn="ctr" defTabSz="914400">
              <a:defRPr/>
            </a:pPr>
            <a:r>
              <a:rPr lang="zh-CN" altLang="en-US" sz="2000" b="1" dirty="0">
                <a:solidFill>
                  <a:prstClr val="white"/>
                </a:solidFill>
                <a:latin typeface="+mn-ea"/>
              </a:rPr>
              <a:t>基于</a:t>
            </a:r>
            <a:r>
              <a:rPr lang="en-US" altLang="zh-CN" sz="2000" b="1" dirty="0">
                <a:solidFill>
                  <a:prstClr val="white"/>
                </a:solidFill>
                <a:latin typeface="+mn-ea"/>
              </a:rPr>
              <a:t>X</a:t>
            </a:r>
            <a:r>
              <a:rPr lang="zh-CN" altLang="en-US" sz="2000" b="1" dirty="0">
                <a:solidFill>
                  <a:prstClr val="white"/>
                </a:solidFill>
                <a:latin typeface="+mn-ea"/>
              </a:rPr>
              <a:t>光晶体衍射的人</a:t>
            </a:r>
            <a:r>
              <a:rPr lang="en-US" altLang="zh-CN" sz="2000" b="1" dirty="0">
                <a:solidFill>
                  <a:prstClr val="white"/>
                </a:solidFill>
                <a:latin typeface="+mn-ea"/>
              </a:rPr>
              <a:t>I</a:t>
            </a:r>
            <a:r>
              <a:rPr lang="zh-CN" altLang="en-US" sz="2000" b="1" dirty="0">
                <a:solidFill>
                  <a:prstClr val="white"/>
                </a:solidFill>
                <a:latin typeface="+mn-ea"/>
              </a:rPr>
              <a:t>类</a:t>
            </a:r>
            <a:r>
              <a:rPr lang="en-US" altLang="zh-CN" sz="2000" b="1" dirty="0">
                <a:solidFill>
                  <a:prstClr val="white"/>
                </a:solidFill>
                <a:latin typeface="+mn-ea"/>
              </a:rPr>
              <a:t>MHC</a:t>
            </a:r>
            <a:r>
              <a:rPr lang="zh-CN" altLang="en-US" sz="2000" b="1" dirty="0">
                <a:solidFill>
                  <a:prstClr val="white"/>
                </a:solidFill>
                <a:latin typeface="+mn-ea"/>
              </a:rPr>
              <a:t>分子胞外结构域的三维结构</a:t>
            </a:r>
            <a:endParaRPr lang="en-US" altLang="zh-CN" sz="2000" b="1" dirty="0">
              <a:solidFill>
                <a:prstClr val="white"/>
              </a:solidFill>
              <a:latin typeface="+mn-ea"/>
            </a:endParaRPr>
          </a:p>
        </p:txBody>
      </p:sp>
      <p:sp>
        <p:nvSpPr>
          <p:cNvPr id="6" name="矩形 5">
            <a:extLst>
              <a:ext uri="{FF2B5EF4-FFF2-40B4-BE49-F238E27FC236}">
                <a16:creationId xmlns:a16="http://schemas.microsoft.com/office/drawing/2014/main" id="{04832D2B-10DD-447F-9AA1-AFD63B5D4095}"/>
              </a:ext>
            </a:extLst>
          </p:cNvPr>
          <p:cNvSpPr/>
          <p:nvPr/>
        </p:nvSpPr>
        <p:spPr>
          <a:xfrm>
            <a:off x="2465294" y="850999"/>
            <a:ext cx="1622612"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肽结合裂隙</a:t>
            </a:r>
          </a:p>
        </p:txBody>
      </p:sp>
      <p:sp>
        <p:nvSpPr>
          <p:cNvPr id="7" name="矩形 6">
            <a:extLst>
              <a:ext uri="{FF2B5EF4-FFF2-40B4-BE49-F238E27FC236}">
                <a16:creationId xmlns:a16="http://schemas.microsoft.com/office/drawing/2014/main" id="{AB348925-916C-4938-8821-483558D80433}"/>
              </a:ext>
            </a:extLst>
          </p:cNvPr>
          <p:cNvSpPr/>
          <p:nvPr/>
        </p:nvSpPr>
        <p:spPr>
          <a:xfrm>
            <a:off x="304802" y="4034116"/>
            <a:ext cx="1353669" cy="246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微球蛋白</a:t>
            </a:r>
          </a:p>
        </p:txBody>
      </p:sp>
      <p:sp>
        <p:nvSpPr>
          <p:cNvPr id="8" name="矩形 7">
            <a:extLst>
              <a:ext uri="{FF2B5EF4-FFF2-40B4-BE49-F238E27FC236}">
                <a16:creationId xmlns:a16="http://schemas.microsoft.com/office/drawing/2014/main" id="{530E01E5-0F6D-4937-89D4-82A8B634472C}"/>
              </a:ext>
            </a:extLst>
          </p:cNvPr>
          <p:cNvSpPr/>
          <p:nvPr/>
        </p:nvSpPr>
        <p:spPr>
          <a:xfrm>
            <a:off x="4365813" y="4157381"/>
            <a:ext cx="950257" cy="219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结构域</a:t>
            </a:r>
          </a:p>
        </p:txBody>
      </p:sp>
      <p:sp>
        <p:nvSpPr>
          <p:cNvPr id="9" name="矩形 8">
            <a:extLst>
              <a:ext uri="{FF2B5EF4-FFF2-40B4-BE49-F238E27FC236}">
                <a16:creationId xmlns:a16="http://schemas.microsoft.com/office/drawing/2014/main" id="{0FD87141-4A54-4466-AAEB-FEB5E1C5C47E}"/>
              </a:ext>
            </a:extLst>
          </p:cNvPr>
          <p:cNvSpPr/>
          <p:nvPr/>
        </p:nvSpPr>
        <p:spPr>
          <a:xfrm>
            <a:off x="4285131" y="1680883"/>
            <a:ext cx="950257" cy="219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结构域</a:t>
            </a:r>
          </a:p>
        </p:txBody>
      </p:sp>
      <p:sp>
        <p:nvSpPr>
          <p:cNvPr id="10" name="矩形 9">
            <a:extLst>
              <a:ext uri="{FF2B5EF4-FFF2-40B4-BE49-F238E27FC236}">
                <a16:creationId xmlns:a16="http://schemas.microsoft.com/office/drawing/2014/main" id="{65B0A5FF-F23A-40B2-8AC6-50372CAFDAD3}"/>
              </a:ext>
            </a:extLst>
          </p:cNvPr>
          <p:cNvSpPr/>
          <p:nvPr/>
        </p:nvSpPr>
        <p:spPr>
          <a:xfrm>
            <a:off x="6347014" y="1165412"/>
            <a:ext cx="824751" cy="228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结构域</a:t>
            </a:r>
          </a:p>
        </p:txBody>
      </p:sp>
      <p:sp>
        <p:nvSpPr>
          <p:cNvPr id="11" name="矩形 10">
            <a:extLst>
              <a:ext uri="{FF2B5EF4-FFF2-40B4-BE49-F238E27FC236}">
                <a16:creationId xmlns:a16="http://schemas.microsoft.com/office/drawing/2014/main" id="{12228FC4-624A-4682-84E6-AB626643F644}"/>
              </a:ext>
            </a:extLst>
          </p:cNvPr>
          <p:cNvSpPr/>
          <p:nvPr/>
        </p:nvSpPr>
        <p:spPr>
          <a:xfrm>
            <a:off x="1721225" y="1611530"/>
            <a:ext cx="744069" cy="202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结构域</a:t>
            </a:r>
          </a:p>
        </p:txBody>
      </p:sp>
      <p:sp>
        <p:nvSpPr>
          <p:cNvPr id="12" name="矩形 11">
            <a:extLst>
              <a:ext uri="{FF2B5EF4-FFF2-40B4-BE49-F238E27FC236}">
                <a16:creationId xmlns:a16="http://schemas.microsoft.com/office/drawing/2014/main" id="{0FC00BA9-A47C-4F63-AE1C-048E6E52409F}"/>
              </a:ext>
            </a:extLst>
          </p:cNvPr>
          <p:cNvSpPr/>
          <p:nvPr/>
        </p:nvSpPr>
        <p:spPr>
          <a:xfrm>
            <a:off x="6087038" y="3588452"/>
            <a:ext cx="824751" cy="228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结构域</a:t>
            </a:r>
          </a:p>
        </p:txBody>
      </p:sp>
      <p:sp>
        <p:nvSpPr>
          <p:cNvPr id="13" name="矩形 12">
            <a:extLst>
              <a:ext uri="{FF2B5EF4-FFF2-40B4-BE49-F238E27FC236}">
                <a16:creationId xmlns:a16="http://schemas.microsoft.com/office/drawing/2014/main" id="{4D22B379-584E-4912-B175-55FD7F62F59F}"/>
              </a:ext>
            </a:extLst>
          </p:cNvPr>
          <p:cNvSpPr/>
          <p:nvPr/>
        </p:nvSpPr>
        <p:spPr>
          <a:xfrm>
            <a:off x="8319249" y="1680883"/>
            <a:ext cx="717175" cy="224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螺旋</a:t>
            </a:r>
          </a:p>
        </p:txBody>
      </p:sp>
      <p:sp>
        <p:nvSpPr>
          <p:cNvPr id="14" name="矩形 13">
            <a:extLst>
              <a:ext uri="{FF2B5EF4-FFF2-40B4-BE49-F238E27FC236}">
                <a16:creationId xmlns:a16="http://schemas.microsoft.com/office/drawing/2014/main" id="{83CE8E51-BA01-4177-B671-1A5A7CF3D4F7}"/>
              </a:ext>
            </a:extLst>
          </p:cNvPr>
          <p:cNvSpPr/>
          <p:nvPr/>
        </p:nvSpPr>
        <p:spPr>
          <a:xfrm>
            <a:off x="7933766" y="2450355"/>
            <a:ext cx="717175" cy="224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折叠</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755578" y="152400"/>
            <a:ext cx="7396237" cy="6633592"/>
            <a:chOff x="755576" y="152400"/>
            <a:chExt cx="7396237" cy="6633592"/>
          </a:xfrm>
        </p:grpSpPr>
        <p:pic>
          <p:nvPicPr>
            <p:cNvPr id="112642" name="Picture 2" descr="figure 8-05"/>
            <p:cNvPicPr>
              <a:picLocks noChangeAspect="1" noChangeArrowheads="1"/>
            </p:cNvPicPr>
            <p:nvPr/>
          </p:nvPicPr>
          <p:blipFill>
            <a:blip r:embed="rId3" cstate="email"/>
            <a:srcRect/>
            <a:stretch>
              <a:fillRect/>
            </a:stretch>
          </p:blipFill>
          <p:spPr bwMode="auto">
            <a:xfrm>
              <a:off x="990600" y="152400"/>
              <a:ext cx="7161213" cy="6532563"/>
            </a:xfrm>
            <a:prstGeom prst="rect">
              <a:avLst/>
            </a:prstGeom>
            <a:noFill/>
            <a:ln w="9525">
              <a:noFill/>
              <a:miter lim="800000"/>
              <a:headEnd/>
              <a:tailEnd/>
            </a:ln>
            <a:effectLst/>
          </p:spPr>
        </p:pic>
        <p:sp>
          <p:nvSpPr>
            <p:cNvPr id="112643" name="Text Box 3"/>
            <p:cNvSpPr txBox="1">
              <a:spLocks noChangeArrowheads="1"/>
            </p:cNvSpPr>
            <p:nvPr/>
          </p:nvSpPr>
          <p:spPr bwMode="auto">
            <a:xfrm>
              <a:off x="3078832" y="6315631"/>
              <a:ext cx="2938625" cy="400110"/>
            </a:xfrm>
            <a:prstGeom prst="rect">
              <a:avLst/>
            </a:prstGeom>
            <a:noFill/>
            <a:ln w="9525">
              <a:noFill/>
              <a:miter lim="800000"/>
              <a:headEnd/>
              <a:tailEnd/>
            </a:ln>
            <a:effectLst/>
          </p:spPr>
          <p:txBody>
            <a:bodyPr wrap="none">
              <a:spAutoFit/>
            </a:bodyPr>
            <a:lstStyle/>
            <a:p>
              <a:pPr defTabSz="914400">
                <a:defRPr/>
              </a:pPr>
              <a:r>
                <a:rPr lang="en-US" altLang="zh-CN" sz="2000" b="1" dirty="0">
                  <a:solidFill>
                    <a:prstClr val="black"/>
                  </a:solidFill>
                  <a:latin typeface="+mn-ea"/>
                </a:rPr>
                <a:t>MHC </a:t>
              </a:r>
              <a:r>
                <a:rPr lang="en-US" altLang="zh-CN" sz="2000" b="1" dirty="0">
                  <a:solidFill>
                    <a:srgbClr val="FF0000"/>
                  </a:solidFill>
                  <a:latin typeface="+mn-ea"/>
                </a:rPr>
                <a:t>I</a:t>
              </a:r>
              <a:r>
                <a:rPr lang="en-US" altLang="zh-CN" sz="2000" b="1" dirty="0">
                  <a:solidFill>
                    <a:prstClr val="black"/>
                  </a:solidFill>
                  <a:latin typeface="+mn-ea"/>
                </a:rPr>
                <a:t> </a:t>
              </a:r>
              <a:r>
                <a:rPr lang="zh-CN" altLang="en-US" sz="2000" b="1" dirty="0">
                  <a:solidFill>
                    <a:prstClr val="black"/>
                  </a:solidFill>
                  <a:latin typeface="+mn-ea"/>
                </a:rPr>
                <a:t>和</a:t>
              </a:r>
              <a:r>
                <a:rPr lang="en-US" altLang="zh-CN" sz="2000" b="1" dirty="0">
                  <a:solidFill>
                    <a:prstClr val="black"/>
                  </a:solidFill>
                  <a:latin typeface="+mn-ea"/>
                </a:rPr>
                <a:t> </a:t>
              </a:r>
              <a:r>
                <a:rPr lang="en-US" altLang="zh-CN" sz="2000" b="1" dirty="0">
                  <a:solidFill>
                    <a:srgbClr val="66CCFF"/>
                  </a:solidFill>
                  <a:latin typeface="+mn-ea"/>
                </a:rPr>
                <a:t>II</a:t>
              </a:r>
              <a:r>
                <a:rPr lang="en-US" altLang="zh-CN" sz="2000" b="1" dirty="0">
                  <a:solidFill>
                    <a:prstClr val="black"/>
                  </a:solidFill>
                  <a:latin typeface="+mn-ea"/>
                </a:rPr>
                <a:t> </a:t>
              </a:r>
              <a:r>
                <a:rPr lang="zh-CN" altLang="en-US" sz="2000" b="1" dirty="0">
                  <a:solidFill>
                    <a:prstClr val="black"/>
                  </a:solidFill>
                  <a:latin typeface="+mn-ea"/>
                </a:rPr>
                <a:t>的结合平台</a:t>
              </a:r>
              <a:endParaRPr lang="en-US" altLang="zh-CN" sz="2000" b="1" dirty="0">
                <a:solidFill>
                  <a:prstClr val="black"/>
                </a:solidFill>
                <a:latin typeface="+mn-ea"/>
              </a:endParaRPr>
            </a:p>
          </p:txBody>
        </p:sp>
        <p:sp>
          <p:nvSpPr>
            <p:cNvPr id="4" name="矩形 3"/>
            <p:cNvSpPr/>
            <p:nvPr/>
          </p:nvSpPr>
          <p:spPr>
            <a:xfrm>
              <a:off x="755576" y="6237312"/>
              <a:ext cx="2088232"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igure 8-06a"/>
          <p:cNvPicPr>
            <a:picLocks noChangeAspect="1" noChangeArrowheads="1"/>
          </p:cNvPicPr>
          <p:nvPr/>
        </p:nvPicPr>
        <p:blipFill>
          <a:blip r:embed="rId3" cstate="print"/>
          <a:srcRect/>
          <a:stretch>
            <a:fillRect/>
          </a:stretch>
        </p:blipFill>
        <p:spPr bwMode="auto">
          <a:xfrm>
            <a:off x="1727200" y="165102"/>
            <a:ext cx="5691188" cy="6532563"/>
          </a:xfrm>
          <a:prstGeom prst="rect">
            <a:avLst/>
          </a:prstGeom>
          <a:noFill/>
          <a:ln w="9525">
            <a:noFill/>
            <a:miter lim="800000"/>
            <a:headEnd/>
            <a:tailEnd/>
          </a:ln>
          <a:effectLst/>
        </p:spPr>
      </p:pic>
      <p:sp>
        <p:nvSpPr>
          <p:cNvPr id="3" name="矩形 2"/>
          <p:cNvSpPr/>
          <p:nvPr/>
        </p:nvSpPr>
        <p:spPr>
          <a:xfrm>
            <a:off x="53752" y="6246820"/>
            <a:ext cx="9036496" cy="461665"/>
          </a:xfrm>
          <a:prstGeom prst="rect">
            <a:avLst/>
          </a:prstGeom>
          <a:solidFill>
            <a:schemeClr val="accent3">
              <a:lumMod val="50000"/>
            </a:schemeClr>
          </a:solidFill>
        </p:spPr>
        <p:txBody>
          <a:bodyPr wrap="square">
            <a:spAutoFit/>
          </a:bodyPr>
          <a:lstStyle/>
          <a:p>
            <a:pPr algn="ctr" defTabSz="914400">
              <a:defRPr/>
            </a:pPr>
            <a:r>
              <a:rPr lang="en-US" altLang="zh-CN" sz="2400" b="1" dirty="0">
                <a:solidFill>
                  <a:prstClr val="white"/>
                </a:solidFill>
                <a:latin typeface="+mn-ea"/>
              </a:rPr>
              <a:t>I</a:t>
            </a:r>
            <a:r>
              <a:rPr lang="zh-CN" altLang="en-US" sz="2400" b="1" dirty="0">
                <a:solidFill>
                  <a:prstClr val="white"/>
                </a:solidFill>
                <a:latin typeface="+mn-ea"/>
              </a:rPr>
              <a:t>类和</a:t>
            </a:r>
            <a:r>
              <a:rPr lang="en-US" altLang="zh-CN" sz="2400" b="1" dirty="0">
                <a:solidFill>
                  <a:prstClr val="white"/>
                </a:solidFill>
                <a:latin typeface="+mn-ea"/>
              </a:rPr>
              <a:t>II</a:t>
            </a:r>
            <a:r>
              <a:rPr lang="zh-CN" altLang="en-US" sz="2400" b="1" dirty="0">
                <a:solidFill>
                  <a:prstClr val="white"/>
                </a:solidFill>
                <a:latin typeface="+mn-ea"/>
              </a:rPr>
              <a:t>类基因的外显子</a:t>
            </a:r>
            <a:r>
              <a:rPr lang="en-US" altLang="zh-CN" sz="2400" b="1" dirty="0">
                <a:solidFill>
                  <a:prstClr val="white"/>
                </a:solidFill>
                <a:latin typeface="+mn-ea"/>
              </a:rPr>
              <a:t>/</a:t>
            </a:r>
            <a:r>
              <a:rPr lang="zh-CN" altLang="en-US" sz="2400" b="1" dirty="0">
                <a:solidFill>
                  <a:prstClr val="white"/>
                </a:solidFill>
                <a:latin typeface="+mn-ea"/>
              </a:rPr>
              <a:t>内含子排列反映了其结构域结构</a:t>
            </a:r>
          </a:p>
        </p:txBody>
      </p:sp>
      <p:sp>
        <p:nvSpPr>
          <p:cNvPr id="4" name="矩形 3">
            <a:extLst>
              <a:ext uri="{FF2B5EF4-FFF2-40B4-BE49-F238E27FC236}">
                <a16:creationId xmlns:a16="http://schemas.microsoft.com/office/drawing/2014/main" id="{65E7FA8B-501A-4109-BCCA-D5D9292FC269}"/>
              </a:ext>
            </a:extLst>
          </p:cNvPr>
          <p:cNvSpPr/>
          <p:nvPr/>
        </p:nvSpPr>
        <p:spPr>
          <a:xfrm>
            <a:off x="4410637" y="5889814"/>
            <a:ext cx="1936375" cy="30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微球蛋白</a:t>
            </a:r>
          </a:p>
        </p:txBody>
      </p:sp>
      <p:sp>
        <p:nvSpPr>
          <p:cNvPr id="5" name="矩形 4">
            <a:extLst>
              <a:ext uri="{FF2B5EF4-FFF2-40B4-BE49-F238E27FC236}">
                <a16:creationId xmlns:a16="http://schemas.microsoft.com/office/drawing/2014/main" id="{1C9AD93F-5A08-4583-B86A-345810EA7502}"/>
              </a:ext>
            </a:extLst>
          </p:cNvPr>
          <p:cNvSpPr/>
          <p:nvPr/>
        </p:nvSpPr>
        <p:spPr>
          <a:xfrm>
            <a:off x="1317812" y="3429000"/>
            <a:ext cx="1748117" cy="694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mn-ea"/>
              </a:rPr>
              <a:t>I</a:t>
            </a:r>
            <a:r>
              <a:rPr lang="zh-CN" altLang="en-US" sz="2000" b="1" dirty="0">
                <a:solidFill>
                  <a:schemeClr val="tx1"/>
                </a:solidFill>
                <a:latin typeface="+mn-ea"/>
              </a:rPr>
              <a:t>类</a:t>
            </a:r>
            <a:r>
              <a:rPr lang="en-US" altLang="zh-CN" sz="2000" b="1" dirty="0">
                <a:solidFill>
                  <a:schemeClr val="tx1"/>
                </a:solidFill>
                <a:latin typeface="+mn-ea"/>
              </a:rPr>
              <a:t>MHC</a:t>
            </a:r>
            <a:r>
              <a:rPr lang="zh-CN" altLang="en-US" sz="2000" b="1" dirty="0">
                <a:solidFill>
                  <a:schemeClr val="tx1"/>
                </a:solidFill>
                <a:latin typeface="+mn-ea"/>
              </a:rPr>
              <a:t>分子</a:t>
            </a:r>
          </a:p>
        </p:txBody>
      </p:sp>
      <p:sp>
        <p:nvSpPr>
          <p:cNvPr id="6" name="矩形 5">
            <a:extLst>
              <a:ext uri="{FF2B5EF4-FFF2-40B4-BE49-F238E27FC236}">
                <a16:creationId xmlns:a16="http://schemas.microsoft.com/office/drawing/2014/main" id="{0D7FA619-04A9-43A4-89EF-6218F6D863C3}"/>
              </a:ext>
            </a:extLst>
          </p:cNvPr>
          <p:cNvSpPr/>
          <p:nvPr/>
        </p:nvSpPr>
        <p:spPr>
          <a:xfrm>
            <a:off x="4168589" y="3255270"/>
            <a:ext cx="657411" cy="300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链</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8-06b"/>
          <p:cNvPicPr>
            <a:picLocks noChangeAspect="1" noChangeArrowheads="1"/>
          </p:cNvPicPr>
          <p:nvPr/>
        </p:nvPicPr>
        <p:blipFill>
          <a:blip r:embed="rId2" cstate="print"/>
          <a:srcRect/>
          <a:stretch>
            <a:fillRect/>
          </a:stretch>
        </p:blipFill>
        <p:spPr bwMode="auto">
          <a:xfrm>
            <a:off x="2552700" y="165102"/>
            <a:ext cx="4040188" cy="6532563"/>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2093BA44-C541-4E15-82C1-118345EB81EE}"/>
              </a:ext>
            </a:extLst>
          </p:cNvPr>
          <p:cNvSpPr/>
          <p:nvPr/>
        </p:nvSpPr>
        <p:spPr>
          <a:xfrm>
            <a:off x="2104464" y="2120153"/>
            <a:ext cx="1631576" cy="452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chemeClr val="tx1"/>
                </a:solidFill>
                <a:latin typeface="+mn-ea"/>
              </a:rPr>
              <a:t>II</a:t>
            </a:r>
            <a:r>
              <a:rPr lang="zh-CN" altLang="en-US" sz="1600" b="1" dirty="0">
                <a:solidFill>
                  <a:schemeClr val="tx1"/>
                </a:solidFill>
                <a:latin typeface="+mn-ea"/>
              </a:rPr>
              <a:t>类</a:t>
            </a:r>
            <a:r>
              <a:rPr lang="en-US" altLang="zh-CN" sz="1600" b="1" dirty="0">
                <a:solidFill>
                  <a:schemeClr val="tx1"/>
                </a:solidFill>
                <a:latin typeface="+mn-ea"/>
              </a:rPr>
              <a:t>MHC</a:t>
            </a:r>
            <a:r>
              <a:rPr lang="zh-CN" altLang="en-US" sz="1600" b="1" dirty="0">
                <a:solidFill>
                  <a:schemeClr val="tx1"/>
                </a:solidFill>
                <a:latin typeface="+mn-ea"/>
              </a:rPr>
              <a:t>分子</a:t>
            </a:r>
          </a:p>
        </p:txBody>
      </p:sp>
      <p:sp>
        <p:nvSpPr>
          <p:cNvPr id="4" name="矩形 3">
            <a:extLst>
              <a:ext uri="{FF2B5EF4-FFF2-40B4-BE49-F238E27FC236}">
                <a16:creationId xmlns:a16="http://schemas.microsoft.com/office/drawing/2014/main" id="{4105742E-562B-4C56-BA4A-BEFAF58605C7}"/>
              </a:ext>
            </a:extLst>
          </p:cNvPr>
          <p:cNvSpPr/>
          <p:nvPr/>
        </p:nvSpPr>
        <p:spPr>
          <a:xfrm>
            <a:off x="4087907" y="2330824"/>
            <a:ext cx="555811" cy="189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链</a:t>
            </a:r>
          </a:p>
        </p:txBody>
      </p:sp>
      <p:sp>
        <p:nvSpPr>
          <p:cNvPr id="5" name="矩形 4">
            <a:extLst>
              <a:ext uri="{FF2B5EF4-FFF2-40B4-BE49-F238E27FC236}">
                <a16:creationId xmlns:a16="http://schemas.microsoft.com/office/drawing/2014/main" id="{78569587-7AB4-425E-AC1C-51FAC4DC9344}"/>
              </a:ext>
            </a:extLst>
          </p:cNvPr>
          <p:cNvSpPr/>
          <p:nvPr/>
        </p:nvSpPr>
        <p:spPr>
          <a:xfrm>
            <a:off x="4087906" y="3926541"/>
            <a:ext cx="555811" cy="189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链</a:t>
            </a:r>
          </a:p>
        </p:txBody>
      </p:sp>
      <p:sp>
        <p:nvSpPr>
          <p:cNvPr id="6" name="矩形 5">
            <a:extLst>
              <a:ext uri="{FF2B5EF4-FFF2-40B4-BE49-F238E27FC236}">
                <a16:creationId xmlns:a16="http://schemas.microsoft.com/office/drawing/2014/main" id="{33D9DB08-201F-40E7-AC6D-2816F58A7F43}"/>
              </a:ext>
            </a:extLst>
          </p:cNvPr>
          <p:cNvSpPr/>
          <p:nvPr/>
        </p:nvSpPr>
        <p:spPr>
          <a:xfrm>
            <a:off x="2552700" y="2635624"/>
            <a:ext cx="862853" cy="170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able 8-02"/>
          <p:cNvPicPr>
            <a:picLocks noChangeAspect="1" noChangeArrowheads="1"/>
          </p:cNvPicPr>
          <p:nvPr/>
        </p:nvPicPr>
        <p:blipFill>
          <a:blip r:embed="rId3" cstate="print"/>
          <a:srcRect/>
          <a:stretch>
            <a:fillRect/>
          </a:stretch>
        </p:blipFill>
        <p:spPr bwMode="auto">
          <a:xfrm>
            <a:off x="304802" y="1752602"/>
            <a:ext cx="8531225" cy="3363913"/>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EAF2C961-6EBA-413C-B4D8-E5083FCF04AE}"/>
              </a:ext>
            </a:extLst>
          </p:cNvPr>
          <p:cNvSpPr/>
          <p:nvPr/>
        </p:nvSpPr>
        <p:spPr>
          <a:xfrm>
            <a:off x="1389529" y="1837765"/>
            <a:ext cx="4240306" cy="242047"/>
          </a:xfrm>
          <a:prstGeom prst="rect">
            <a:avLst/>
          </a:prstGeom>
          <a:solidFill>
            <a:srgbClr val="012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I</a:t>
            </a:r>
            <a:r>
              <a:rPr lang="zh-CN" altLang="en-US" b="1" dirty="0">
                <a:latin typeface="+mn-ea"/>
              </a:rPr>
              <a:t>类和</a:t>
            </a:r>
            <a:r>
              <a:rPr lang="en-US" altLang="zh-CN" b="1" dirty="0">
                <a:latin typeface="+mn-ea"/>
              </a:rPr>
              <a:t>II</a:t>
            </a:r>
            <a:r>
              <a:rPr lang="zh-CN" altLang="en-US" b="1" dirty="0">
                <a:latin typeface="+mn-ea"/>
              </a:rPr>
              <a:t>类</a:t>
            </a:r>
            <a:r>
              <a:rPr lang="en-US" altLang="zh-CN" b="1" dirty="0">
                <a:latin typeface="+mn-ea"/>
              </a:rPr>
              <a:t>MHC</a:t>
            </a:r>
            <a:r>
              <a:rPr lang="zh-CN" altLang="en-US" b="1" dirty="0">
                <a:latin typeface="+mn-ea"/>
              </a:rPr>
              <a:t>分子结合的肽</a:t>
            </a:r>
          </a:p>
        </p:txBody>
      </p:sp>
      <p:sp>
        <p:nvSpPr>
          <p:cNvPr id="4" name="矩形 3">
            <a:extLst>
              <a:ext uri="{FF2B5EF4-FFF2-40B4-BE49-F238E27FC236}">
                <a16:creationId xmlns:a16="http://schemas.microsoft.com/office/drawing/2014/main" id="{1593B5BE-4003-47A3-8A2B-146CE1DD5F03}"/>
              </a:ext>
            </a:extLst>
          </p:cNvPr>
          <p:cNvSpPr/>
          <p:nvPr/>
        </p:nvSpPr>
        <p:spPr>
          <a:xfrm>
            <a:off x="3231776" y="2188547"/>
            <a:ext cx="1340224"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latin typeface="+mn-ea"/>
              </a:rPr>
              <a:t>I</a:t>
            </a:r>
            <a:r>
              <a:rPr lang="zh-CN" altLang="en-US" sz="1200" b="1" dirty="0">
                <a:solidFill>
                  <a:schemeClr val="tx1"/>
                </a:solidFill>
                <a:latin typeface="+mn-ea"/>
              </a:rPr>
              <a:t>类分子</a:t>
            </a:r>
          </a:p>
        </p:txBody>
      </p:sp>
      <p:sp>
        <p:nvSpPr>
          <p:cNvPr id="6" name="矩形 5">
            <a:extLst>
              <a:ext uri="{FF2B5EF4-FFF2-40B4-BE49-F238E27FC236}">
                <a16:creationId xmlns:a16="http://schemas.microsoft.com/office/drawing/2014/main" id="{F975D734-5838-4FD5-8DC5-13C2BC05C1A0}"/>
              </a:ext>
            </a:extLst>
          </p:cNvPr>
          <p:cNvSpPr/>
          <p:nvPr/>
        </p:nvSpPr>
        <p:spPr>
          <a:xfrm>
            <a:off x="6459070" y="2189706"/>
            <a:ext cx="1340224"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latin typeface="+mn-ea"/>
              </a:rPr>
              <a:t>II</a:t>
            </a:r>
            <a:r>
              <a:rPr lang="zh-CN" altLang="en-US" sz="1200" b="1" dirty="0">
                <a:solidFill>
                  <a:schemeClr val="tx1"/>
                </a:solidFill>
                <a:latin typeface="+mn-ea"/>
              </a:rPr>
              <a:t>类分子</a:t>
            </a:r>
          </a:p>
        </p:txBody>
      </p:sp>
      <p:sp>
        <p:nvSpPr>
          <p:cNvPr id="7" name="矩形 6">
            <a:extLst>
              <a:ext uri="{FF2B5EF4-FFF2-40B4-BE49-F238E27FC236}">
                <a16:creationId xmlns:a16="http://schemas.microsoft.com/office/drawing/2014/main" id="{0D7FFC8F-74D9-4CFB-AD72-B34CD169D3A0}"/>
              </a:ext>
            </a:extLst>
          </p:cNvPr>
          <p:cNvSpPr/>
          <p:nvPr/>
        </p:nvSpPr>
        <p:spPr>
          <a:xfrm>
            <a:off x="416856" y="2547135"/>
            <a:ext cx="1662954" cy="242047"/>
          </a:xfrm>
          <a:prstGeom prst="rect">
            <a:avLst/>
          </a:prstGeom>
          <a:solidFill>
            <a:srgbClr val="E1E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肽结合结构域</a:t>
            </a:r>
          </a:p>
        </p:txBody>
      </p:sp>
      <p:sp>
        <p:nvSpPr>
          <p:cNvPr id="8" name="矩形 7">
            <a:extLst>
              <a:ext uri="{FF2B5EF4-FFF2-40B4-BE49-F238E27FC236}">
                <a16:creationId xmlns:a16="http://schemas.microsoft.com/office/drawing/2014/main" id="{84FE60AC-5254-4038-9D9D-196BB1688284}"/>
              </a:ext>
            </a:extLst>
          </p:cNvPr>
          <p:cNvSpPr/>
          <p:nvPr/>
        </p:nvSpPr>
        <p:spPr>
          <a:xfrm>
            <a:off x="414611" y="2874345"/>
            <a:ext cx="2149293" cy="20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肽结合裂隙的性质</a:t>
            </a:r>
          </a:p>
        </p:txBody>
      </p:sp>
      <p:sp>
        <p:nvSpPr>
          <p:cNvPr id="9" name="矩形 8">
            <a:extLst>
              <a:ext uri="{FF2B5EF4-FFF2-40B4-BE49-F238E27FC236}">
                <a16:creationId xmlns:a16="http://schemas.microsoft.com/office/drawing/2014/main" id="{C3E8131B-EE16-40D2-A202-74571D4A62E7}"/>
              </a:ext>
            </a:extLst>
          </p:cNvPr>
          <p:cNvSpPr/>
          <p:nvPr/>
        </p:nvSpPr>
        <p:spPr>
          <a:xfrm>
            <a:off x="3213846" y="2874345"/>
            <a:ext cx="2149293" cy="20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两端封闭</a:t>
            </a:r>
          </a:p>
        </p:txBody>
      </p:sp>
      <p:sp>
        <p:nvSpPr>
          <p:cNvPr id="10" name="矩形 9">
            <a:extLst>
              <a:ext uri="{FF2B5EF4-FFF2-40B4-BE49-F238E27FC236}">
                <a16:creationId xmlns:a16="http://schemas.microsoft.com/office/drawing/2014/main" id="{7FBD18FE-96F6-4A3B-930E-7838FAFB554A}"/>
              </a:ext>
            </a:extLst>
          </p:cNvPr>
          <p:cNvSpPr/>
          <p:nvPr/>
        </p:nvSpPr>
        <p:spPr>
          <a:xfrm>
            <a:off x="6432175" y="2868843"/>
            <a:ext cx="2149293" cy="20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两端开放</a:t>
            </a:r>
          </a:p>
        </p:txBody>
      </p:sp>
      <p:sp>
        <p:nvSpPr>
          <p:cNvPr id="11" name="矩形 10">
            <a:extLst>
              <a:ext uri="{FF2B5EF4-FFF2-40B4-BE49-F238E27FC236}">
                <a16:creationId xmlns:a16="http://schemas.microsoft.com/office/drawing/2014/main" id="{266FD15F-603A-46EB-8A81-1093A21A5976}"/>
              </a:ext>
            </a:extLst>
          </p:cNvPr>
          <p:cNvSpPr/>
          <p:nvPr/>
        </p:nvSpPr>
        <p:spPr>
          <a:xfrm>
            <a:off x="416856" y="3138943"/>
            <a:ext cx="2147048" cy="209500"/>
          </a:xfrm>
          <a:prstGeom prst="rect">
            <a:avLst/>
          </a:prstGeom>
          <a:solidFill>
            <a:srgbClr val="E1E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所结合肽的通常大小</a:t>
            </a:r>
          </a:p>
        </p:txBody>
      </p:sp>
      <p:sp>
        <p:nvSpPr>
          <p:cNvPr id="12" name="矩形 11">
            <a:extLst>
              <a:ext uri="{FF2B5EF4-FFF2-40B4-BE49-F238E27FC236}">
                <a16:creationId xmlns:a16="http://schemas.microsoft.com/office/drawing/2014/main" id="{D0279C3E-F160-4CF7-987C-778073E8D99A}"/>
              </a:ext>
            </a:extLst>
          </p:cNvPr>
          <p:cNvSpPr/>
          <p:nvPr/>
        </p:nvSpPr>
        <p:spPr>
          <a:xfrm>
            <a:off x="3635185" y="3123714"/>
            <a:ext cx="829237" cy="209500"/>
          </a:xfrm>
          <a:prstGeom prst="rect">
            <a:avLst/>
          </a:prstGeom>
          <a:solidFill>
            <a:srgbClr val="E1E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个氨基酸</a:t>
            </a:r>
          </a:p>
        </p:txBody>
      </p:sp>
      <p:sp>
        <p:nvSpPr>
          <p:cNvPr id="13" name="矩形 12">
            <a:extLst>
              <a:ext uri="{FF2B5EF4-FFF2-40B4-BE49-F238E27FC236}">
                <a16:creationId xmlns:a16="http://schemas.microsoft.com/office/drawing/2014/main" id="{6512CE9F-125D-45F6-8F03-FDBA41890476}"/>
              </a:ext>
            </a:extLst>
          </p:cNvPr>
          <p:cNvSpPr/>
          <p:nvPr/>
        </p:nvSpPr>
        <p:spPr>
          <a:xfrm>
            <a:off x="6947638" y="3118659"/>
            <a:ext cx="829237" cy="209500"/>
          </a:xfrm>
          <a:prstGeom prst="rect">
            <a:avLst/>
          </a:prstGeom>
          <a:solidFill>
            <a:srgbClr val="E1E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个氨基酸</a:t>
            </a:r>
          </a:p>
        </p:txBody>
      </p:sp>
      <p:sp>
        <p:nvSpPr>
          <p:cNvPr id="14" name="矩形 13">
            <a:extLst>
              <a:ext uri="{FF2B5EF4-FFF2-40B4-BE49-F238E27FC236}">
                <a16:creationId xmlns:a16="http://schemas.microsoft.com/office/drawing/2014/main" id="{28D713A5-E313-43C1-AEA0-77F903882E0A}"/>
              </a:ext>
            </a:extLst>
          </p:cNvPr>
          <p:cNvSpPr/>
          <p:nvPr/>
        </p:nvSpPr>
        <p:spPr>
          <a:xfrm>
            <a:off x="387716" y="3419036"/>
            <a:ext cx="1817600" cy="33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参与同</a:t>
            </a:r>
            <a:r>
              <a:rPr lang="en-US" altLang="zh-CN" sz="1200" b="1" dirty="0">
                <a:solidFill>
                  <a:schemeClr val="tx1"/>
                </a:solidFill>
                <a:latin typeface="+mn-ea"/>
              </a:rPr>
              <a:t>MHC</a:t>
            </a:r>
            <a:r>
              <a:rPr lang="zh-CN" altLang="en-US" sz="1200" b="1" dirty="0">
                <a:solidFill>
                  <a:schemeClr val="tx1"/>
                </a:solidFill>
                <a:latin typeface="+mn-ea"/>
              </a:rPr>
              <a:t>分子结合的多肽基序</a:t>
            </a:r>
          </a:p>
        </p:txBody>
      </p:sp>
      <p:sp>
        <p:nvSpPr>
          <p:cNvPr id="15" name="矩形 14">
            <a:extLst>
              <a:ext uri="{FF2B5EF4-FFF2-40B4-BE49-F238E27FC236}">
                <a16:creationId xmlns:a16="http://schemas.microsoft.com/office/drawing/2014/main" id="{4CA8A60D-F234-4087-82F3-50C6F5C3EF0E}"/>
              </a:ext>
            </a:extLst>
          </p:cNvPr>
          <p:cNvSpPr/>
          <p:nvPr/>
        </p:nvSpPr>
        <p:spPr>
          <a:xfrm>
            <a:off x="398926" y="3997368"/>
            <a:ext cx="2147048" cy="209500"/>
          </a:xfrm>
          <a:prstGeom prst="rect">
            <a:avLst/>
          </a:prstGeom>
          <a:solidFill>
            <a:srgbClr val="E1E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所结合肽的性质</a:t>
            </a:r>
          </a:p>
        </p:txBody>
      </p:sp>
      <p:sp>
        <p:nvSpPr>
          <p:cNvPr id="16" name="矩形 15">
            <a:extLst>
              <a:ext uri="{FF2B5EF4-FFF2-40B4-BE49-F238E27FC236}">
                <a16:creationId xmlns:a16="http://schemas.microsoft.com/office/drawing/2014/main" id="{EC77FDBA-CA5C-412E-90F2-5C620DFE5808}"/>
              </a:ext>
            </a:extLst>
          </p:cNvPr>
          <p:cNvSpPr/>
          <p:nvPr/>
        </p:nvSpPr>
        <p:spPr>
          <a:xfrm>
            <a:off x="3231775" y="3419036"/>
            <a:ext cx="2263589" cy="459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位于肽两个末端的锚定残基，通常是疏水性羧基端锚定</a:t>
            </a:r>
          </a:p>
        </p:txBody>
      </p:sp>
      <p:sp>
        <p:nvSpPr>
          <p:cNvPr id="17" name="矩形 16">
            <a:extLst>
              <a:ext uri="{FF2B5EF4-FFF2-40B4-BE49-F238E27FC236}">
                <a16:creationId xmlns:a16="http://schemas.microsoft.com/office/drawing/2014/main" id="{133F945F-B538-49D6-B8BA-FC08A00BAD21}"/>
              </a:ext>
            </a:extLst>
          </p:cNvPr>
          <p:cNvSpPr/>
          <p:nvPr/>
        </p:nvSpPr>
        <p:spPr>
          <a:xfrm>
            <a:off x="6432175" y="3408416"/>
            <a:ext cx="2263589" cy="459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沿着肽分布的锚定残基</a:t>
            </a:r>
          </a:p>
        </p:txBody>
      </p:sp>
      <p:sp>
        <p:nvSpPr>
          <p:cNvPr id="18" name="矩形 17">
            <a:extLst>
              <a:ext uri="{FF2B5EF4-FFF2-40B4-BE49-F238E27FC236}">
                <a16:creationId xmlns:a16="http://schemas.microsoft.com/office/drawing/2014/main" id="{3A88BF71-2A47-4195-BF9B-6CD3EB1C2FA1}"/>
              </a:ext>
            </a:extLst>
          </p:cNvPr>
          <p:cNvSpPr/>
          <p:nvPr/>
        </p:nvSpPr>
        <p:spPr>
          <a:xfrm>
            <a:off x="3213845" y="3952903"/>
            <a:ext cx="2640107" cy="619097"/>
          </a:xfrm>
          <a:prstGeom prst="rect">
            <a:avLst/>
          </a:prstGeom>
          <a:solidFill>
            <a:srgbClr val="E1E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两个末端与</a:t>
            </a:r>
            <a:r>
              <a:rPr lang="en-US" altLang="zh-CN" sz="1200" b="1" dirty="0">
                <a:solidFill>
                  <a:schemeClr val="tx1"/>
                </a:solidFill>
                <a:latin typeface="+mn-ea"/>
              </a:rPr>
              <a:t>MHC</a:t>
            </a:r>
            <a:r>
              <a:rPr lang="zh-CN" altLang="en-US" sz="1200" b="1" dirty="0">
                <a:solidFill>
                  <a:schemeClr val="tx1"/>
                </a:solidFill>
                <a:latin typeface="+mn-ea"/>
              </a:rPr>
              <a:t>裂隙相互作用的延伸结构，但中间部分可能从</a:t>
            </a:r>
            <a:r>
              <a:rPr lang="en-US" altLang="zh-CN" sz="1200" b="1" dirty="0">
                <a:solidFill>
                  <a:schemeClr val="tx1"/>
                </a:solidFill>
                <a:latin typeface="+mn-ea"/>
              </a:rPr>
              <a:t>MHC</a:t>
            </a:r>
            <a:r>
              <a:rPr lang="zh-CN" altLang="en-US" sz="1200" b="1" dirty="0">
                <a:solidFill>
                  <a:schemeClr val="tx1"/>
                </a:solidFill>
                <a:latin typeface="+mn-ea"/>
              </a:rPr>
              <a:t>分子上拱出</a:t>
            </a:r>
          </a:p>
        </p:txBody>
      </p:sp>
      <p:sp>
        <p:nvSpPr>
          <p:cNvPr id="19" name="矩形 18">
            <a:extLst>
              <a:ext uri="{FF2B5EF4-FFF2-40B4-BE49-F238E27FC236}">
                <a16:creationId xmlns:a16="http://schemas.microsoft.com/office/drawing/2014/main" id="{59F3F20B-592B-4F79-B629-5AC9E93AEAC4}"/>
              </a:ext>
            </a:extLst>
          </p:cNvPr>
          <p:cNvSpPr/>
          <p:nvPr/>
        </p:nvSpPr>
        <p:spPr>
          <a:xfrm>
            <a:off x="6432175" y="3988403"/>
            <a:ext cx="2312899" cy="575107"/>
          </a:xfrm>
          <a:prstGeom prst="rect">
            <a:avLst/>
          </a:prstGeom>
          <a:solidFill>
            <a:srgbClr val="E1E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以恒定高度持握在</a:t>
            </a:r>
            <a:r>
              <a:rPr lang="en-US" altLang="zh-CN" sz="1200" b="1" dirty="0">
                <a:solidFill>
                  <a:schemeClr val="tx1"/>
                </a:solidFill>
                <a:latin typeface="+mn-ea"/>
              </a:rPr>
              <a:t>MHC</a:t>
            </a:r>
            <a:r>
              <a:rPr lang="zh-CN" altLang="en-US" sz="1200" b="1" dirty="0">
                <a:solidFill>
                  <a:schemeClr val="tx1"/>
                </a:solidFill>
                <a:latin typeface="+mn-ea"/>
              </a:rPr>
              <a:t>裂隙平面上的延伸结构</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51522" y="1939156"/>
            <a:ext cx="8584505" cy="4082132"/>
            <a:chOff x="251520" y="1435100"/>
            <a:chExt cx="8584505" cy="4082132"/>
          </a:xfrm>
        </p:grpSpPr>
        <p:pic>
          <p:nvPicPr>
            <p:cNvPr id="115714" name="Picture 2" descr="figure 8-07"/>
            <p:cNvPicPr>
              <a:picLocks noChangeAspect="1" noChangeArrowheads="1"/>
            </p:cNvPicPr>
            <p:nvPr/>
          </p:nvPicPr>
          <p:blipFill>
            <a:blip r:embed="rId3" cstate="email"/>
            <a:srcRect/>
            <a:stretch>
              <a:fillRect/>
            </a:stretch>
          </p:blipFill>
          <p:spPr bwMode="auto">
            <a:xfrm>
              <a:off x="304800" y="1435100"/>
              <a:ext cx="8531225" cy="3986213"/>
            </a:xfrm>
            <a:prstGeom prst="rect">
              <a:avLst/>
            </a:prstGeom>
            <a:noFill/>
            <a:ln w="9525">
              <a:noFill/>
              <a:miter lim="800000"/>
              <a:headEnd/>
              <a:tailEnd/>
            </a:ln>
            <a:effectLst/>
          </p:spPr>
        </p:pic>
        <p:sp>
          <p:nvSpPr>
            <p:cNvPr id="3" name="矩形 2"/>
            <p:cNvSpPr/>
            <p:nvPr/>
          </p:nvSpPr>
          <p:spPr>
            <a:xfrm>
              <a:off x="251520" y="5013176"/>
              <a:ext cx="201622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179512" y="416858"/>
            <a:ext cx="8640960" cy="461665"/>
          </a:xfrm>
          <a:prstGeom prst="rect">
            <a:avLst/>
          </a:prstGeom>
          <a:solidFill>
            <a:schemeClr val="accent3">
              <a:lumMod val="50000"/>
            </a:schemeClr>
          </a:solidFill>
        </p:spPr>
        <p:txBody>
          <a:bodyPr wrap="square">
            <a:spAutoFit/>
          </a:bodyPr>
          <a:lstStyle/>
          <a:p>
            <a:pPr algn="ctr" defTabSz="914400">
              <a:defRPr/>
            </a:pPr>
            <a:r>
              <a:rPr lang="en-US" altLang="zh-CN" sz="2400" b="1" dirty="0">
                <a:solidFill>
                  <a:prstClr val="white"/>
                </a:solidFill>
                <a:latin typeface="+mn-ea"/>
              </a:rPr>
              <a:t>I</a:t>
            </a:r>
            <a:r>
              <a:rPr lang="zh-CN" altLang="en-US" sz="2400" b="1" dirty="0">
                <a:solidFill>
                  <a:prstClr val="white"/>
                </a:solidFill>
                <a:latin typeface="+mn-ea"/>
              </a:rPr>
              <a:t>类和</a:t>
            </a:r>
            <a:r>
              <a:rPr lang="en-US" altLang="zh-CN" sz="2400" b="1" dirty="0">
                <a:solidFill>
                  <a:prstClr val="white"/>
                </a:solidFill>
                <a:latin typeface="+mn-ea"/>
              </a:rPr>
              <a:t>II</a:t>
            </a:r>
            <a:r>
              <a:rPr lang="zh-CN" altLang="en-US" sz="2400" b="1" dirty="0">
                <a:solidFill>
                  <a:prstClr val="white"/>
                </a:solidFill>
                <a:latin typeface="+mn-ea"/>
              </a:rPr>
              <a:t>类分子在其肽结合区域中展示出多态性</a:t>
            </a:r>
            <a:endParaRPr lang="en-US" altLang="zh-CN" sz="2400" b="1" dirty="0">
              <a:solidFill>
                <a:prstClr val="white"/>
              </a:solidFill>
              <a:latin typeface="+mn-ea"/>
            </a:endParaRPr>
          </a:p>
        </p:txBody>
      </p:sp>
      <p:sp>
        <p:nvSpPr>
          <p:cNvPr id="6" name="矩形 5">
            <a:extLst>
              <a:ext uri="{FF2B5EF4-FFF2-40B4-BE49-F238E27FC236}">
                <a16:creationId xmlns:a16="http://schemas.microsoft.com/office/drawing/2014/main" id="{B503170A-8FF3-4290-ADBE-2538F9A65F7E}"/>
              </a:ext>
            </a:extLst>
          </p:cNvPr>
          <p:cNvSpPr/>
          <p:nvPr/>
        </p:nvSpPr>
        <p:spPr>
          <a:xfrm>
            <a:off x="923365" y="1923277"/>
            <a:ext cx="210670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tx1"/>
                </a:solidFill>
                <a:latin typeface="+mn-ea"/>
              </a:rPr>
              <a:t>I</a:t>
            </a:r>
            <a:r>
              <a:rPr lang="zh-CN" altLang="en-US" sz="2400" b="1" dirty="0">
                <a:solidFill>
                  <a:schemeClr val="tx1"/>
                </a:solidFill>
                <a:latin typeface="+mn-ea"/>
              </a:rPr>
              <a:t>类</a:t>
            </a:r>
            <a:r>
              <a:rPr lang="en-US" altLang="zh-CN" sz="2400" b="1" dirty="0">
                <a:solidFill>
                  <a:schemeClr val="tx1"/>
                </a:solidFill>
                <a:latin typeface="+mn-ea"/>
              </a:rPr>
              <a:t>MHC</a:t>
            </a:r>
            <a:r>
              <a:rPr lang="zh-CN" altLang="en-US" sz="2400" b="1" dirty="0">
                <a:solidFill>
                  <a:schemeClr val="tx1"/>
                </a:solidFill>
                <a:latin typeface="+mn-ea"/>
              </a:rPr>
              <a:t>分子</a:t>
            </a:r>
          </a:p>
        </p:txBody>
      </p:sp>
      <p:sp>
        <p:nvSpPr>
          <p:cNvPr id="7" name="矩形 6">
            <a:extLst>
              <a:ext uri="{FF2B5EF4-FFF2-40B4-BE49-F238E27FC236}">
                <a16:creationId xmlns:a16="http://schemas.microsoft.com/office/drawing/2014/main" id="{645ED0D6-8FAA-4152-B79F-4FECAB42AA11}"/>
              </a:ext>
            </a:extLst>
          </p:cNvPr>
          <p:cNvSpPr/>
          <p:nvPr/>
        </p:nvSpPr>
        <p:spPr>
          <a:xfrm>
            <a:off x="5307106" y="1914312"/>
            <a:ext cx="210670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tx1"/>
                </a:solidFill>
                <a:latin typeface="+mn-ea"/>
              </a:rPr>
              <a:t>II</a:t>
            </a:r>
            <a:r>
              <a:rPr lang="zh-CN" altLang="en-US" sz="2400" b="1" dirty="0">
                <a:solidFill>
                  <a:schemeClr val="tx1"/>
                </a:solidFill>
                <a:latin typeface="+mn-ea"/>
              </a:rPr>
              <a:t>类</a:t>
            </a:r>
            <a:r>
              <a:rPr lang="en-US" altLang="zh-CN" sz="2400" b="1" dirty="0">
                <a:solidFill>
                  <a:schemeClr val="tx1"/>
                </a:solidFill>
                <a:latin typeface="+mn-ea"/>
              </a:rPr>
              <a:t>MHC</a:t>
            </a:r>
            <a:r>
              <a:rPr lang="zh-CN" altLang="en-US" sz="2400" b="1" dirty="0">
                <a:solidFill>
                  <a:schemeClr val="tx1"/>
                </a:solidFill>
                <a:latin typeface="+mn-ea"/>
              </a:rPr>
              <a:t>分子</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1043608" y="190383"/>
            <a:ext cx="7344816" cy="6268475"/>
            <a:chOff x="1043608" y="116632"/>
            <a:chExt cx="7560840" cy="6624736"/>
          </a:xfrm>
        </p:grpSpPr>
        <p:pic>
          <p:nvPicPr>
            <p:cNvPr id="118786" name="Picture 2" descr="figure 8-08"/>
            <p:cNvPicPr>
              <a:picLocks noChangeAspect="1" noChangeArrowheads="1"/>
            </p:cNvPicPr>
            <p:nvPr/>
          </p:nvPicPr>
          <p:blipFill>
            <a:blip r:embed="rId3" cstate="email"/>
            <a:srcRect/>
            <a:stretch>
              <a:fillRect/>
            </a:stretch>
          </p:blipFill>
          <p:spPr bwMode="auto">
            <a:xfrm>
              <a:off x="1092200" y="116632"/>
              <a:ext cx="6977063" cy="6532563"/>
            </a:xfrm>
            <a:prstGeom prst="rect">
              <a:avLst/>
            </a:prstGeom>
            <a:noFill/>
            <a:ln w="9525">
              <a:noFill/>
              <a:miter lim="800000"/>
              <a:headEnd/>
              <a:tailEnd/>
            </a:ln>
            <a:effectLst/>
          </p:spPr>
        </p:pic>
        <p:sp>
          <p:nvSpPr>
            <p:cNvPr id="3" name="矩形 2"/>
            <p:cNvSpPr/>
            <p:nvPr/>
          </p:nvSpPr>
          <p:spPr>
            <a:xfrm>
              <a:off x="1043608" y="6237312"/>
              <a:ext cx="201622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4" name="矩形 3"/>
            <p:cNvSpPr/>
            <p:nvPr/>
          </p:nvSpPr>
          <p:spPr>
            <a:xfrm>
              <a:off x="1187624" y="6317505"/>
              <a:ext cx="7416824" cy="42285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b="1" dirty="0">
                  <a:solidFill>
                    <a:prstClr val="white"/>
                  </a:solidFill>
                  <a:latin typeface="Georgia"/>
                  <a:ea typeface="微软雅黑"/>
                </a:rPr>
                <a:t>从两种</a:t>
              </a:r>
              <a:r>
                <a:rPr lang="en-US" altLang="zh-CN" sz="2000" b="1" dirty="0">
                  <a:solidFill>
                    <a:prstClr val="white"/>
                  </a:solidFill>
                  <a:latin typeface="Georgia"/>
                  <a:ea typeface="微软雅黑"/>
                </a:rPr>
                <a:t>I</a:t>
              </a:r>
              <a:r>
                <a:rPr lang="zh-CN" altLang="en-US" sz="2000" b="1" dirty="0">
                  <a:solidFill>
                    <a:prstClr val="white"/>
                  </a:solidFill>
                  <a:latin typeface="Georgia"/>
                  <a:ea typeface="微软雅黑"/>
                </a:rPr>
                <a:t>类</a:t>
              </a:r>
              <a:r>
                <a:rPr lang="en-US" altLang="zh-CN" sz="2000" b="1" dirty="0">
                  <a:solidFill>
                    <a:prstClr val="white"/>
                  </a:solidFill>
                  <a:latin typeface="Georgia"/>
                  <a:ea typeface="微软雅黑"/>
                </a:rPr>
                <a:t>MHC</a:t>
              </a:r>
              <a:r>
                <a:rPr lang="zh-CN" altLang="en-US" sz="2000" b="1" dirty="0">
                  <a:solidFill>
                    <a:prstClr val="white"/>
                  </a:solidFill>
                  <a:latin typeface="Georgia"/>
                  <a:ea typeface="微软雅黑"/>
                </a:rPr>
                <a:t>分子中洗脱的九肽中锚定残基（蓝色）的实例</a:t>
              </a:r>
              <a:endParaRPr lang="en-US" altLang="zh-CN" sz="2000" b="1" dirty="0">
                <a:solidFill>
                  <a:prstClr val="white"/>
                </a:solidFill>
                <a:latin typeface="Georgia"/>
                <a:ea typeface="微软雅黑"/>
              </a:endParaRPr>
            </a:p>
          </p:txBody>
        </p:sp>
      </p:grpSp>
      <p:sp>
        <p:nvSpPr>
          <p:cNvPr id="6" name="矩形 5">
            <a:extLst>
              <a:ext uri="{FF2B5EF4-FFF2-40B4-BE49-F238E27FC236}">
                <a16:creationId xmlns:a16="http://schemas.microsoft.com/office/drawing/2014/main" id="{20D73E1C-856D-4EF0-AA73-E34650D0988D}"/>
              </a:ext>
            </a:extLst>
          </p:cNvPr>
          <p:cNvSpPr/>
          <p:nvPr/>
        </p:nvSpPr>
        <p:spPr>
          <a:xfrm>
            <a:off x="624528" y="968188"/>
            <a:ext cx="1301883"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mn-ea"/>
              </a:rPr>
              <a:t>从</a:t>
            </a:r>
            <a:r>
              <a:rPr lang="en-US" altLang="zh-CN" sz="2000" b="1" dirty="0">
                <a:solidFill>
                  <a:schemeClr val="tx1"/>
                </a:solidFill>
                <a:latin typeface="+mn-ea"/>
              </a:rPr>
              <a:t>H-2D</a:t>
            </a:r>
            <a:r>
              <a:rPr lang="en-US" altLang="zh-CN" sz="2000" b="1" baseline="30000" dirty="0">
                <a:solidFill>
                  <a:schemeClr val="tx1"/>
                </a:solidFill>
                <a:latin typeface="+mn-ea"/>
              </a:rPr>
              <a:t>d</a:t>
            </a:r>
            <a:r>
              <a:rPr lang="zh-CN" altLang="en-US" sz="2000" b="1" dirty="0">
                <a:solidFill>
                  <a:schemeClr val="tx1"/>
                </a:solidFill>
                <a:latin typeface="+mn-ea"/>
              </a:rPr>
              <a:t>洗脱的</a:t>
            </a:r>
          </a:p>
        </p:txBody>
      </p:sp>
      <p:sp>
        <p:nvSpPr>
          <p:cNvPr id="7" name="矩形 6">
            <a:extLst>
              <a:ext uri="{FF2B5EF4-FFF2-40B4-BE49-F238E27FC236}">
                <a16:creationId xmlns:a16="http://schemas.microsoft.com/office/drawing/2014/main" id="{C68E81AA-BA60-42DD-97FA-D7ECBFE9D8FE}"/>
              </a:ext>
            </a:extLst>
          </p:cNvPr>
          <p:cNvSpPr/>
          <p:nvPr/>
        </p:nvSpPr>
        <p:spPr>
          <a:xfrm>
            <a:off x="579883" y="2873118"/>
            <a:ext cx="1301883"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mn-ea"/>
              </a:rPr>
              <a:t>从</a:t>
            </a:r>
            <a:r>
              <a:rPr lang="en-US" altLang="zh-CN" sz="2000" b="1" dirty="0">
                <a:solidFill>
                  <a:schemeClr val="tx1"/>
                </a:solidFill>
                <a:latin typeface="+mn-ea"/>
              </a:rPr>
              <a:t>H-2K</a:t>
            </a:r>
            <a:r>
              <a:rPr lang="en-US" altLang="zh-CN" sz="2000" b="1" baseline="30000" dirty="0">
                <a:solidFill>
                  <a:schemeClr val="tx1"/>
                </a:solidFill>
                <a:latin typeface="+mn-ea"/>
              </a:rPr>
              <a:t>d</a:t>
            </a:r>
            <a:r>
              <a:rPr lang="zh-CN" altLang="en-US" sz="2000" b="1" dirty="0">
                <a:solidFill>
                  <a:schemeClr val="tx1"/>
                </a:solidFill>
                <a:latin typeface="+mn-ea"/>
              </a:rPr>
              <a:t>洗脱的</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Picture 2"/>
          <p:cNvPicPr>
            <a:picLocks noChangeAspect="1" noChangeArrowheads="1"/>
          </p:cNvPicPr>
          <p:nvPr/>
        </p:nvPicPr>
        <p:blipFill>
          <a:blip r:embed="rId2" cstate="email"/>
          <a:srcRect/>
          <a:stretch>
            <a:fillRect/>
          </a:stretch>
        </p:blipFill>
        <p:spPr bwMode="auto">
          <a:xfrm>
            <a:off x="596900" y="379415"/>
            <a:ext cx="7950200" cy="6097587"/>
          </a:xfrm>
          <a:prstGeom prst="rect">
            <a:avLst/>
          </a:prstGeom>
          <a:noFill/>
        </p:spPr>
      </p:pic>
      <p:sp>
        <p:nvSpPr>
          <p:cNvPr id="200707" name="Text Box 3"/>
          <p:cNvSpPr txBox="1">
            <a:spLocks noChangeArrowheads="1"/>
          </p:cNvSpPr>
          <p:nvPr/>
        </p:nvSpPr>
        <p:spPr bwMode="auto">
          <a:xfrm>
            <a:off x="4905751" y="5781584"/>
            <a:ext cx="3718297" cy="400110"/>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square">
            <a:spAutoFit/>
          </a:bodyPr>
          <a:lstStyle/>
          <a:p>
            <a:pPr defTabSz="914400">
              <a:defRPr/>
            </a:pPr>
            <a:r>
              <a:rPr lang="zh-CN" altLang="en-US" sz="2000" b="1" dirty="0">
                <a:solidFill>
                  <a:prstClr val="white"/>
                </a:solidFill>
                <a:latin typeface="+mn-ea"/>
              </a:rPr>
              <a:t>与</a:t>
            </a:r>
            <a:r>
              <a:rPr lang="en-US" altLang="zh-CN" sz="2000" b="1" dirty="0">
                <a:solidFill>
                  <a:prstClr val="white"/>
                </a:solidFill>
                <a:latin typeface="+mn-ea"/>
              </a:rPr>
              <a:t>I</a:t>
            </a:r>
            <a:r>
              <a:rPr lang="zh-CN" altLang="en-US" sz="2000" b="1" dirty="0">
                <a:solidFill>
                  <a:prstClr val="white"/>
                </a:solidFill>
                <a:latin typeface="+mn-ea"/>
              </a:rPr>
              <a:t>类</a:t>
            </a:r>
            <a:r>
              <a:rPr lang="en-US" altLang="zh-CN" sz="2000" b="1" dirty="0">
                <a:solidFill>
                  <a:prstClr val="white"/>
                </a:solidFill>
                <a:latin typeface="+mn-ea"/>
              </a:rPr>
              <a:t>MHC</a:t>
            </a:r>
            <a:r>
              <a:rPr lang="zh-CN" altLang="en-US" sz="2000" b="1" dirty="0">
                <a:solidFill>
                  <a:prstClr val="white"/>
                </a:solidFill>
                <a:latin typeface="+mn-ea"/>
              </a:rPr>
              <a:t>分子结合的肽的构象</a:t>
            </a:r>
            <a:endParaRPr lang="en-US" altLang="zh-CN" sz="2000" b="1" dirty="0">
              <a:solidFill>
                <a:prstClr val="white"/>
              </a:solidFill>
              <a:latin typeface="+mn-ea"/>
            </a:endParaRPr>
          </a:p>
        </p:txBody>
      </p:sp>
      <p:sp>
        <p:nvSpPr>
          <p:cNvPr id="4" name="矩形 3">
            <a:extLst>
              <a:ext uri="{FF2B5EF4-FFF2-40B4-BE49-F238E27FC236}">
                <a16:creationId xmlns:a16="http://schemas.microsoft.com/office/drawing/2014/main" id="{2EFD1DC2-93A8-42CD-8343-0A16C9F57B4A}"/>
              </a:ext>
            </a:extLst>
          </p:cNvPr>
          <p:cNvSpPr/>
          <p:nvPr/>
        </p:nvSpPr>
        <p:spPr>
          <a:xfrm>
            <a:off x="2832850" y="397345"/>
            <a:ext cx="708210"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凸起</a:t>
            </a:r>
          </a:p>
        </p:txBody>
      </p:sp>
      <p:sp>
        <p:nvSpPr>
          <p:cNvPr id="5" name="矩形 4">
            <a:extLst>
              <a:ext uri="{FF2B5EF4-FFF2-40B4-BE49-F238E27FC236}">
                <a16:creationId xmlns:a16="http://schemas.microsoft.com/office/drawing/2014/main" id="{CA5B2340-22D4-4EF9-BFB7-31D1FBF2C537}"/>
              </a:ext>
            </a:extLst>
          </p:cNvPr>
          <p:cNvSpPr/>
          <p:nvPr/>
        </p:nvSpPr>
        <p:spPr>
          <a:xfrm>
            <a:off x="1721224" y="2427137"/>
            <a:ext cx="1981201" cy="531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与</a:t>
            </a:r>
            <a:r>
              <a:rPr lang="en-US" altLang="zh-CN" sz="1600" b="1" dirty="0">
                <a:solidFill>
                  <a:schemeClr val="tx1"/>
                </a:solidFill>
                <a:latin typeface="+mn-ea"/>
              </a:rPr>
              <a:t>MHC</a:t>
            </a:r>
            <a:r>
              <a:rPr lang="zh-CN" altLang="en-US" sz="1600" b="1" dirty="0">
                <a:solidFill>
                  <a:schemeClr val="tx1"/>
                </a:solidFill>
                <a:latin typeface="+mn-ea"/>
              </a:rPr>
              <a:t>分子形成氢键</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Text Box 3"/>
          <p:cNvSpPr txBox="1">
            <a:spLocks noChangeArrowheads="1"/>
          </p:cNvSpPr>
          <p:nvPr/>
        </p:nvSpPr>
        <p:spPr bwMode="auto">
          <a:xfrm>
            <a:off x="3983236" y="5768245"/>
            <a:ext cx="4984377" cy="400110"/>
          </a:xfrm>
          <a:prstGeom prst="rect">
            <a:avLst/>
          </a:prstGeom>
          <a:solidFill>
            <a:schemeClr val="accent3">
              <a:lumMod val="50000"/>
            </a:schemeClr>
          </a:solidFill>
          <a:ln w="9525">
            <a:noFill/>
            <a:miter lim="800000"/>
            <a:headEnd/>
            <a:tailEnd/>
          </a:ln>
          <a:effectLst/>
        </p:spPr>
        <p:txBody>
          <a:bodyPr wrap="square">
            <a:spAutoFit/>
          </a:bodyPr>
          <a:lstStyle/>
          <a:p>
            <a:pPr algn="ctr" defTabSz="914400">
              <a:defRPr/>
            </a:pPr>
            <a:r>
              <a:rPr lang="en-US" altLang="zh-CN" sz="2000" b="1" dirty="0">
                <a:solidFill>
                  <a:prstClr val="white"/>
                </a:solidFill>
                <a:latin typeface="+mn-ea"/>
              </a:rPr>
              <a:t>I</a:t>
            </a:r>
            <a:r>
              <a:rPr lang="zh-CN" altLang="en-US" sz="2000" b="1" dirty="0">
                <a:solidFill>
                  <a:prstClr val="white"/>
                </a:solidFill>
                <a:latin typeface="+mn-ea"/>
              </a:rPr>
              <a:t>类</a:t>
            </a:r>
            <a:r>
              <a:rPr lang="en-US" altLang="zh-CN" sz="2000" b="1" dirty="0">
                <a:solidFill>
                  <a:prstClr val="white"/>
                </a:solidFill>
                <a:latin typeface="+mn-ea"/>
              </a:rPr>
              <a:t>MHC</a:t>
            </a:r>
            <a:r>
              <a:rPr lang="zh-CN" altLang="en-US" sz="2000" b="1" dirty="0">
                <a:solidFill>
                  <a:prstClr val="white"/>
                </a:solidFill>
                <a:latin typeface="+mn-ea"/>
              </a:rPr>
              <a:t>等位基因中氨基酸序列的多样性</a:t>
            </a:r>
            <a:endParaRPr lang="en-US" altLang="zh-CN" sz="2000" b="1" dirty="0">
              <a:solidFill>
                <a:prstClr val="white"/>
              </a:solidFill>
              <a:latin typeface="+mn-ea"/>
            </a:endParaRPr>
          </a:p>
        </p:txBody>
      </p:sp>
      <p:pic>
        <p:nvPicPr>
          <p:cNvPr id="122882" name="Picture 2" descr="figure 8-10a"/>
          <p:cNvPicPr>
            <a:picLocks noChangeAspect="1" noChangeArrowheads="1"/>
          </p:cNvPicPr>
          <p:nvPr/>
        </p:nvPicPr>
        <p:blipFill>
          <a:blip r:embed="rId3" cstate="email"/>
          <a:srcRect/>
          <a:stretch>
            <a:fillRect/>
          </a:stretch>
        </p:blipFill>
        <p:spPr bwMode="auto">
          <a:xfrm>
            <a:off x="1371600" y="0"/>
            <a:ext cx="7010400" cy="3805238"/>
          </a:xfrm>
          <a:prstGeom prst="rect">
            <a:avLst/>
          </a:prstGeom>
          <a:noFill/>
          <a:ln w="9525">
            <a:noFill/>
            <a:miter lim="800000"/>
            <a:headEnd/>
            <a:tailEnd/>
          </a:ln>
          <a:effectLst/>
        </p:spPr>
      </p:pic>
      <p:grpSp>
        <p:nvGrpSpPr>
          <p:cNvPr id="2" name="组合 5"/>
          <p:cNvGrpSpPr/>
          <p:nvPr/>
        </p:nvGrpSpPr>
        <p:grpSpPr>
          <a:xfrm>
            <a:off x="395536" y="3212976"/>
            <a:ext cx="3587700" cy="3456384"/>
            <a:chOff x="971600" y="3212976"/>
            <a:chExt cx="3587700" cy="3456384"/>
          </a:xfrm>
        </p:grpSpPr>
        <p:pic>
          <p:nvPicPr>
            <p:cNvPr id="122884" name="Picture 4" descr="figure 8-10b"/>
            <p:cNvPicPr>
              <a:picLocks noChangeAspect="1" noChangeArrowheads="1"/>
            </p:cNvPicPr>
            <p:nvPr/>
          </p:nvPicPr>
          <p:blipFill>
            <a:blip r:embed="rId4" cstate="email"/>
            <a:srcRect/>
            <a:stretch>
              <a:fillRect/>
            </a:stretch>
          </p:blipFill>
          <p:spPr bwMode="auto">
            <a:xfrm>
              <a:off x="990600" y="3212976"/>
              <a:ext cx="3568700" cy="3402012"/>
            </a:xfrm>
            <a:prstGeom prst="rect">
              <a:avLst/>
            </a:prstGeom>
            <a:noFill/>
            <a:ln w="9525">
              <a:noFill/>
              <a:miter lim="800000"/>
              <a:headEnd/>
              <a:tailEnd/>
            </a:ln>
            <a:effectLst/>
          </p:spPr>
        </p:pic>
        <p:sp>
          <p:nvSpPr>
            <p:cNvPr id="5" name="矩形 4"/>
            <p:cNvSpPr/>
            <p:nvPr/>
          </p:nvSpPr>
          <p:spPr>
            <a:xfrm>
              <a:off x="971600" y="6381328"/>
              <a:ext cx="108012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7" name="矩形 6">
            <a:extLst>
              <a:ext uri="{FF2B5EF4-FFF2-40B4-BE49-F238E27FC236}">
                <a16:creationId xmlns:a16="http://schemas.microsoft.com/office/drawing/2014/main" id="{8E881498-9F7D-4422-9E31-AC074520EFF7}"/>
              </a:ext>
            </a:extLst>
          </p:cNvPr>
          <p:cNvSpPr/>
          <p:nvPr/>
        </p:nvSpPr>
        <p:spPr>
          <a:xfrm>
            <a:off x="3854821" y="3106266"/>
            <a:ext cx="2232211" cy="273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残基编号</a:t>
            </a:r>
          </a:p>
        </p:txBody>
      </p:sp>
      <p:sp>
        <p:nvSpPr>
          <p:cNvPr id="8" name="矩形 7">
            <a:extLst>
              <a:ext uri="{FF2B5EF4-FFF2-40B4-BE49-F238E27FC236}">
                <a16:creationId xmlns:a16="http://schemas.microsoft.com/office/drawing/2014/main" id="{F63FE8E9-CD6B-4C80-8629-0D77D74E337E}"/>
              </a:ext>
            </a:extLst>
          </p:cNvPr>
          <p:cNvSpPr/>
          <p:nvPr/>
        </p:nvSpPr>
        <p:spPr>
          <a:xfrm rot="16200000">
            <a:off x="359551" y="1450637"/>
            <a:ext cx="2232211" cy="273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可变性</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88640"/>
            <a:ext cx="7992888" cy="52322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800" dirty="0">
                <a:solidFill>
                  <a:prstClr val="white"/>
                </a:solidFill>
                <a:latin typeface="Georgia"/>
                <a:ea typeface="微软雅黑"/>
              </a:rPr>
              <a:t>固有免疫和适应性免疫的组成</a:t>
            </a:r>
            <a:endParaRPr lang="en-US" altLang="zh-CN" sz="2800" dirty="0">
              <a:solidFill>
                <a:prstClr val="white"/>
              </a:solidFill>
              <a:latin typeface="Georgia"/>
              <a:ea typeface="微软雅黑"/>
            </a:endParaRPr>
          </a:p>
        </p:txBody>
      </p:sp>
      <p:sp>
        <p:nvSpPr>
          <p:cNvPr id="3" name="矩形 2"/>
          <p:cNvSpPr/>
          <p:nvPr/>
        </p:nvSpPr>
        <p:spPr>
          <a:xfrm>
            <a:off x="395536" y="908720"/>
            <a:ext cx="7848872" cy="907941"/>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buFont typeface="Arial" pitchFamily="34" charset="0"/>
              <a:buChar char="•"/>
              <a:defRPr/>
            </a:pPr>
            <a:r>
              <a:rPr lang="zh-CN" altLang="en-US" sz="2400" dirty="0">
                <a:solidFill>
                  <a:prstClr val="white"/>
                </a:solidFill>
                <a:latin typeface="Georgia"/>
                <a:ea typeface="微软雅黑"/>
              </a:rPr>
              <a:t>固有免疫提供了针对感染的快速反应</a:t>
            </a:r>
            <a:endParaRPr lang="en-US" altLang="zh-CN" sz="2400" dirty="0">
              <a:solidFill>
                <a:prstClr val="white"/>
              </a:solidFill>
              <a:latin typeface="Georgia"/>
              <a:ea typeface="微软雅黑"/>
            </a:endParaRPr>
          </a:p>
          <a:p>
            <a:pPr defTabSz="914400">
              <a:spcBef>
                <a:spcPts val="600"/>
              </a:spcBef>
              <a:buFont typeface="Arial" pitchFamily="34" charset="0"/>
              <a:buChar char="•"/>
              <a:defRPr/>
            </a:pPr>
            <a:r>
              <a:rPr lang="zh-CN" altLang="en-US" sz="2400" dirty="0">
                <a:solidFill>
                  <a:prstClr val="white"/>
                </a:solidFill>
                <a:latin typeface="Georgia"/>
                <a:ea typeface="微软雅黑"/>
              </a:rPr>
              <a:t>适应性免疫具有高特异性和记忆性的特点</a:t>
            </a:r>
            <a:endParaRPr lang="en-US" altLang="zh-CN" sz="2400" dirty="0">
              <a:solidFill>
                <a:prstClr val="white"/>
              </a:solidFill>
              <a:latin typeface="Georgia"/>
              <a:ea typeface="微软雅黑"/>
            </a:endParaRPr>
          </a:p>
        </p:txBody>
      </p:sp>
      <p:pic>
        <p:nvPicPr>
          <p:cNvPr id="4" name="图片 3">
            <a:extLst>
              <a:ext uri="{FF2B5EF4-FFF2-40B4-BE49-F238E27FC236}">
                <a16:creationId xmlns:a16="http://schemas.microsoft.com/office/drawing/2014/main" id="{0A64FF4D-BF1E-4583-9319-7A365815E7BE}"/>
              </a:ext>
            </a:extLst>
          </p:cNvPr>
          <p:cNvPicPr>
            <a:picLocks noChangeAspect="1"/>
          </p:cNvPicPr>
          <p:nvPr/>
        </p:nvPicPr>
        <p:blipFill>
          <a:blip r:embed="rId2"/>
          <a:stretch>
            <a:fillRect/>
          </a:stretch>
        </p:blipFill>
        <p:spPr>
          <a:xfrm>
            <a:off x="142875" y="1819928"/>
            <a:ext cx="8696325" cy="5038071"/>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4142" y="332656"/>
            <a:ext cx="7104093" cy="707886"/>
          </a:xfrm>
          <a:prstGeom prst="rect">
            <a:avLst/>
          </a:prstGeom>
          <a:solidFill>
            <a:schemeClr val="accent3">
              <a:lumMod val="50000"/>
            </a:schemeClr>
          </a:solidFill>
        </p:spPr>
        <p:txBody>
          <a:bodyPr wrap="square">
            <a:spAutoFit/>
          </a:bodyPr>
          <a:lstStyle/>
          <a:p>
            <a:pPr algn="ctr" defTabSz="914400">
              <a:defRPr/>
            </a:pPr>
            <a:r>
              <a:rPr lang="en-US" altLang="zh-CN" sz="2000" dirty="0">
                <a:solidFill>
                  <a:prstClr val="white"/>
                </a:solidFill>
                <a:latin typeface="Georgia"/>
                <a:ea typeface="微软雅黑"/>
              </a:rPr>
              <a:t>I</a:t>
            </a:r>
            <a:r>
              <a:rPr lang="zh-CN" altLang="en-US" sz="2000" dirty="0">
                <a:solidFill>
                  <a:prstClr val="white"/>
                </a:solidFill>
                <a:latin typeface="Georgia"/>
                <a:ea typeface="微软雅黑"/>
              </a:rPr>
              <a:t>类和</a:t>
            </a:r>
            <a:r>
              <a:rPr lang="en-US" altLang="zh-CN" sz="2000" dirty="0">
                <a:solidFill>
                  <a:prstClr val="white"/>
                </a:solidFill>
                <a:latin typeface="Georgia"/>
                <a:ea typeface="微软雅黑"/>
              </a:rPr>
              <a:t>II</a:t>
            </a:r>
            <a:r>
              <a:rPr lang="zh-CN" altLang="en-US" sz="2000" dirty="0">
                <a:solidFill>
                  <a:prstClr val="white"/>
                </a:solidFill>
                <a:latin typeface="Georgia"/>
                <a:ea typeface="微软雅黑"/>
              </a:rPr>
              <a:t>类</a:t>
            </a:r>
            <a:r>
              <a:rPr lang="en-US" altLang="zh-CN" sz="2000" dirty="0">
                <a:solidFill>
                  <a:prstClr val="white"/>
                </a:solidFill>
                <a:latin typeface="Georgia"/>
                <a:ea typeface="微软雅黑"/>
              </a:rPr>
              <a:t>MHC</a:t>
            </a:r>
            <a:r>
              <a:rPr lang="zh-CN" altLang="en-US" sz="2000" dirty="0">
                <a:solidFill>
                  <a:prstClr val="white"/>
                </a:solidFill>
                <a:latin typeface="Georgia"/>
                <a:ea typeface="微软雅黑"/>
              </a:rPr>
              <a:t>分子在同一物种内表现出多样性，并在同一个体中存在多种形式</a:t>
            </a:r>
          </a:p>
        </p:txBody>
      </p:sp>
      <p:grpSp>
        <p:nvGrpSpPr>
          <p:cNvPr id="4" name="组合 3">
            <a:extLst>
              <a:ext uri="{FF2B5EF4-FFF2-40B4-BE49-F238E27FC236}">
                <a16:creationId xmlns:a16="http://schemas.microsoft.com/office/drawing/2014/main" id="{42D72C77-171B-49C2-AEA3-B74387D138DA}"/>
              </a:ext>
            </a:extLst>
          </p:cNvPr>
          <p:cNvGrpSpPr/>
          <p:nvPr/>
        </p:nvGrpSpPr>
        <p:grpSpPr>
          <a:xfrm>
            <a:off x="288032" y="1720481"/>
            <a:ext cx="8460432" cy="3829111"/>
            <a:chOff x="216024" y="2132858"/>
            <a:chExt cx="8460432" cy="3829111"/>
          </a:xfrm>
        </p:grpSpPr>
        <p:pic>
          <p:nvPicPr>
            <p:cNvPr id="5" name="Picture 2" descr="http://nfs.unipv.it/nfs/minf/dispense/immunology/lectures/files/images/mhc_gene_stats.jpg">
              <a:extLst>
                <a:ext uri="{FF2B5EF4-FFF2-40B4-BE49-F238E27FC236}">
                  <a16:creationId xmlns:a16="http://schemas.microsoft.com/office/drawing/2014/main" id="{DFC0BBAD-1CF8-40E8-9962-91001218C95B}"/>
                </a:ext>
              </a:extLst>
            </p:cNvPr>
            <p:cNvPicPr>
              <a:picLocks noChangeAspect="1" noChangeArrowheads="1"/>
            </p:cNvPicPr>
            <p:nvPr/>
          </p:nvPicPr>
          <p:blipFill>
            <a:blip r:embed="rId2" cstate="print"/>
            <a:srcRect/>
            <a:stretch>
              <a:fillRect/>
            </a:stretch>
          </p:blipFill>
          <p:spPr bwMode="auto">
            <a:xfrm>
              <a:off x="216024" y="2132858"/>
              <a:ext cx="8460432" cy="3829111"/>
            </a:xfrm>
            <a:prstGeom prst="rect">
              <a:avLst/>
            </a:prstGeom>
            <a:noFill/>
            <a:ln>
              <a:solidFill>
                <a:schemeClr val="tx1"/>
              </a:solidFill>
            </a:ln>
          </p:spPr>
        </p:pic>
        <p:sp>
          <p:nvSpPr>
            <p:cNvPr id="6" name="矩形 5">
              <a:extLst>
                <a:ext uri="{FF2B5EF4-FFF2-40B4-BE49-F238E27FC236}">
                  <a16:creationId xmlns:a16="http://schemas.microsoft.com/office/drawing/2014/main" id="{D4038F5E-5EFA-4742-A56A-8D79A85F19A2}"/>
                </a:ext>
              </a:extLst>
            </p:cNvPr>
            <p:cNvSpPr/>
            <p:nvPr/>
          </p:nvSpPr>
          <p:spPr>
            <a:xfrm>
              <a:off x="323528" y="2244825"/>
              <a:ext cx="7986754" cy="528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人</a:t>
              </a:r>
              <a:r>
                <a:rPr lang="en-US" altLang="zh-CN" sz="2400" b="1" dirty="0">
                  <a:solidFill>
                    <a:schemeClr val="tx1"/>
                  </a:solidFill>
                  <a:latin typeface="+mn-ea"/>
                </a:rPr>
                <a:t>MHC</a:t>
              </a:r>
              <a:r>
                <a:rPr lang="zh-CN" altLang="en-US" sz="2400" b="1" dirty="0">
                  <a:solidFill>
                    <a:schemeClr val="tx1"/>
                  </a:solidFill>
                  <a:latin typeface="+mn-ea"/>
                </a:rPr>
                <a:t>基因座位上的多态性</a:t>
              </a:r>
            </a:p>
          </p:txBody>
        </p:sp>
        <p:sp>
          <p:nvSpPr>
            <p:cNvPr id="7" name="矩形 6">
              <a:extLst>
                <a:ext uri="{FF2B5EF4-FFF2-40B4-BE49-F238E27FC236}">
                  <a16:creationId xmlns:a16="http://schemas.microsoft.com/office/drawing/2014/main" id="{34A9D1BF-4307-4248-A1D2-CEB3E8D19769}"/>
                </a:ext>
              </a:extLst>
            </p:cNvPr>
            <p:cNvSpPr/>
            <p:nvPr/>
          </p:nvSpPr>
          <p:spPr>
            <a:xfrm>
              <a:off x="892134" y="2964620"/>
              <a:ext cx="1133890" cy="22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I</a:t>
              </a:r>
              <a:r>
                <a:rPr lang="zh-CN" altLang="en-US" b="1" dirty="0">
                  <a:solidFill>
                    <a:schemeClr val="tx1"/>
                  </a:solidFill>
                  <a:latin typeface="+mn-ea"/>
                </a:rPr>
                <a:t>类</a:t>
              </a:r>
            </a:p>
          </p:txBody>
        </p:sp>
        <p:sp>
          <p:nvSpPr>
            <p:cNvPr id="8" name="矩形 7">
              <a:extLst>
                <a:ext uri="{FF2B5EF4-FFF2-40B4-BE49-F238E27FC236}">
                  <a16:creationId xmlns:a16="http://schemas.microsoft.com/office/drawing/2014/main" id="{33528138-5E4A-474E-A8BD-21A6C1DB3AAB}"/>
                </a:ext>
              </a:extLst>
            </p:cNvPr>
            <p:cNvSpPr/>
            <p:nvPr/>
          </p:nvSpPr>
          <p:spPr>
            <a:xfrm>
              <a:off x="5616139" y="2964620"/>
              <a:ext cx="1133890" cy="22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II</a:t>
              </a:r>
              <a:r>
                <a:rPr lang="zh-CN" altLang="en-US" b="1" dirty="0">
                  <a:solidFill>
                    <a:schemeClr val="tx1"/>
                  </a:solidFill>
                  <a:latin typeface="+mn-ea"/>
                </a:rPr>
                <a:t>类</a:t>
              </a:r>
            </a:p>
          </p:txBody>
        </p:sp>
        <p:sp>
          <p:nvSpPr>
            <p:cNvPr id="9" name="矩形 8">
              <a:extLst>
                <a:ext uri="{FF2B5EF4-FFF2-40B4-BE49-F238E27FC236}">
                  <a16:creationId xmlns:a16="http://schemas.microsoft.com/office/drawing/2014/main" id="{68952D14-3CA3-46E4-B5AF-645BE5FEEF5C}"/>
                </a:ext>
              </a:extLst>
            </p:cNvPr>
            <p:cNvSpPr/>
            <p:nvPr/>
          </p:nvSpPr>
          <p:spPr>
            <a:xfrm>
              <a:off x="556367" y="3314257"/>
              <a:ext cx="728309" cy="17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基因</a:t>
              </a:r>
            </a:p>
          </p:txBody>
        </p:sp>
        <p:sp>
          <p:nvSpPr>
            <p:cNvPr id="10" name="矩形 9">
              <a:extLst>
                <a:ext uri="{FF2B5EF4-FFF2-40B4-BE49-F238E27FC236}">
                  <a16:creationId xmlns:a16="http://schemas.microsoft.com/office/drawing/2014/main" id="{C78AB1EE-7980-4C74-9B5C-47289064897C}"/>
                </a:ext>
              </a:extLst>
            </p:cNvPr>
            <p:cNvSpPr/>
            <p:nvPr/>
          </p:nvSpPr>
          <p:spPr>
            <a:xfrm>
              <a:off x="3987707" y="3314257"/>
              <a:ext cx="728309" cy="17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基因</a:t>
              </a:r>
            </a:p>
          </p:txBody>
        </p:sp>
        <p:sp>
          <p:nvSpPr>
            <p:cNvPr id="11" name="矩形 10">
              <a:extLst>
                <a:ext uri="{FF2B5EF4-FFF2-40B4-BE49-F238E27FC236}">
                  <a16:creationId xmlns:a16="http://schemas.microsoft.com/office/drawing/2014/main" id="{5EFA5F1B-FE85-4F43-9FC8-D15AFC6F23BB}"/>
                </a:ext>
              </a:extLst>
            </p:cNvPr>
            <p:cNvSpPr/>
            <p:nvPr/>
          </p:nvSpPr>
          <p:spPr>
            <a:xfrm>
              <a:off x="1701525" y="3305292"/>
              <a:ext cx="1028917" cy="16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等位基因</a:t>
              </a:r>
            </a:p>
          </p:txBody>
        </p:sp>
        <p:sp>
          <p:nvSpPr>
            <p:cNvPr id="12" name="矩形 11">
              <a:extLst>
                <a:ext uri="{FF2B5EF4-FFF2-40B4-BE49-F238E27FC236}">
                  <a16:creationId xmlns:a16="http://schemas.microsoft.com/office/drawing/2014/main" id="{03F4B139-4E0B-438A-979F-AD9BF233094E}"/>
                </a:ext>
              </a:extLst>
            </p:cNvPr>
            <p:cNvSpPr/>
            <p:nvPr/>
          </p:nvSpPr>
          <p:spPr>
            <a:xfrm>
              <a:off x="4981813" y="3305292"/>
              <a:ext cx="1201271" cy="15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rPr>
                <a:t>A</a:t>
              </a:r>
              <a:r>
                <a:rPr lang="zh-CN" altLang="en-US" sz="1600" b="1" dirty="0">
                  <a:solidFill>
                    <a:schemeClr val="tx1"/>
                  </a:solidFill>
                  <a:latin typeface="+mn-ea"/>
                </a:rPr>
                <a:t>等位基因</a:t>
              </a:r>
            </a:p>
          </p:txBody>
        </p:sp>
        <p:sp>
          <p:nvSpPr>
            <p:cNvPr id="13" name="矩形 12">
              <a:extLst>
                <a:ext uri="{FF2B5EF4-FFF2-40B4-BE49-F238E27FC236}">
                  <a16:creationId xmlns:a16="http://schemas.microsoft.com/office/drawing/2014/main" id="{4BDE8F3F-4828-478E-B08B-44727330D70C}"/>
                </a:ext>
              </a:extLst>
            </p:cNvPr>
            <p:cNvSpPr/>
            <p:nvPr/>
          </p:nvSpPr>
          <p:spPr>
            <a:xfrm>
              <a:off x="6211747" y="3305292"/>
              <a:ext cx="1201271" cy="15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rPr>
                <a:t>B</a:t>
              </a:r>
              <a:r>
                <a:rPr lang="zh-CN" altLang="en-US" sz="1600" b="1" dirty="0">
                  <a:solidFill>
                    <a:schemeClr val="tx1"/>
                  </a:solidFill>
                  <a:latin typeface="+mn-ea"/>
                </a:rPr>
                <a:t>等位基因</a:t>
              </a:r>
            </a:p>
          </p:txBody>
        </p:sp>
      </p:gr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0225" y="328335"/>
            <a:ext cx="1723549" cy="461665"/>
          </a:xfrm>
          <a:prstGeom prst="rect">
            <a:avLst/>
          </a:prstGeom>
          <a:solidFill>
            <a:schemeClr val="accent3">
              <a:lumMod val="50000"/>
            </a:schemeClr>
          </a:solidFill>
        </p:spPr>
        <p:txBody>
          <a:bodyPr wrap="none">
            <a:spAutoFit/>
          </a:bodyPr>
          <a:lstStyle/>
          <a:p>
            <a:pPr defTabSz="914400">
              <a:defRPr/>
            </a:pPr>
            <a:r>
              <a:rPr lang="zh-CN" altLang="en-US" sz="2400" dirty="0">
                <a:solidFill>
                  <a:prstClr val="white"/>
                </a:solidFill>
                <a:latin typeface="Georgia"/>
                <a:ea typeface="微软雅黑"/>
              </a:rPr>
              <a:t>连锁不平衡</a:t>
            </a:r>
          </a:p>
        </p:txBody>
      </p:sp>
      <p:sp>
        <p:nvSpPr>
          <p:cNvPr id="3" name="矩形 2"/>
          <p:cNvSpPr/>
          <p:nvPr/>
        </p:nvSpPr>
        <p:spPr>
          <a:xfrm>
            <a:off x="467544" y="1340770"/>
            <a:ext cx="8352928" cy="2345963"/>
          </a:xfrm>
          <a:prstGeom prst="rect">
            <a:avLst/>
          </a:prstGeom>
          <a:solidFill>
            <a:schemeClr val="tx2"/>
          </a:solidFill>
        </p:spPr>
        <p:txBody>
          <a:bodyPr wrap="square">
            <a:spAutoFit/>
          </a:bodyPr>
          <a:lstStyle/>
          <a:p>
            <a:pPr defTabSz="914400">
              <a:lnSpc>
                <a:spcPct val="150000"/>
              </a:lnSpc>
              <a:defRPr/>
            </a:pPr>
            <a:r>
              <a:rPr lang="zh-CN" altLang="en-US" sz="2000" dirty="0">
                <a:solidFill>
                  <a:prstClr val="white"/>
                </a:solidFill>
                <a:latin typeface="Georgia"/>
                <a:ea typeface="微软雅黑"/>
              </a:rPr>
              <a:t>如果：</a:t>
            </a:r>
            <a:endParaRPr lang="en-US" altLang="zh-CN" sz="2000" dirty="0">
              <a:solidFill>
                <a:prstClr val="white"/>
              </a:solidFill>
              <a:latin typeface="Georgia"/>
              <a:ea typeface="微软雅黑"/>
            </a:endParaRPr>
          </a:p>
          <a:p>
            <a:pPr defTabSz="914400">
              <a:lnSpc>
                <a:spcPct val="150000"/>
              </a:lnSpc>
              <a:defRPr/>
            </a:pPr>
            <a:r>
              <a:rPr lang="en-US" altLang="zh-CN" sz="2000" dirty="0">
                <a:solidFill>
                  <a:prstClr val="white"/>
                </a:solidFill>
                <a:latin typeface="Georgia"/>
                <a:ea typeface="微软雅黑"/>
              </a:rPr>
              <a:t>    </a:t>
            </a:r>
            <a:r>
              <a:rPr lang="zh-CN" altLang="en-US" sz="2000" dirty="0">
                <a:solidFill>
                  <a:prstClr val="white"/>
                </a:solidFill>
                <a:latin typeface="Georgia"/>
                <a:ea typeface="微软雅黑"/>
              </a:rPr>
              <a:t>人群中</a:t>
            </a:r>
            <a:r>
              <a:rPr lang="en-US" altLang="zh-CN" sz="2000" dirty="0">
                <a:solidFill>
                  <a:prstClr val="white"/>
                </a:solidFill>
                <a:latin typeface="Georgia"/>
                <a:ea typeface="微软雅黑"/>
              </a:rPr>
              <a:t>16%</a:t>
            </a:r>
            <a:r>
              <a:rPr lang="zh-CN" altLang="en-US" sz="2000" dirty="0">
                <a:solidFill>
                  <a:prstClr val="white"/>
                </a:solidFill>
                <a:latin typeface="Georgia"/>
                <a:ea typeface="微软雅黑"/>
              </a:rPr>
              <a:t>的个体具有</a:t>
            </a:r>
            <a:r>
              <a:rPr lang="en-US" altLang="zh-CN" sz="2000" dirty="0">
                <a:solidFill>
                  <a:prstClr val="white"/>
                </a:solidFill>
                <a:latin typeface="Georgia"/>
                <a:ea typeface="微软雅黑"/>
              </a:rPr>
              <a:t>HLA-A1 (</a:t>
            </a:r>
            <a:r>
              <a:rPr lang="zh-CN" altLang="en-US" sz="2000" dirty="0">
                <a:solidFill>
                  <a:prstClr val="white"/>
                </a:solidFill>
                <a:latin typeface="Georgia"/>
                <a:ea typeface="微软雅黑"/>
              </a:rPr>
              <a:t>出现频率为</a:t>
            </a:r>
            <a:r>
              <a:rPr lang="en-US" altLang="zh-CN" sz="2000" dirty="0">
                <a:solidFill>
                  <a:prstClr val="white"/>
                </a:solidFill>
                <a:latin typeface="Georgia"/>
                <a:ea typeface="微软雅黑"/>
              </a:rPr>
              <a:t> 0.16)</a:t>
            </a:r>
          </a:p>
          <a:p>
            <a:pPr defTabSz="914400">
              <a:lnSpc>
                <a:spcPct val="150000"/>
              </a:lnSpc>
              <a:defRPr/>
            </a:pPr>
            <a:r>
              <a:rPr lang="en-US" altLang="zh-CN" sz="2000" dirty="0">
                <a:solidFill>
                  <a:prstClr val="white"/>
                </a:solidFill>
                <a:latin typeface="Georgia"/>
                <a:ea typeface="微软雅黑"/>
              </a:rPr>
              <a:t>    </a:t>
            </a:r>
            <a:r>
              <a:rPr lang="zh-CN" altLang="en-US" sz="2000" dirty="0">
                <a:solidFill>
                  <a:prstClr val="white"/>
                </a:solidFill>
                <a:latin typeface="Georgia"/>
                <a:ea typeface="微软雅黑"/>
              </a:rPr>
              <a:t>这一人群中</a:t>
            </a:r>
            <a:r>
              <a:rPr lang="en-US" altLang="zh-CN" sz="2000" dirty="0">
                <a:solidFill>
                  <a:prstClr val="white"/>
                </a:solidFill>
                <a:latin typeface="Georgia"/>
                <a:ea typeface="微软雅黑"/>
              </a:rPr>
              <a:t>9%</a:t>
            </a:r>
            <a:r>
              <a:rPr lang="zh-CN" altLang="en-US" sz="2000" dirty="0">
                <a:solidFill>
                  <a:prstClr val="white"/>
                </a:solidFill>
                <a:latin typeface="Georgia"/>
                <a:ea typeface="微软雅黑"/>
              </a:rPr>
              <a:t>的个体具有</a:t>
            </a:r>
            <a:r>
              <a:rPr lang="en-US" altLang="zh-CN" sz="2000" dirty="0">
                <a:solidFill>
                  <a:prstClr val="white"/>
                </a:solidFill>
                <a:latin typeface="Georgia"/>
                <a:ea typeface="微软雅黑"/>
              </a:rPr>
              <a:t>HLA-B8 (</a:t>
            </a:r>
            <a:r>
              <a:rPr lang="zh-CN" altLang="en-US" sz="2000" dirty="0">
                <a:solidFill>
                  <a:prstClr val="white"/>
                </a:solidFill>
                <a:latin typeface="Georgia"/>
                <a:ea typeface="微软雅黑"/>
              </a:rPr>
              <a:t>出现频率为</a:t>
            </a:r>
            <a:r>
              <a:rPr lang="en-US" altLang="zh-CN" sz="2000" dirty="0">
                <a:solidFill>
                  <a:prstClr val="white"/>
                </a:solidFill>
                <a:latin typeface="Georgia"/>
                <a:ea typeface="微软雅黑"/>
              </a:rPr>
              <a:t>  0.09)</a:t>
            </a:r>
          </a:p>
          <a:p>
            <a:pPr defTabSz="914400">
              <a:lnSpc>
                <a:spcPct val="150000"/>
              </a:lnSpc>
              <a:defRPr/>
            </a:pPr>
            <a:r>
              <a:rPr lang="zh-CN" altLang="en-US" sz="2000" dirty="0">
                <a:solidFill>
                  <a:prstClr val="white"/>
                </a:solidFill>
                <a:latin typeface="Georgia"/>
                <a:ea typeface="微软雅黑"/>
              </a:rPr>
              <a:t>那么：</a:t>
            </a:r>
            <a:endParaRPr lang="en-US" altLang="zh-CN" sz="2000" dirty="0">
              <a:solidFill>
                <a:prstClr val="white"/>
              </a:solidFill>
              <a:latin typeface="Georgia"/>
              <a:ea typeface="微软雅黑"/>
            </a:endParaRPr>
          </a:p>
          <a:p>
            <a:pPr defTabSz="914400">
              <a:lnSpc>
                <a:spcPct val="150000"/>
              </a:lnSpc>
              <a:defRPr/>
            </a:pPr>
            <a:r>
              <a:rPr lang="zh-CN" altLang="en-US" sz="2000" dirty="0">
                <a:solidFill>
                  <a:prstClr val="white"/>
                </a:solidFill>
                <a:latin typeface="Georgia"/>
                <a:ea typeface="微软雅黑"/>
              </a:rPr>
              <a:t>   这一人群中？</a:t>
            </a:r>
            <a:r>
              <a:rPr lang="en-US" altLang="zh-CN" sz="2000" dirty="0">
                <a:solidFill>
                  <a:prstClr val="white"/>
                </a:solidFill>
                <a:latin typeface="Georgia"/>
                <a:ea typeface="微软雅黑"/>
              </a:rPr>
              <a:t>% </a:t>
            </a:r>
            <a:r>
              <a:rPr lang="zh-CN" altLang="en-US" sz="2000" dirty="0">
                <a:solidFill>
                  <a:prstClr val="white"/>
                </a:solidFill>
                <a:latin typeface="Georgia"/>
                <a:ea typeface="微软雅黑"/>
              </a:rPr>
              <a:t>的个体同时具有这两种等位基因？</a:t>
            </a:r>
            <a:r>
              <a:rPr lang="en-US" altLang="zh-CN" sz="2000" dirty="0">
                <a:solidFill>
                  <a:prstClr val="white"/>
                </a:solidFill>
                <a:latin typeface="Georgia"/>
                <a:ea typeface="微软雅黑"/>
              </a:rPr>
              <a:t>1.4%??</a:t>
            </a:r>
            <a:endParaRPr lang="zh-CN" altLang="en-US" sz="2000" dirty="0">
              <a:solidFill>
                <a:prstClr val="white"/>
              </a:solidFill>
              <a:latin typeface="Georgia"/>
              <a:ea typeface="微软雅黑"/>
            </a:endParaRPr>
          </a:p>
        </p:txBody>
      </p:sp>
      <p:sp>
        <p:nvSpPr>
          <p:cNvPr id="4" name="矩形 3"/>
          <p:cNvSpPr/>
          <p:nvPr/>
        </p:nvSpPr>
        <p:spPr>
          <a:xfrm>
            <a:off x="485998" y="4292197"/>
            <a:ext cx="8334475" cy="499304"/>
          </a:xfrm>
          <a:prstGeom prst="rect">
            <a:avLst/>
          </a:prstGeom>
          <a:solidFill>
            <a:schemeClr val="tx2"/>
          </a:solidFill>
        </p:spPr>
        <p:txBody>
          <a:bodyPr wrap="square">
            <a:spAutoFit/>
          </a:bodyPr>
          <a:lstStyle/>
          <a:p>
            <a:pPr defTabSz="914400">
              <a:lnSpc>
                <a:spcPct val="150000"/>
              </a:lnSpc>
              <a:defRPr/>
            </a:pPr>
            <a:r>
              <a:rPr lang="zh-CN" altLang="en-US" sz="2000" dirty="0">
                <a:solidFill>
                  <a:prstClr val="white"/>
                </a:solidFill>
                <a:latin typeface="Georgia"/>
                <a:ea typeface="微软雅黑"/>
              </a:rPr>
              <a:t>导致连锁不平衡的可能原因：时间因素，自然选择，基因重组热点</a:t>
            </a:r>
          </a:p>
        </p:txBody>
      </p:sp>
    </p:spTree>
    <p:extLst>
      <p:ext uri="{BB962C8B-B14F-4D97-AF65-F5344CB8AC3E}">
        <p14:creationId xmlns:p14="http://schemas.microsoft.com/office/powerpoint/2010/main" val="21682433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3648" y="404666"/>
            <a:ext cx="5904656" cy="461665"/>
          </a:xfrm>
          <a:prstGeom prst="rect">
            <a:avLst/>
          </a:prstGeom>
          <a:solidFill>
            <a:schemeClr val="accent3">
              <a:lumMod val="50000"/>
            </a:schemeClr>
          </a:solidFill>
        </p:spPr>
        <p:txBody>
          <a:bodyPr wrap="square">
            <a:spAutoFit/>
          </a:bodyPr>
          <a:lstStyle/>
          <a:p>
            <a:pPr algn="ctr" defTabSz="914400">
              <a:defRPr/>
            </a:pPr>
            <a:r>
              <a:rPr lang="en-US" altLang="zh-CN" sz="2400" b="1" dirty="0">
                <a:solidFill>
                  <a:prstClr val="white"/>
                </a:solidFill>
                <a:latin typeface="+mn-ea"/>
              </a:rPr>
              <a:t>MHC</a:t>
            </a:r>
            <a:r>
              <a:rPr lang="zh-CN" altLang="en-US" sz="2400" b="1" dirty="0">
                <a:solidFill>
                  <a:prstClr val="white"/>
                </a:solidFill>
                <a:latin typeface="+mn-ea"/>
              </a:rPr>
              <a:t>分子的细胞分布</a:t>
            </a:r>
          </a:p>
        </p:txBody>
      </p:sp>
      <p:pic>
        <p:nvPicPr>
          <p:cNvPr id="3" name="图片 2"/>
          <p:cNvPicPr>
            <a:picLocks noChangeAspect="1"/>
          </p:cNvPicPr>
          <p:nvPr/>
        </p:nvPicPr>
        <p:blipFill>
          <a:blip r:embed="rId2"/>
          <a:stretch>
            <a:fillRect/>
          </a:stretch>
        </p:blipFill>
        <p:spPr>
          <a:xfrm>
            <a:off x="1079092" y="1124744"/>
            <a:ext cx="6553768" cy="5589240"/>
          </a:xfrm>
          <a:prstGeom prst="rect">
            <a:avLst/>
          </a:prstGeom>
        </p:spPr>
      </p:pic>
      <p:sp>
        <p:nvSpPr>
          <p:cNvPr id="4" name="矩形 3">
            <a:extLst>
              <a:ext uri="{FF2B5EF4-FFF2-40B4-BE49-F238E27FC236}">
                <a16:creationId xmlns:a16="http://schemas.microsoft.com/office/drawing/2014/main" id="{634F9357-4DD2-40BD-8134-41A7368701B4}"/>
              </a:ext>
            </a:extLst>
          </p:cNvPr>
          <p:cNvSpPr/>
          <p:nvPr/>
        </p:nvSpPr>
        <p:spPr>
          <a:xfrm>
            <a:off x="1201271" y="1326777"/>
            <a:ext cx="1524000" cy="93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I</a:t>
            </a:r>
            <a:r>
              <a:rPr lang="zh-CN" altLang="en-US" sz="2400" b="1" dirty="0">
                <a:solidFill>
                  <a:schemeClr val="tx1"/>
                </a:solidFill>
                <a:latin typeface="+mn-ea"/>
              </a:rPr>
              <a:t>类分子</a:t>
            </a:r>
          </a:p>
        </p:txBody>
      </p:sp>
      <p:sp>
        <p:nvSpPr>
          <p:cNvPr id="5" name="矩形 4">
            <a:extLst>
              <a:ext uri="{FF2B5EF4-FFF2-40B4-BE49-F238E27FC236}">
                <a16:creationId xmlns:a16="http://schemas.microsoft.com/office/drawing/2014/main" id="{37008E36-A99B-41F4-B870-4BE0068183B9}"/>
              </a:ext>
            </a:extLst>
          </p:cNvPr>
          <p:cNvSpPr/>
          <p:nvPr/>
        </p:nvSpPr>
        <p:spPr>
          <a:xfrm>
            <a:off x="1079091" y="5405718"/>
            <a:ext cx="1646179" cy="93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II</a:t>
            </a:r>
            <a:r>
              <a:rPr lang="zh-CN" altLang="en-US" sz="2400" b="1" dirty="0">
                <a:solidFill>
                  <a:schemeClr val="tx1"/>
                </a:solidFill>
                <a:latin typeface="+mn-ea"/>
              </a:rPr>
              <a:t>类分子</a:t>
            </a:r>
          </a:p>
        </p:txBody>
      </p:sp>
    </p:spTree>
    <p:extLst>
      <p:ext uri="{BB962C8B-B14F-4D97-AF65-F5344CB8AC3E}">
        <p14:creationId xmlns:p14="http://schemas.microsoft.com/office/powerpoint/2010/main" val="165197133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5778" y="332656"/>
            <a:ext cx="2807179" cy="461665"/>
          </a:xfrm>
          <a:prstGeom prst="rect">
            <a:avLst/>
          </a:prstGeom>
          <a:solidFill>
            <a:schemeClr val="accent3">
              <a:lumMod val="50000"/>
            </a:schemeClr>
          </a:solidFill>
        </p:spPr>
        <p:txBody>
          <a:bodyPr wrap="none">
            <a:spAutoFit/>
          </a:bodyPr>
          <a:lstStyle/>
          <a:p>
            <a:pPr defTabSz="914400">
              <a:defRPr/>
            </a:pPr>
            <a:r>
              <a:rPr lang="en-US" altLang="zh-CN" sz="2400" b="1" dirty="0">
                <a:solidFill>
                  <a:prstClr val="white"/>
                </a:solidFill>
                <a:latin typeface="+mn-ea"/>
              </a:rPr>
              <a:t>MHC</a:t>
            </a:r>
            <a:r>
              <a:rPr lang="zh-CN" altLang="en-US" sz="2400" b="1" dirty="0">
                <a:solidFill>
                  <a:prstClr val="white"/>
                </a:solidFill>
                <a:latin typeface="+mn-ea"/>
              </a:rPr>
              <a:t>与免疫反应性</a:t>
            </a:r>
          </a:p>
        </p:txBody>
      </p:sp>
      <p:sp>
        <p:nvSpPr>
          <p:cNvPr id="3" name="矩形 2"/>
          <p:cNvSpPr/>
          <p:nvPr/>
        </p:nvSpPr>
        <p:spPr>
          <a:xfrm>
            <a:off x="476508" y="1328625"/>
            <a:ext cx="8496944" cy="499304"/>
          </a:xfrm>
          <a:prstGeom prst="rect">
            <a:avLst/>
          </a:prstGeom>
          <a:solidFill>
            <a:schemeClr val="accent1">
              <a:lumMod val="75000"/>
            </a:schemeClr>
          </a:solidFill>
        </p:spPr>
        <p:txBody>
          <a:bodyPr wrap="square">
            <a:spAutoFit/>
          </a:bodyPr>
          <a:lstStyle/>
          <a:p>
            <a:pPr defTabSz="914400">
              <a:lnSpc>
                <a:spcPct val="150000"/>
              </a:lnSpc>
              <a:defRPr/>
            </a:pPr>
            <a:r>
              <a:rPr lang="zh-CN" altLang="en-US" sz="2000" dirty="0">
                <a:solidFill>
                  <a:prstClr val="white"/>
                </a:solidFill>
                <a:latin typeface="Georgia"/>
                <a:ea typeface="微软雅黑"/>
              </a:rPr>
              <a:t>用于解释在不同单倍型中所观察到的免疫反应性方面变化性的两种模型</a:t>
            </a:r>
          </a:p>
        </p:txBody>
      </p:sp>
      <p:sp>
        <p:nvSpPr>
          <p:cNvPr id="4" name="矩形 3"/>
          <p:cNvSpPr/>
          <p:nvPr/>
        </p:nvSpPr>
        <p:spPr>
          <a:xfrm>
            <a:off x="1259634" y="2636912"/>
            <a:ext cx="6005511" cy="400110"/>
          </a:xfrm>
          <a:prstGeom prst="rect">
            <a:avLst/>
          </a:prstGeom>
        </p:spPr>
        <p:txBody>
          <a:bodyPr wrap="square">
            <a:spAutoFit/>
          </a:bodyPr>
          <a:lstStyle/>
          <a:p>
            <a:pPr defTabSz="914400">
              <a:defRPr/>
            </a:pPr>
            <a:r>
              <a:rPr lang="zh-CN" altLang="en-US" sz="2000" i="1" dirty="0">
                <a:solidFill>
                  <a:prstClr val="black"/>
                </a:solidFill>
                <a:latin typeface="微软雅黑"/>
                <a:ea typeface="微软雅黑"/>
              </a:rPr>
              <a:t>决定簇选择模型</a:t>
            </a:r>
            <a:endParaRPr lang="zh-CN" altLang="en-US" sz="2000" dirty="0">
              <a:solidFill>
                <a:prstClr val="black"/>
              </a:solidFill>
              <a:latin typeface="微软雅黑"/>
              <a:ea typeface="微软雅黑"/>
            </a:endParaRPr>
          </a:p>
        </p:txBody>
      </p:sp>
      <p:sp>
        <p:nvSpPr>
          <p:cNvPr id="5" name="矩形 4"/>
          <p:cNvSpPr/>
          <p:nvPr/>
        </p:nvSpPr>
        <p:spPr>
          <a:xfrm>
            <a:off x="1259634" y="3820978"/>
            <a:ext cx="2196435" cy="400110"/>
          </a:xfrm>
          <a:prstGeom prst="rect">
            <a:avLst/>
          </a:prstGeom>
        </p:spPr>
        <p:txBody>
          <a:bodyPr wrap="none">
            <a:spAutoFit/>
          </a:bodyPr>
          <a:lstStyle/>
          <a:p>
            <a:pPr defTabSz="914400">
              <a:defRPr/>
            </a:pPr>
            <a:r>
              <a:rPr lang="en-US" altLang="zh-CN" sz="2000" i="1" dirty="0">
                <a:solidFill>
                  <a:prstClr val="black"/>
                </a:solidFill>
                <a:latin typeface="微软雅黑"/>
                <a:ea typeface="微软雅黑"/>
              </a:rPr>
              <a:t>T</a:t>
            </a:r>
            <a:r>
              <a:rPr lang="zh-CN" altLang="en-US" sz="2000" i="1" dirty="0">
                <a:solidFill>
                  <a:prstClr val="black"/>
                </a:solidFill>
                <a:latin typeface="微软雅黑"/>
                <a:ea typeface="微软雅黑"/>
              </a:rPr>
              <a:t>细胞库空洞模型</a:t>
            </a:r>
            <a:endParaRPr lang="zh-CN" altLang="en-US" sz="2000" dirty="0">
              <a:solidFill>
                <a:prstClr val="black"/>
              </a:solidFill>
              <a:latin typeface="微软雅黑"/>
              <a:ea typeface="微软雅黑"/>
            </a:endParaRPr>
          </a:p>
        </p:txBody>
      </p:sp>
    </p:spTree>
    <p:extLst>
      <p:ext uri="{BB962C8B-B14F-4D97-AF65-F5344CB8AC3E}">
        <p14:creationId xmlns:p14="http://schemas.microsoft.com/office/powerpoint/2010/main" val="208959864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p:cNvPicPr>
            <a:picLocks noChangeAspect="1" noChangeArrowheads="1"/>
          </p:cNvPicPr>
          <p:nvPr/>
        </p:nvPicPr>
        <p:blipFill>
          <a:blip r:embed="rId2" cstate="email"/>
          <a:srcRect/>
          <a:stretch>
            <a:fillRect/>
          </a:stretch>
        </p:blipFill>
        <p:spPr bwMode="auto">
          <a:xfrm>
            <a:off x="216024" y="2108233"/>
            <a:ext cx="8676456" cy="3154330"/>
          </a:xfrm>
          <a:prstGeom prst="rect">
            <a:avLst/>
          </a:prstGeom>
          <a:noFill/>
          <a:ln w="9525">
            <a:solidFill>
              <a:schemeClr val="tx1"/>
            </a:solidFill>
            <a:miter lim="800000"/>
            <a:headEnd/>
            <a:tailEnd/>
          </a:ln>
        </p:spPr>
      </p:pic>
      <p:sp>
        <p:nvSpPr>
          <p:cNvPr id="4" name="矩形 3"/>
          <p:cNvSpPr/>
          <p:nvPr/>
        </p:nvSpPr>
        <p:spPr>
          <a:xfrm>
            <a:off x="323528" y="542621"/>
            <a:ext cx="8496944" cy="830997"/>
          </a:xfrm>
          <a:prstGeom prst="rect">
            <a:avLst/>
          </a:prstGeom>
          <a:solidFill>
            <a:schemeClr val="accent1"/>
          </a:solidFill>
        </p:spPr>
        <p:txBody>
          <a:bodyPr wrap="square">
            <a:spAutoFit/>
          </a:bodyPr>
          <a:lstStyle/>
          <a:p>
            <a:pPr defTabSz="914400">
              <a:defRPr/>
            </a:pPr>
            <a:r>
              <a:rPr lang="zh-CN" altLang="en-US" sz="2400" b="1" dirty="0">
                <a:solidFill>
                  <a:prstClr val="white"/>
                </a:solidFill>
                <a:latin typeface="+mn-ea"/>
              </a:rPr>
              <a:t>肽与小鼠</a:t>
            </a:r>
            <a:r>
              <a:rPr lang="en-US" altLang="zh-CN" sz="2400" b="1" dirty="0">
                <a:solidFill>
                  <a:prstClr val="white"/>
                </a:solidFill>
                <a:latin typeface="+mn-ea"/>
              </a:rPr>
              <a:t>II</a:t>
            </a:r>
            <a:r>
              <a:rPr lang="zh-CN" altLang="en-US" sz="2400" b="1" dirty="0">
                <a:solidFill>
                  <a:prstClr val="white"/>
                </a:solidFill>
                <a:latin typeface="+mn-ea"/>
              </a:rPr>
              <a:t>类</a:t>
            </a:r>
            <a:r>
              <a:rPr lang="en-US" altLang="zh-CN" sz="2400" b="1" dirty="0">
                <a:solidFill>
                  <a:prstClr val="white"/>
                </a:solidFill>
                <a:latin typeface="+mn-ea"/>
              </a:rPr>
              <a:t>MHC</a:t>
            </a:r>
            <a:r>
              <a:rPr lang="zh-CN" altLang="en-US" sz="2400" b="1" dirty="0">
                <a:solidFill>
                  <a:prstClr val="white"/>
                </a:solidFill>
                <a:latin typeface="+mn-ea"/>
              </a:rPr>
              <a:t>分子不同的结合能力及其与</a:t>
            </a:r>
            <a:r>
              <a:rPr lang="en-US" altLang="zh-CN" sz="2400" b="1" dirty="0">
                <a:solidFill>
                  <a:prstClr val="white"/>
                </a:solidFill>
                <a:latin typeface="+mn-ea"/>
              </a:rPr>
              <a:t>MHC</a:t>
            </a:r>
            <a:r>
              <a:rPr lang="zh-CN" altLang="en-US" sz="2400" b="1" dirty="0">
                <a:solidFill>
                  <a:prstClr val="white"/>
                </a:solidFill>
                <a:latin typeface="+mn-ea"/>
              </a:rPr>
              <a:t>限制性的相关性</a:t>
            </a:r>
            <a:endParaRPr lang="en-US" altLang="zh-CN" sz="2400" b="1" dirty="0">
              <a:solidFill>
                <a:prstClr val="white"/>
              </a:solidFill>
              <a:latin typeface="+mn-ea"/>
            </a:endParaRPr>
          </a:p>
        </p:txBody>
      </p:sp>
      <p:sp>
        <p:nvSpPr>
          <p:cNvPr id="2" name="矩形 1"/>
          <p:cNvSpPr/>
          <p:nvPr/>
        </p:nvSpPr>
        <p:spPr>
          <a:xfrm>
            <a:off x="216024" y="4869160"/>
            <a:ext cx="8676456" cy="504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3" name="矩形 2">
            <a:extLst>
              <a:ext uri="{FF2B5EF4-FFF2-40B4-BE49-F238E27FC236}">
                <a16:creationId xmlns:a16="http://schemas.microsoft.com/office/drawing/2014/main" id="{EEE31F99-436A-4909-BE30-CDB85BAEC1D8}"/>
              </a:ext>
            </a:extLst>
          </p:cNvPr>
          <p:cNvSpPr/>
          <p:nvPr/>
        </p:nvSpPr>
        <p:spPr>
          <a:xfrm>
            <a:off x="278703" y="2617694"/>
            <a:ext cx="1585954" cy="32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标记的肽</a:t>
            </a:r>
          </a:p>
        </p:txBody>
      </p:sp>
      <p:sp>
        <p:nvSpPr>
          <p:cNvPr id="6" name="矩形 5">
            <a:extLst>
              <a:ext uri="{FF2B5EF4-FFF2-40B4-BE49-F238E27FC236}">
                <a16:creationId xmlns:a16="http://schemas.microsoft.com/office/drawing/2014/main" id="{FB8CFFF6-385D-4926-8529-A737CE7C09A6}"/>
              </a:ext>
            </a:extLst>
          </p:cNvPr>
          <p:cNvSpPr/>
          <p:nvPr/>
        </p:nvSpPr>
        <p:spPr>
          <a:xfrm>
            <a:off x="3156374" y="2554941"/>
            <a:ext cx="1585954" cy="38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反应性</a:t>
            </a:r>
            <a:r>
              <a:rPr lang="en-US" altLang="zh-CN" sz="1200" b="1" dirty="0">
                <a:solidFill>
                  <a:schemeClr val="tx1"/>
                </a:solidFill>
              </a:rPr>
              <a:t>T</a:t>
            </a:r>
            <a:r>
              <a:rPr lang="zh-CN" altLang="en-US" sz="1200" b="1" dirty="0">
                <a:solidFill>
                  <a:schemeClr val="tx1"/>
                </a:solidFill>
              </a:rPr>
              <a:t>细胞的</a:t>
            </a:r>
            <a:r>
              <a:rPr lang="en-US" altLang="zh-CN" sz="1200" b="1" dirty="0">
                <a:solidFill>
                  <a:schemeClr val="tx1"/>
                </a:solidFill>
              </a:rPr>
              <a:t>MHC</a:t>
            </a:r>
            <a:r>
              <a:rPr lang="zh-CN" altLang="en-US" sz="1200" b="1" dirty="0">
                <a:solidFill>
                  <a:schemeClr val="tx1"/>
                </a:solidFill>
              </a:rPr>
              <a:t>限制性</a:t>
            </a:r>
          </a:p>
        </p:txBody>
      </p:sp>
      <p:sp>
        <p:nvSpPr>
          <p:cNvPr id="7" name="矩形 6">
            <a:extLst>
              <a:ext uri="{FF2B5EF4-FFF2-40B4-BE49-F238E27FC236}">
                <a16:creationId xmlns:a16="http://schemas.microsoft.com/office/drawing/2014/main" id="{ACF5B0D2-B791-4BDB-849A-8F8D6AD832A3}"/>
              </a:ext>
            </a:extLst>
          </p:cNvPr>
          <p:cNvSpPr/>
          <p:nvPr/>
        </p:nvSpPr>
        <p:spPr>
          <a:xfrm>
            <a:off x="5289972" y="2125882"/>
            <a:ext cx="3369933" cy="27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体外结合标记肽的百分比</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p:cNvPicPr>
            <a:picLocks noChangeAspect="1" noChangeArrowheads="1"/>
          </p:cNvPicPr>
          <p:nvPr/>
        </p:nvPicPr>
        <p:blipFill>
          <a:blip r:embed="rId2" cstate="email"/>
          <a:srcRect/>
          <a:stretch>
            <a:fillRect/>
          </a:stretch>
        </p:blipFill>
        <p:spPr bwMode="auto">
          <a:xfrm>
            <a:off x="72011" y="1960222"/>
            <a:ext cx="8964487" cy="4709138"/>
          </a:xfrm>
          <a:prstGeom prst="rect">
            <a:avLst/>
          </a:prstGeom>
          <a:noFill/>
          <a:ln w="9525">
            <a:solidFill>
              <a:schemeClr val="tx1"/>
            </a:solidFill>
            <a:miter lim="800000"/>
            <a:headEnd/>
            <a:tailEnd/>
          </a:ln>
        </p:spPr>
      </p:pic>
      <p:sp>
        <p:nvSpPr>
          <p:cNvPr id="4" name="矩形 3"/>
          <p:cNvSpPr/>
          <p:nvPr/>
        </p:nvSpPr>
        <p:spPr>
          <a:xfrm>
            <a:off x="179512" y="1403484"/>
            <a:ext cx="8640960" cy="36933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dirty="0">
                <a:solidFill>
                  <a:prstClr val="white"/>
                </a:solidFill>
                <a:latin typeface="Georgia"/>
                <a:ea typeface="微软雅黑"/>
              </a:rPr>
              <a:t>针对不同疾病的</a:t>
            </a:r>
            <a:r>
              <a:rPr lang="en-US" altLang="zh-CN" dirty="0">
                <a:solidFill>
                  <a:prstClr val="white"/>
                </a:solidFill>
                <a:latin typeface="Georgia"/>
                <a:ea typeface="微软雅黑"/>
              </a:rPr>
              <a:t>HLA</a:t>
            </a:r>
            <a:r>
              <a:rPr lang="zh-CN" altLang="en-US" dirty="0">
                <a:solidFill>
                  <a:prstClr val="white"/>
                </a:solidFill>
                <a:latin typeface="Georgia"/>
                <a:ea typeface="微软雅黑"/>
              </a:rPr>
              <a:t>等位基因与升高的患病风险的显著相关性</a:t>
            </a:r>
            <a:endParaRPr lang="en-US" altLang="zh-CN" dirty="0">
              <a:solidFill>
                <a:prstClr val="white"/>
              </a:solidFill>
              <a:latin typeface="Georgia"/>
              <a:ea typeface="微软雅黑"/>
            </a:endParaRPr>
          </a:p>
        </p:txBody>
      </p:sp>
      <p:sp>
        <p:nvSpPr>
          <p:cNvPr id="2" name="矩形 1"/>
          <p:cNvSpPr/>
          <p:nvPr/>
        </p:nvSpPr>
        <p:spPr>
          <a:xfrm>
            <a:off x="2912914" y="188640"/>
            <a:ext cx="2847254" cy="461665"/>
          </a:xfrm>
          <a:prstGeom prst="rect">
            <a:avLst/>
          </a:prstGeom>
          <a:solidFill>
            <a:schemeClr val="accent3">
              <a:lumMod val="50000"/>
            </a:schemeClr>
          </a:solidFill>
        </p:spPr>
        <p:txBody>
          <a:bodyPr wrap="none">
            <a:spAutoFit/>
          </a:bodyPr>
          <a:lstStyle/>
          <a:p>
            <a:pPr algn="ctr" defTabSz="914400">
              <a:defRPr/>
            </a:pPr>
            <a:r>
              <a:rPr lang="en-US" altLang="zh-CN" sz="2400" b="1" dirty="0">
                <a:solidFill>
                  <a:prstClr val="white"/>
                </a:solidFill>
                <a:latin typeface="+mn-ea"/>
              </a:rPr>
              <a:t>MHC</a:t>
            </a:r>
            <a:r>
              <a:rPr lang="zh-CN" altLang="en-US" sz="2400" b="1" dirty="0">
                <a:solidFill>
                  <a:prstClr val="white"/>
                </a:solidFill>
                <a:latin typeface="+mn-ea"/>
              </a:rPr>
              <a:t>和疾病易感性</a:t>
            </a:r>
          </a:p>
        </p:txBody>
      </p:sp>
      <p:sp>
        <p:nvSpPr>
          <p:cNvPr id="3" name="矩形 2"/>
          <p:cNvSpPr/>
          <p:nvPr/>
        </p:nvSpPr>
        <p:spPr>
          <a:xfrm>
            <a:off x="252934" y="827420"/>
            <a:ext cx="1415772" cy="461665"/>
          </a:xfrm>
          <a:prstGeom prst="rect">
            <a:avLst/>
          </a:prstGeom>
          <a:solidFill>
            <a:schemeClr val="accent2"/>
          </a:solidFill>
        </p:spPr>
        <p:txBody>
          <a:bodyPr wrap="none">
            <a:spAutoFit/>
          </a:bodyPr>
          <a:lstStyle/>
          <a:p>
            <a:pPr defTabSz="914400">
              <a:defRPr/>
            </a:pPr>
            <a:r>
              <a:rPr lang="zh-CN" altLang="en-US" sz="2400" b="1" dirty="0">
                <a:solidFill>
                  <a:prstClr val="white"/>
                </a:solidFill>
                <a:latin typeface="Georgia"/>
                <a:ea typeface="微软雅黑"/>
              </a:rPr>
              <a:t>相关风险</a:t>
            </a:r>
          </a:p>
        </p:txBody>
      </p:sp>
      <p:sp>
        <p:nvSpPr>
          <p:cNvPr id="6" name="矩形 5">
            <a:extLst>
              <a:ext uri="{FF2B5EF4-FFF2-40B4-BE49-F238E27FC236}">
                <a16:creationId xmlns:a16="http://schemas.microsoft.com/office/drawing/2014/main" id="{F6ACE27A-075F-4D55-B804-985C6CADF49F}"/>
              </a:ext>
            </a:extLst>
          </p:cNvPr>
          <p:cNvSpPr/>
          <p:nvPr/>
        </p:nvSpPr>
        <p:spPr>
          <a:xfrm>
            <a:off x="107503" y="2042264"/>
            <a:ext cx="1999204" cy="228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疾病</a:t>
            </a:r>
          </a:p>
        </p:txBody>
      </p:sp>
      <p:sp>
        <p:nvSpPr>
          <p:cNvPr id="7" name="矩形 6">
            <a:extLst>
              <a:ext uri="{FF2B5EF4-FFF2-40B4-BE49-F238E27FC236}">
                <a16:creationId xmlns:a16="http://schemas.microsoft.com/office/drawing/2014/main" id="{5FB161FC-CC3D-4B39-A8CA-B6F38A55F618}"/>
              </a:ext>
            </a:extLst>
          </p:cNvPr>
          <p:cNvSpPr/>
          <p:nvPr/>
        </p:nvSpPr>
        <p:spPr>
          <a:xfrm>
            <a:off x="4941623" y="2042264"/>
            <a:ext cx="1999204" cy="228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相关的</a:t>
            </a:r>
            <a:r>
              <a:rPr lang="en-US" altLang="zh-CN" sz="1200" b="1" dirty="0">
                <a:solidFill>
                  <a:schemeClr val="tx1"/>
                </a:solidFill>
              </a:rPr>
              <a:t>HLA</a:t>
            </a:r>
            <a:r>
              <a:rPr lang="zh-CN" altLang="en-US" sz="1200" b="1" dirty="0">
                <a:solidFill>
                  <a:schemeClr val="tx1"/>
                </a:solidFill>
              </a:rPr>
              <a:t>等位基因</a:t>
            </a:r>
          </a:p>
        </p:txBody>
      </p:sp>
      <p:sp>
        <p:nvSpPr>
          <p:cNvPr id="8" name="矩形 7">
            <a:extLst>
              <a:ext uri="{FF2B5EF4-FFF2-40B4-BE49-F238E27FC236}">
                <a16:creationId xmlns:a16="http://schemas.microsoft.com/office/drawing/2014/main" id="{10AB656D-B2BD-4384-8973-EA973C1DBA31}"/>
              </a:ext>
            </a:extLst>
          </p:cNvPr>
          <p:cNvSpPr/>
          <p:nvPr/>
        </p:nvSpPr>
        <p:spPr>
          <a:xfrm>
            <a:off x="7678082" y="2042264"/>
            <a:ext cx="1322486" cy="228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相关风险</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887415"/>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4000" dirty="0">
                <a:solidFill>
                  <a:prstClr val="white"/>
                </a:solidFill>
                <a:latin typeface="Georgia"/>
                <a:ea typeface="微软雅黑"/>
              </a:rPr>
              <a:t>抗原加工和提呈</a:t>
            </a:r>
            <a:endParaRPr lang="en-US" altLang="zh-CN" sz="4000" dirty="0">
              <a:solidFill>
                <a:prstClr val="white"/>
              </a:solidFill>
              <a:latin typeface="Georgia"/>
              <a:ea typeface="微软雅黑"/>
            </a:endParaRPr>
          </a:p>
        </p:txBody>
      </p:sp>
      <p:sp>
        <p:nvSpPr>
          <p:cNvPr id="3" name="矩形 2"/>
          <p:cNvSpPr/>
          <p:nvPr/>
        </p:nvSpPr>
        <p:spPr>
          <a:xfrm>
            <a:off x="179512" y="1556792"/>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T</a:t>
            </a:r>
            <a:r>
              <a:rPr lang="zh-CN" altLang="en-US" sz="2400" dirty="0">
                <a:solidFill>
                  <a:prstClr val="white"/>
                </a:solidFill>
                <a:latin typeface="Georgia"/>
                <a:ea typeface="微软雅黑"/>
              </a:rPr>
              <a:t>细胞的自身</a:t>
            </a:r>
            <a:r>
              <a:rPr lang="en-US" altLang="zh-CN" sz="2400" dirty="0">
                <a:solidFill>
                  <a:prstClr val="white"/>
                </a:solidFill>
                <a:latin typeface="Georgia"/>
                <a:ea typeface="微软雅黑"/>
              </a:rPr>
              <a:t>MHC</a:t>
            </a:r>
            <a:r>
              <a:rPr lang="zh-CN" altLang="en-US" sz="2400" dirty="0">
                <a:solidFill>
                  <a:prstClr val="white"/>
                </a:solidFill>
                <a:latin typeface="Georgia"/>
                <a:ea typeface="微软雅黑"/>
              </a:rPr>
              <a:t>限制</a:t>
            </a:r>
            <a:endParaRPr lang="en-US" altLang="zh-CN" sz="2400" dirty="0">
              <a:solidFill>
                <a:prstClr val="white"/>
              </a:solidFill>
              <a:latin typeface="Georgia"/>
              <a:ea typeface="微软雅黑"/>
            </a:endParaRPr>
          </a:p>
        </p:txBody>
      </p:sp>
      <p:sp>
        <p:nvSpPr>
          <p:cNvPr id="4" name="矩形 3"/>
          <p:cNvSpPr/>
          <p:nvPr/>
        </p:nvSpPr>
        <p:spPr>
          <a:xfrm>
            <a:off x="179512" y="2492896"/>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抗原提呈细胞的功能</a:t>
            </a:r>
            <a:endParaRPr lang="en-US" altLang="zh-CN" sz="2400" dirty="0">
              <a:solidFill>
                <a:prstClr val="white"/>
              </a:solidFill>
              <a:latin typeface="Georgia"/>
              <a:ea typeface="微软雅黑"/>
            </a:endParaRPr>
          </a:p>
        </p:txBody>
      </p:sp>
      <p:sp>
        <p:nvSpPr>
          <p:cNvPr id="5" name="矩形 4"/>
          <p:cNvSpPr/>
          <p:nvPr/>
        </p:nvSpPr>
        <p:spPr>
          <a:xfrm>
            <a:off x="179512" y="3501008"/>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抗原加工和提呈的两条通路</a:t>
            </a:r>
            <a:endParaRPr lang="en-US" altLang="zh-CN" sz="2400" dirty="0">
              <a:solidFill>
                <a:prstClr val="white"/>
              </a:solidFill>
              <a:latin typeface="Georgia"/>
              <a:ea typeface="微软雅黑"/>
            </a:endParaRPr>
          </a:p>
        </p:txBody>
      </p:sp>
      <p:sp>
        <p:nvSpPr>
          <p:cNvPr id="6" name="矩形 5"/>
          <p:cNvSpPr/>
          <p:nvPr/>
        </p:nvSpPr>
        <p:spPr>
          <a:xfrm>
            <a:off x="179512" y="4581128"/>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非肽类抗原的提呈</a:t>
            </a:r>
            <a:endParaRPr lang="en-US" altLang="zh-CN" sz="2400" dirty="0">
              <a:solidFill>
                <a:prstClr val="white"/>
              </a:solidFill>
              <a:latin typeface="Georgia"/>
              <a:ea typeface="微软雅黑"/>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igure 8-14"/>
          <p:cNvPicPr>
            <a:picLocks noChangeAspect="1" noChangeArrowheads="1"/>
          </p:cNvPicPr>
          <p:nvPr/>
        </p:nvPicPr>
        <p:blipFill>
          <a:blip r:embed="rId3" cstate="email"/>
          <a:srcRect/>
          <a:stretch>
            <a:fillRect/>
          </a:stretch>
        </p:blipFill>
        <p:spPr bwMode="auto">
          <a:xfrm>
            <a:off x="584200" y="165102"/>
            <a:ext cx="7970838" cy="6532563"/>
          </a:xfrm>
          <a:prstGeom prst="rect">
            <a:avLst/>
          </a:prstGeom>
          <a:noFill/>
          <a:ln w="9525">
            <a:noFill/>
            <a:miter lim="800000"/>
            <a:headEnd/>
            <a:tailEnd/>
          </a:ln>
          <a:effectLst/>
        </p:spPr>
      </p:pic>
      <p:sp>
        <p:nvSpPr>
          <p:cNvPr id="128003" name="Text Box 3"/>
          <p:cNvSpPr txBox="1">
            <a:spLocks noChangeArrowheads="1"/>
          </p:cNvSpPr>
          <p:nvPr/>
        </p:nvSpPr>
        <p:spPr bwMode="auto">
          <a:xfrm>
            <a:off x="4716016" y="838200"/>
            <a:ext cx="4343400" cy="874407"/>
          </a:xfrm>
          <a:prstGeom prst="rect">
            <a:avLst/>
          </a:prstGeom>
          <a:solidFill>
            <a:schemeClr val="accent1"/>
          </a:solidFill>
          <a:ln w="9525">
            <a:noFill/>
            <a:miter lim="800000"/>
            <a:headEnd/>
            <a:tailEnd/>
          </a:ln>
          <a:effectLst/>
        </p:spPr>
        <p:txBody>
          <a:bodyPr wrap="square">
            <a:spAutoFit/>
          </a:bodyPr>
          <a:lstStyle/>
          <a:p>
            <a:pPr defTabSz="914400">
              <a:lnSpc>
                <a:spcPct val="150000"/>
              </a:lnSpc>
              <a:defRPr/>
            </a:pPr>
            <a:r>
              <a:rPr lang="en-US" altLang="zh-CN" b="1" dirty="0">
                <a:solidFill>
                  <a:prstClr val="white"/>
                </a:solidFill>
                <a:latin typeface="+mn-ea"/>
              </a:rPr>
              <a:t>T</a:t>
            </a:r>
            <a:r>
              <a:rPr lang="en-US" altLang="zh-CN" b="1" baseline="-25000" dirty="0">
                <a:solidFill>
                  <a:prstClr val="white"/>
                </a:solidFill>
                <a:latin typeface="+mn-ea"/>
              </a:rPr>
              <a:t>H</a:t>
            </a:r>
            <a:r>
              <a:rPr lang="en-US" altLang="zh-CN" b="1" dirty="0">
                <a:solidFill>
                  <a:prstClr val="white"/>
                </a:solidFill>
                <a:latin typeface="+mn-ea"/>
              </a:rPr>
              <a:t> </a:t>
            </a:r>
            <a:r>
              <a:rPr lang="zh-CN" altLang="en-US" b="1" dirty="0">
                <a:solidFill>
                  <a:prstClr val="white"/>
                </a:solidFill>
                <a:latin typeface="+mn-ea"/>
              </a:rPr>
              <a:t>细胞自身</a:t>
            </a:r>
            <a:r>
              <a:rPr lang="en-US" altLang="zh-CN" b="1" dirty="0">
                <a:solidFill>
                  <a:prstClr val="white"/>
                </a:solidFill>
                <a:latin typeface="+mn-ea"/>
              </a:rPr>
              <a:t>MHC</a:t>
            </a:r>
            <a:r>
              <a:rPr lang="zh-CN" altLang="en-US" b="1" dirty="0">
                <a:solidFill>
                  <a:prstClr val="white"/>
                </a:solidFill>
                <a:latin typeface="+mn-ea"/>
              </a:rPr>
              <a:t>限制性的证据</a:t>
            </a:r>
            <a:r>
              <a:rPr lang="en-US" altLang="zh-CN" b="1" dirty="0">
                <a:solidFill>
                  <a:prstClr val="white"/>
                </a:solidFill>
                <a:latin typeface="+mn-ea"/>
              </a:rPr>
              <a:t> (T </a:t>
            </a:r>
            <a:r>
              <a:rPr lang="zh-CN" altLang="en-US" b="1" dirty="0">
                <a:solidFill>
                  <a:prstClr val="white"/>
                </a:solidFill>
                <a:latin typeface="+mn-ea"/>
              </a:rPr>
              <a:t>细胞仅识别由自身</a:t>
            </a:r>
            <a:r>
              <a:rPr lang="en-US" altLang="zh-CN" b="1" dirty="0">
                <a:solidFill>
                  <a:prstClr val="white"/>
                </a:solidFill>
                <a:latin typeface="+mn-ea"/>
              </a:rPr>
              <a:t>MHC</a:t>
            </a:r>
            <a:r>
              <a:rPr lang="zh-CN" altLang="en-US" b="1" dirty="0">
                <a:solidFill>
                  <a:prstClr val="white"/>
                </a:solidFill>
                <a:latin typeface="+mn-ea"/>
              </a:rPr>
              <a:t>提呈的抗原</a:t>
            </a:r>
            <a:r>
              <a:rPr lang="en-US" altLang="zh-CN" b="1" dirty="0">
                <a:solidFill>
                  <a:prstClr val="white"/>
                </a:solidFill>
                <a:latin typeface="+mn-ea"/>
              </a:rPr>
              <a:t>)</a:t>
            </a:r>
          </a:p>
        </p:txBody>
      </p:sp>
      <p:sp>
        <p:nvSpPr>
          <p:cNvPr id="4" name="矩形 3"/>
          <p:cNvSpPr/>
          <p:nvPr/>
        </p:nvSpPr>
        <p:spPr>
          <a:xfrm>
            <a:off x="467544" y="6237312"/>
            <a:ext cx="223224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5" name="矩形 4">
            <a:extLst>
              <a:ext uri="{FF2B5EF4-FFF2-40B4-BE49-F238E27FC236}">
                <a16:creationId xmlns:a16="http://schemas.microsoft.com/office/drawing/2014/main" id="{4BF2F801-FBB7-40EF-831E-A3051F660ABD}"/>
              </a:ext>
            </a:extLst>
          </p:cNvPr>
          <p:cNvSpPr/>
          <p:nvPr/>
        </p:nvSpPr>
        <p:spPr>
          <a:xfrm>
            <a:off x="937414" y="908612"/>
            <a:ext cx="1792339"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品系</a:t>
            </a:r>
            <a:r>
              <a:rPr lang="en-US" altLang="zh-CN" sz="1400" b="1" dirty="0">
                <a:solidFill>
                  <a:schemeClr val="tx1"/>
                </a:solidFill>
              </a:rPr>
              <a:t>2</a:t>
            </a:r>
            <a:r>
              <a:rPr lang="zh-CN" altLang="en-US" sz="1400" b="1" dirty="0">
                <a:solidFill>
                  <a:schemeClr val="tx1"/>
                </a:solidFill>
              </a:rPr>
              <a:t>或</a:t>
            </a:r>
            <a:r>
              <a:rPr lang="en-US" altLang="zh-CN" sz="1400" b="1" dirty="0">
                <a:solidFill>
                  <a:schemeClr val="tx1"/>
                </a:solidFill>
              </a:rPr>
              <a:t>13</a:t>
            </a:r>
            <a:r>
              <a:rPr lang="zh-CN" altLang="en-US" sz="1400" b="1" dirty="0">
                <a:solidFill>
                  <a:schemeClr val="tx1"/>
                </a:solidFill>
              </a:rPr>
              <a:t>或</a:t>
            </a:r>
            <a:endParaRPr lang="en-US" altLang="zh-CN" sz="1400" b="1" dirty="0">
              <a:solidFill>
                <a:schemeClr val="tx1"/>
              </a:solidFill>
            </a:endParaRPr>
          </a:p>
          <a:p>
            <a:r>
              <a:rPr lang="zh-CN" altLang="en-US" sz="1400" b="1" dirty="0">
                <a:solidFill>
                  <a:schemeClr val="tx1"/>
                </a:solidFill>
              </a:rPr>
              <a:t>（</a:t>
            </a:r>
            <a:r>
              <a:rPr lang="en-US" altLang="zh-CN" sz="1400" b="1" dirty="0">
                <a:solidFill>
                  <a:schemeClr val="tx1"/>
                </a:solidFill>
              </a:rPr>
              <a:t>2</a:t>
            </a:r>
            <a:r>
              <a:rPr lang="en-US" altLang="zh-CN" sz="1400" b="1" dirty="0">
                <a:solidFill>
                  <a:schemeClr val="tx1"/>
                </a:solidFill>
                <a:sym typeface="Symbol" panose="05050102010706020507" pitchFamily="18" charset="2"/>
              </a:rPr>
              <a:t>13</a:t>
            </a:r>
            <a:r>
              <a:rPr lang="zh-CN" altLang="en-US" sz="1400" b="1" dirty="0">
                <a:solidFill>
                  <a:schemeClr val="tx1"/>
                </a:solidFill>
              </a:rPr>
              <a:t>）</a:t>
            </a:r>
            <a:r>
              <a:rPr lang="en-US" altLang="zh-CN" sz="1400" b="1" dirty="0">
                <a:solidFill>
                  <a:schemeClr val="tx1"/>
                </a:solidFill>
              </a:rPr>
              <a:t>F1</a:t>
            </a:r>
            <a:r>
              <a:rPr lang="zh-CN" altLang="en-US" sz="1400" b="1" dirty="0">
                <a:solidFill>
                  <a:schemeClr val="tx1"/>
                </a:solidFill>
              </a:rPr>
              <a:t>小鼠</a:t>
            </a:r>
          </a:p>
        </p:txBody>
      </p:sp>
      <p:sp>
        <p:nvSpPr>
          <p:cNvPr id="6" name="矩形 5">
            <a:extLst>
              <a:ext uri="{FF2B5EF4-FFF2-40B4-BE49-F238E27FC236}">
                <a16:creationId xmlns:a16="http://schemas.microsoft.com/office/drawing/2014/main" id="{E6514F2D-C4F0-443A-B326-32607867F081}"/>
              </a:ext>
            </a:extLst>
          </p:cNvPr>
          <p:cNvSpPr/>
          <p:nvPr/>
        </p:nvSpPr>
        <p:spPr>
          <a:xfrm>
            <a:off x="2865349" y="908612"/>
            <a:ext cx="1792339"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品系</a:t>
            </a:r>
            <a:r>
              <a:rPr lang="en-US" altLang="zh-CN" sz="1400" b="1" dirty="0">
                <a:solidFill>
                  <a:schemeClr val="tx1"/>
                </a:solidFill>
              </a:rPr>
              <a:t>2</a:t>
            </a:r>
            <a:r>
              <a:rPr lang="zh-CN" altLang="en-US" sz="1400" b="1" dirty="0">
                <a:solidFill>
                  <a:schemeClr val="tx1"/>
                </a:solidFill>
              </a:rPr>
              <a:t>或</a:t>
            </a:r>
            <a:r>
              <a:rPr lang="en-US" altLang="zh-CN" sz="1400" b="1" dirty="0">
                <a:solidFill>
                  <a:schemeClr val="tx1"/>
                </a:solidFill>
              </a:rPr>
              <a:t>13</a:t>
            </a:r>
            <a:r>
              <a:rPr lang="zh-CN" altLang="en-US" sz="1400" b="1" dirty="0">
                <a:solidFill>
                  <a:schemeClr val="tx1"/>
                </a:solidFill>
              </a:rPr>
              <a:t>或</a:t>
            </a:r>
            <a:endParaRPr lang="en-US" altLang="zh-CN" sz="1400" b="1" dirty="0">
              <a:solidFill>
                <a:schemeClr val="tx1"/>
              </a:solidFill>
            </a:endParaRPr>
          </a:p>
          <a:p>
            <a:r>
              <a:rPr lang="zh-CN" altLang="en-US" sz="1400" b="1" dirty="0">
                <a:solidFill>
                  <a:schemeClr val="tx1"/>
                </a:solidFill>
              </a:rPr>
              <a:t>（</a:t>
            </a:r>
            <a:r>
              <a:rPr lang="en-US" altLang="zh-CN" sz="1400" b="1" dirty="0">
                <a:solidFill>
                  <a:schemeClr val="tx1"/>
                </a:solidFill>
              </a:rPr>
              <a:t>2</a:t>
            </a:r>
            <a:r>
              <a:rPr lang="en-US" altLang="zh-CN" sz="1400" b="1" dirty="0">
                <a:solidFill>
                  <a:schemeClr val="tx1"/>
                </a:solidFill>
                <a:sym typeface="Symbol" panose="05050102010706020507" pitchFamily="18" charset="2"/>
              </a:rPr>
              <a:t>13</a:t>
            </a:r>
            <a:r>
              <a:rPr lang="zh-CN" altLang="en-US" sz="1400" b="1" dirty="0">
                <a:solidFill>
                  <a:schemeClr val="tx1"/>
                </a:solidFill>
              </a:rPr>
              <a:t>）</a:t>
            </a:r>
            <a:r>
              <a:rPr lang="en-US" altLang="zh-CN" sz="1400" b="1" dirty="0">
                <a:solidFill>
                  <a:schemeClr val="tx1"/>
                </a:solidFill>
              </a:rPr>
              <a:t>F1</a:t>
            </a:r>
            <a:r>
              <a:rPr lang="zh-CN" altLang="en-US" sz="1400" b="1" dirty="0">
                <a:solidFill>
                  <a:schemeClr val="tx1"/>
                </a:solidFill>
              </a:rPr>
              <a:t>小鼠</a:t>
            </a:r>
          </a:p>
        </p:txBody>
      </p:sp>
      <p:sp>
        <p:nvSpPr>
          <p:cNvPr id="7" name="矩形 6">
            <a:extLst>
              <a:ext uri="{FF2B5EF4-FFF2-40B4-BE49-F238E27FC236}">
                <a16:creationId xmlns:a16="http://schemas.microsoft.com/office/drawing/2014/main" id="{EFAFB732-D6B3-48B8-8200-D9652E4F89BB}"/>
              </a:ext>
            </a:extLst>
          </p:cNvPr>
          <p:cNvSpPr/>
          <p:nvPr/>
        </p:nvSpPr>
        <p:spPr>
          <a:xfrm>
            <a:off x="584201" y="1703295"/>
            <a:ext cx="1970740" cy="327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腹膜渗出液细胞</a:t>
            </a:r>
          </a:p>
        </p:txBody>
      </p:sp>
      <p:sp>
        <p:nvSpPr>
          <p:cNvPr id="8" name="矩形 7">
            <a:extLst>
              <a:ext uri="{FF2B5EF4-FFF2-40B4-BE49-F238E27FC236}">
                <a16:creationId xmlns:a16="http://schemas.microsoft.com/office/drawing/2014/main" id="{C6F2FAC5-B455-410D-8F8F-A6478EB5FDB7}"/>
              </a:ext>
            </a:extLst>
          </p:cNvPr>
          <p:cNvSpPr/>
          <p:nvPr/>
        </p:nvSpPr>
        <p:spPr>
          <a:xfrm>
            <a:off x="2650108" y="1747558"/>
            <a:ext cx="1970740" cy="327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淋巴结细胞</a:t>
            </a:r>
          </a:p>
        </p:txBody>
      </p:sp>
      <p:sp>
        <p:nvSpPr>
          <p:cNvPr id="9" name="矩形 8">
            <a:extLst>
              <a:ext uri="{FF2B5EF4-FFF2-40B4-BE49-F238E27FC236}">
                <a16:creationId xmlns:a16="http://schemas.microsoft.com/office/drawing/2014/main" id="{3A3B388F-4270-44F4-83AD-B39EB161754D}"/>
              </a:ext>
            </a:extLst>
          </p:cNvPr>
          <p:cNvSpPr/>
          <p:nvPr/>
        </p:nvSpPr>
        <p:spPr>
          <a:xfrm>
            <a:off x="3761518" y="1447367"/>
            <a:ext cx="550860" cy="2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7</a:t>
            </a:r>
            <a:r>
              <a:rPr lang="zh-CN" altLang="en-US" sz="1400" b="1" dirty="0">
                <a:solidFill>
                  <a:schemeClr val="tx1"/>
                </a:solidFill>
              </a:rPr>
              <a:t>天</a:t>
            </a:r>
          </a:p>
        </p:txBody>
      </p:sp>
      <p:sp>
        <p:nvSpPr>
          <p:cNvPr id="10" name="矩形 9">
            <a:extLst>
              <a:ext uri="{FF2B5EF4-FFF2-40B4-BE49-F238E27FC236}">
                <a16:creationId xmlns:a16="http://schemas.microsoft.com/office/drawing/2014/main" id="{4935AE04-C0CE-4BE9-9A8F-EDEAB7CE18BA}"/>
              </a:ext>
            </a:extLst>
          </p:cNvPr>
          <p:cNvSpPr/>
          <p:nvPr/>
        </p:nvSpPr>
        <p:spPr>
          <a:xfrm>
            <a:off x="4440586" y="160336"/>
            <a:ext cx="848590" cy="234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C8127E"/>
                </a:solidFill>
              </a:rPr>
              <a:t>抗原</a:t>
            </a:r>
          </a:p>
        </p:txBody>
      </p:sp>
      <p:sp>
        <p:nvSpPr>
          <p:cNvPr id="11" name="矩形 10">
            <a:extLst>
              <a:ext uri="{FF2B5EF4-FFF2-40B4-BE49-F238E27FC236}">
                <a16:creationId xmlns:a16="http://schemas.microsoft.com/office/drawing/2014/main" id="{FA124E3E-F025-40C2-A451-E016F3E150E5}"/>
              </a:ext>
            </a:extLst>
          </p:cNvPr>
          <p:cNvSpPr/>
          <p:nvPr/>
        </p:nvSpPr>
        <p:spPr>
          <a:xfrm>
            <a:off x="433474" y="3464826"/>
            <a:ext cx="848590" cy="234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rgbClr val="C8127E"/>
                </a:solidFill>
              </a:rPr>
              <a:t>抗原</a:t>
            </a:r>
          </a:p>
        </p:txBody>
      </p:sp>
      <p:sp>
        <p:nvSpPr>
          <p:cNvPr id="12" name="矩形 11">
            <a:extLst>
              <a:ext uri="{FF2B5EF4-FFF2-40B4-BE49-F238E27FC236}">
                <a16:creationId xmlns:a16="http://schemas.microsoft.com/office/drawing/2014/main" id="{4B2B4262-EDBB-4574-AE6B-7085F806809E}"/>
              </a:ext>
            </a:extLst>
          </p:cNvPr>
          <p:cNvSpPr/>
          <p:nvPr/>
        </p:nvSpPr>
        <p:spPr>
          <a:xfrm>
            <a:off x="1081280" y="2774543"/>
            <a:ext cx="1070249" cy="154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黏附细胞</a:t>
            </a:r>
          </a:p>
        </p:txBody>
      </p:sp>
      <p:sp>
        <p:nvSpPr>
          <p:cNvPr id="13" name="矩形 12">
            <a:extLst>
              <a:ext uri="{FF2B5EF4-FFF2-40B4-BE49-F238E27FC236}">
                <a16:creationId xmlns:a16="http://schemas.microsoft.com/office/drawing/2014/main" id="{0C8B0126-FF6B-40B8-91B8-625FB560D13E}"/>
              </a:ext>
            </a:extLst>
          </p:cNvPr>
          <p:cNvSpPr/>
          <p:nvPr/>
        </p:nvSpPr>
        <p:spPr>
          <a:xfrm>
            <a:off x="584199" y="3145694"/>
            <a:ext cx="2065909" cy="234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腹膜巨噬细胞</a:t>
            </a:r>
          </a:p>
        </p:txBody>
      </p:sp>
      <p:sp>
        <p:nvSpPr>
          <p:cNvPr id="14" name="矩形 13">
            <a:extLst>
              <a:ext uri="{FF2B5EF4-FFF2-40B4-BE49-F238E27FC236}">
                <a16:creationId xmlns:a16="http://schemas.microsoft.com/office/drawing/2014/main" id="{1E57E484-5CAB-4B84-8622-88B908210B77}"/>
              </a:ext>
            </a:extLst>
          </p:cNvPr>
          <p:cNvSpPr/>
          <p:nvPr/>
        </p:nvSpPr>
        <p:spPr>
          <a:xfrm>
            <a:off x="5531224" y="4920123"/>
            <a:ext cx="2492188" cy="183356"/>
          </a:xfrm>
          <a:prstGeom prst="rect">
            <a:avLst/>
          </a:prstGeom>
          <a:solidFill>
            <a:srgbClr val="FFF8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抗原刺激的巨噬细胞</a:t>
            </a:r>
          </a:p>
        </p:txBody>
      </p:sp>
      <p:sp>
        <p:nvSpPr>
          <p:cNvPr id="15" name="矩形 14">
            <a:extLst>
              <a:ext uri="{FF2B5EF4-FFF2-40B4-BE49-F238E27FC236}">
                <a16:creationId xmlns:a16="http://schemas.microsoft.com/office/drawing/2014/main" id="{7003C98F-F895-4DC1-8EA0-F0FDDC2C37A9}"/>
              </a:ext>
            </a:extLst>
          </p:cNvPr>
          <p:cNvSpPr/>
          <p:nvPr/>
        </p:nvSpPr>
        <p:spPr>
          <a:xfrm>
            <a:off x="3935064" y="2464931"/>
            <a:ext cx="1425829" cy="988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吸附柱（截留巨噬细胞）</a:t>
            </a:r>
          </a:p>
        </p:txBody>
      </p:sp>
      <p:sp>
        <p:nvSpPr>
          <p:cNvPr id="16" name="矩形 15">
            <a:extLst>
              <a:ext uri="{FF2B5EF4-FFF2-40B4-BE49-F238E27FC236}">
                <a16:creationId xmlns:a16="http://schemas.microsoft.com/office/drawing/2014/main" id="{CB077829-7135-4021-9AEF-A7D33F7FF01A}"/>
              </a:ext>
            </a:extLst>
          </p:cNvPr>
          <p:cNvSpPr/>
          <p:nvPr/>
        </p:nvSpPr>
        <p:spPr>
          <a:xfrm>
            <a:off x="2865349" y="3974379"/>
            <a:ext cx="1970740" cy="432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抗原启动的</a:t>
            </a:r>
            <a:r>
              <a:rPr lang="en-US" altLang="zh-CN" sz="1400" b="1" dirty="0">
                <a:solidFill>
                  <a:schemeClr val="tx1"/>
                </a:solidFill>
              </a:rPr>
              <a:t>T</a:t>
            </a:r>
            <a:r>
              <a:rPr lang="zh-CN" altLang="en-US" sz="1400" b="1" dirty="0">
                <a:solidFill>
                  <a:schemeClr val="tx1"/>
                </a:solidFill>
              </a:rPr>
              <a:t>细胞</a:t>
            </a:r>
          </a:p>
        </p:txBody>
      </p:sp>
      <p:sp>
        <p:nvSpPr>
          <p:cNvPr id="17" name="矩形 16">
            <a:extLst>
              <a:ext uri="{FF2B5EF4-FFF2-40B4-BE49-F238E27FC236}">
                <a16:creationId xmlns:a16="http://schemas.microsoft.com/office/drawing/2014/main" id="{C8D58BC6-1B59-4170-82F6-D6978437337A}"/>
              </a:ext>
            </a:extLst>
          </p:cNvPr>
          <p:cNvSpPr/>
          <p:nvPr/>
        </p:nvSpPr>
        <p:spPr>
          <a:xfrm>
            <a:off x="1882588" y="5754356"/>
            <a:ext cx="1694330" cy="482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检测</a:t>
            </a:r>
            <a:r>
              <a:rPr lang="en-US" altLang="zh-CN" sz="1400" b="1" dirty="0">
                <a:solidFill>
                  <a:schemeClr val="tx1"/>
                </a:solidFill>
              </a:rPr>
              <a:t>T</a:t>
            </a:r>
            <a:r>
              <a:rPr lang="zh-CN" altLang="en-US" sz="1400" b="1" dirty="0">
                <a:solidFill>
                  <a:schemeClr val="tx1"/>
                </a:solidFill>
              </a:rPr>
              <a:t>细胞增殖</a:t>
            </a:r>
          </a:p>
        </p:txBody>
      </p:sp>
      <p:sp>
        <p:nvSpPr>
          <p:cNvPr id="18" name="矩形 17">
            <a:extLst>
              <a:ext uri="{FF2B5EF4-FFF2-40B4-BE49-F238E27FC236}">
                <a16:creationId xmlns:a16="http://schemas.microsoft.com/office/drawing/2014/main" id="{A0DBD108-1439-4DD8-899D-2E20D8457CE6}"/>
              </a:ext>
            </a:extLst>
          </p:cNvPr>
          <p:cNvSpPr/>
          <p:nvPr/>
        </p:nvSpPr>
        <p:spPr>
          <a:xfrm>
            <a:off x="3804561" y="4920123"/>
            <a:ext cx="1314286" cy="432046"/>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抗原启动的</a:t>
            </a:r>
            <a:r>
              <a:rPr lang="en-US" altLang="zh-CN" sz="1400" b="1" dirty="0">
                <a:solidFill>
                  <a:schemeClr val="tx1"/>
                </a:solidFill>
              </a:rPr>
              <a:t>T</a:t>
            </a:r>
            <a:r>
              <a:rPr lang="zh-CN" altLang="en-US" sz="1400" b="1" dirty="0">
                <a:solidFill>
                  <a:schemeClr val="tx1"/>
                </a:solidFill>
              </a:rPr>
              <a:t>细胞</a:t>
            </a:r>
          </a:p>
        </p:txBody>
      </p:sp>
      <p:sp>
        <p:nvSpPr>
          <p:cNvPr id="19" name="矩形 18">
            <a:extLst>
              <a:ext uri="{FF2B5EF4-FFF2-40B4-BE49-F238E27FC236}">
                <a16:creationId xmlns:a16="http://schemas.microsoft.com/office/drawing/2014/main" id="{1E57E484-5CAB-4B84-8622-88B908210B77}"/>
              </a:ext>
            </a:extLst>
          </p:cNvPr>
          <p:cNvSpPr/>
          <p:nvPr/>
        </p:nvSpPr>
        <p:spPr>
          <a:xfrm>
            <a:off x="550713" y="3918993"/>
            <a:ext cx="2065909" cy="43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抗原刺激的巨噬细胞</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619673" y="216024"/>
            <a:ext cx="5400600" cy="6165304"/>
            <a:chOff x="1619672" y="160338"/>
            <a:chExt cx="5609803" cy="6697662"/>
          </a:xfrm>
        </p:grpSpPr>
        <p:pic>
          <p:nvPicPr>
            <p:cNvPr id="129027" name="Picture 3" descr="figure 8-15"/>
            <p:cNvPicPr>
              <a:picLocks noChangeAspect="1" noChangeArrowheads="1"/>
            </p:cNvPicPr>
            <p:nvPr/>
          </p:nvPicPr>
          <p:blipFill>
            <a:blip r:embed="rId3" cstate="email"/>
            <a:srcRect/>
            <a:stretch>
              <a:fillRect/>
            </a:stretch>
          </p:blipFill>
          <p:spPr bwMode="auto">
            <a:xfrm>
              <a:off x="1912938" y="160338"/>
              <a:ext cx="5316537" cy="6535737"/>
            </a:xfrm>
            <a:prstGeom prst="rect">
              <a:avLst/>
            </a:prstGeom>
            <a:noFill/>
          </p:spPr>
        </p:pic>
        <p:sp>
          <p:nvSpPr>
            <p:cNvPr id="3" name="矩形 2"/>
            <p:cNvSpPr/>
            <p:nvPr/>
          </p:nvSpPr>
          <p:spPr>
            <a:xfrm>
              <a:off x="1619672" y="6237312"/>
              <a:ext cx="2304256"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971600" y="5934672"/>
            <a:ext cx="7128792"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b="1" dirty="0">
                <a:solidFill>
                  <a:prstClr val="white"/>
                </a:solidFill>
                <a:latin typeface="+mn-ea"/>
              </a:rPr>
              <a:t>经典实验，说明</a:t>
            </a:r>
            <a:r>
              <a:rPr lang="en-US" altLang="zh-CN" sz="2000" b="1" dirty="0">
                <a:solidFill>
                  <a:prstClr val="white"/>
                </a:solidFill>
                <a:latin typeface="+mn-ea"/>
              </a:rPr>
              <a:t>T</a:t>
            </a:r>
            <a:r>
              <a:rPr lang="en-US" altLang="zh-CN" sz="2000" b="1" baseline="-25000" dirty="0">
                <a:solidFill>
                  <a:prstClr val="white"/>
                </a:solidFill>
                <a:latin typeface="+mn-ea"/>
              </a:rPr>
              <a:t>C</a:t>
            </a:r>
            <a:r>
              <a:rPr lang="zh-CN" altLang="en-US" sz="2000" b="1" dirty="0">
                <a:solidFill>
                  <a:prstClr val="white"/>
                </a:solidFill>
                <a:latin typeface="+mn-ea"/>
              </a:rPr>
              <a:t>细胞对抗原的识别具有</a:t>
            </a:r>
            <a:r>
              <a:rPr lang="en-US" altLang="zh-CN" sz="2000" b="1" dirty="0">
                <a:solidFill>
                  <a:prstClr val="white"/>
                </a:solidFill>
                <a:latin typeface="+mn-ea"/>
              </a:rPr>
              <a:t>MHC</a:t>
            </a:r>
            <a:r>
              <a:rPr lang="zh-CN" altLang="en-US" sz="2000" b="1" dirty="0">
                <a:solidFill>
                  <a:prstClr val="white"/>
                </a:solidFill>
                <a:latin typeface="+mn-ea"/>
              </a:rPr>
              <a:t>限制性</a:t>
            </a:r>
            <a:endParaRPr lang="en-US" altLang="zh-CN" sz="2000" b="1" dirty="0">
              <a:solidFill>
                <a:prstClr val="white"/>
              </a:solidFill>
              <a:latin typeface="+mn-ea"/>
            </a:endParaRPr>
          </a:p>
        </p:txBody>
      </p:sp>
      <p:sp>
        <p:nvSpPr>
          <p:cNvPr id="6" name="矩形 5">
            <a:extLst>
              <a:ext uri="{FF2B5EF4-FFF2-40B4-BE49-F238E27FC236}">
                <a16:creationId xmlns:a16="http://schemas.microsoft.com/office/drawing/2014/main" id="{1E57E484-5CAB-4B84-8622-88B908210B77}"/>
              </a:ext>
            </a:extLst>
          </p:cNvPr>
          <p:cNvSpPr/>
          <p:nvPr/>
        </p:nvSpPr>
        <p:spPr>
          <a:xfrm>
            <a:off x="5176089" y="276997"/>
            <a:ext cx="2065909" cy="34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LCM</a:t>
            </a:r>
            <a:r>
              <a:rPr lang="zh-CN" altLang="en-US" sz="1600" b="1" dirty="0">
                <a:solidFill>
                  <a:schemeClr val="tx1"/>
                </a:solidFill>
                <a:latin typeface="+mn-ea"/>
              </a:rPr>
              <a:t>病毒</a:t>
            </a:r>
          </a:p>
        </p:txBody>
      </p:sp>
      <p:sp>
        <p:nvSpPr>
          <p:cNvPr id="7" name="矩形 6">
            <a:extLst>
              <a:ext uri="{FF2B5EF4-FFF2-40B4-BE49-F238E27FC236}">
                <a16:creationId xmlns:a16="http://schemas.microsoft.com/office/drawing/2014/main" id="{1E57E484-5CAB-4B84-8622-88B908210B77}"/>
              </a:ext>
            </a:extLst>
          </p:cNvPr>
          <p:cNvSpPr/>
          <p:nvPr/>
        </p:nvSpPr>
        <p:spPr>
          <a:xfrm>
            <a:off x="3503041" y="1850342"/>
            <a:ext cx="2065909" cy="43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脾脏细胞（含</a:t>
            </a:r>
            <a:r>
              <a:rPr lang="en-US" altLang="zh-CN" sz="1600" b="1" dirty="0">
                <a:solidFill>
                  <a:schemeClr val="tx1"/>
                </a:solidFill>
                <a:latin typeface="+mn-ea"/>
              </a:rPr>
              <a:t>T</a:t>
            </a:r>
            <a:r>
              <a:rPr lang="en-US" altLang="zh-CN" sz="1600" b="1" baseline="-25000" dirty="0">
                <a:solidFill>
                  <a:schemeClr val="tx1"/>
                </a:solidFill>
                <a:latin typeface="+mn-ea"/>
              </a:rPr>
              <a:t>C</a:t>
            </a:r>
            <a:r>
              <a:rPr lang="zh-CN" altLang="en-US" sz="1600" b="1" dirty="0">
                <a:solidFill>
                  <a:schemeClr val="tx1"/>
                </a:solidFill>
                <a:latin typeface="+mn-ea"/>
              </a:rPr>
              <a:t>细胞）</a:t>
            </a:r>
          </a:p>
        </p:txBody>
      </p:sp>
      <p:sp>
        <p:nvSpPr>
          <p:cNvPr id="8" name="矩形 7">
            <a:extLst>
              <a:ext uri="{FF2B5EF4-FFF2-40B4-BE49-F238E27FC236}">
                <a16:creationId xmlns:a16="http://schemas.microsoft.com/office/drawing/2014/main" id="{9F3C66F3-4463-4463-A9BD-4537DCD78D7D}"/>
              </a:ext>
            </a:extLst>
          </p:cNvPr>
          <p:cNvSpPr/>
          <p:nvPr/>
        </p:nvSpPr>
        <p:spPr>
          <a:xfrm>
            <a:off x="2420469" y="3765176"/>
            <a:ext cx="1004050" cy="259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靶细胞</a:t>
            </a:r>
          </a:p>
        </p:txBody>
      </p:sp>
      <p:sp>
        <p:nvSpPr>
          <p:cNvPr id="9" name="矩形 8">
            <a:extLst>
              <a:ext uri="{FF2B5EF4-FFF2-40B4-BE49-F238E27FC236}">
                <a16:creationId xmlns:a16="http://schemas.microsoft.com/office/drawing/2014/main" id="{B32D85E3-3670-4B66-8427-EC49205A063B}"/>
              </a:ext>
            </a:extLst>
          </p:cNvPr>
          <p:cNvSpPr/>
          <p:nvPr/>
        </p:nvSpPr>
        <p:spPr>
          <a:xfrm>
            <a:off x="5692588" y="3776944"/>
            <a:ext cx="1300790" cy="229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LCM</a:t>
            </a:r>
            <a:endParaRPr lang="zh-CN" altLang="en-US" sz="1400" b="1" dirty="0">
              <a:solidFill>
                <a:schemeClr val="tx1"/>
              </a:solidFill>
              <a:latin typeface="+mn-ea"/>
            </a:endParaRPr>
          </a:p>
        </p:txBody>
      </p:sp>
      <p:sp>
        <p:nvSpPr>
          <p:cNvPr id="10" name="矩形 9">
            <a:extLst>
              <a:ext uri="{FF2B5EF4-FFF2-40B4-BE49-F238E27FC236}">
                <a16:creationId xmlns:a16="http://schemas.microsoft.com/office/drawing/2014/main" id="{9A0B242E-AC44-4E96-853E-F8ABF92FAB26}"/>
              </a:ext>
            </a:extLst>
          </p:cNvPr>
          <p:cNvSpPr/>
          <p:nvPr/>
        </p:nvSpPr>
        <p:spPr>
          <a:xfrm>
            <a:off x="3440960" y="4024247"/>
            <a:ext cx="1955793" cy="229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感染的靶细胞</a:t>
            </a:r>
          </a:p>
        </p:txBody>
      </p:sp>
      <p:sp>
        <p:nvSpPr>
          <p:cNvPr id="11" name="矩形 10">
            <a:extLst>
              <a:ext uri="{FF2B5EF4-FFF2-40B4-BE49-F238E27FC236}">
                <a16:creationId xmlns:a16="http://schemas.microsoft.com/office/drawing/2014/main" id="{ACA2903E-A8E6-4BBA-A673-F91E20902DE5}"/>
              </a:ext>
            </a:extLst>
          </p:cNvPr>
          <p:cNvSpPr/>
          <p:nvPr/>
        </p:nvSpPr>
        <p:spPr>
          <a:xfrm>
            <a:off x="5037585" y="3996446"/>
            <a:ext cx="1955793" cy="229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感染的靶细胞</a:t>
            </a:r>
          </a:p>
        </p:txBody>
      </p:sp>
      <p:sp>
        <p:nvSpPr>
          <p:cNvPr id="12" name="矩形 11">
            <a:extLst>
              <a:ext uri="{FF2B5EF4-FFF2-40B4-BE49-F238E27FC236}">
                <a16:creationId xmlns:a16="http://schemas.microsoft.com/office/drawing/2014/main" id="{1F5A5709-D5A5-485F-A4D0-E2099A0E498C}"/>
              </a:ext>
            </a:extLst>
          </p:cNvPr>
          <p:cNvSpPr/>
          <p:nvPr/>
        </p:nvSpPr>
        <p:spPr>
          <a:xfrm>
            <a:off x="2677128" y="5287475"/>
            <a:ext cx="825913" cy="19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释放</a:t>
            </a:r>
          </a:p>
        </p:txBody>
      </p:sp>
      <p:sp>
        <p:nvSpPr>
          <p:cNvPr id="13" name="矩形 12">
            <a:extLst>
              <a:ext uri="{FF2B5EF4-FFF2-40B4-BE49-F238E27FC236}">
                <a16:creationId xmlns:a16="http://schemas.microsoft.com/office/drawing/2014/main" id="{7A0D8E83-7D3D-42F4-88D8-D756313DBC6A}"/>
              </a:ext>
            </a:extLst>
          </p:cNvPr>
          <p:cNvSpPr/>
          <p:nvPr/>
        </p:nvSpPr>
        <p:spPr>
          <a:xfrm>
            <a:off x="4353943" y="5312716"/>
            <a:ext cx="825913" cy="19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释放</a:t>
            </a:r>
          </a:p>
        </p:txBody>
      </p:sp>
      <p:sp>
        <p:nvSpPr>
          <p:cNvPr id="14" name="矩形 13">
            <a:extLst>
              <a:ext uri="{FF2B5EF4-FFF2-40B4-BE49-F238E27FC236}">
                <a16:creationId xmlns:a16="http://schemas.microsoft.com/office/drawing/2014/main" id="{F791F791-A842-4D9A-A671-EC9D13EDDE3B}"/>
              </a:ext>
            </a:extLst>
          </p:cNvPr>
          <p:cNvSpPr/>
          <p:nvPr/>
        </p:nvSpPr>
        <p:spPr>
          <a:xfrm>
            <a:off x="6015481" y="5312716"/>
            <a:ext cx="825913" cy="19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释放</a:t>
            </a:r>
          </a:p>
        </p:txBody>
      </p:sp>
      <p:sp>
        <p:nvSpPr>
          <p:cNvPr id="15" name="矩形 14">
            <a:extLst>
              <a:ext uri="{FF2B5EF4-FFF2-40B4-BE49-F238E27FC236}">
                <a16:creationId xmlns:a16="http://schemas.microsoft.com/office/drawing/2014/main" id="{DF270937-4AAA-44EA-A7F1-E786245DFAF1}"/>
              </a:ext>
            </a:extLst>
          </p:cNvPr>
          <p:cNvSpPr/>
          <p:nvPr/>
        </p:nvSpPr>
        <p:spPr>
          <a:xfrm>
            <a:off x="4048180" y="5504416"/>
            <a:ext cx="989405" cy="2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细胞裂解</a:t>
            </a:r>
          </a:p>
        </p:txBody>
      </p:sp>
      <p:sp>
        <p:nvSpPr>
          <p:cNvPr id="16" name="矩形 15">
            <a:extLst>
              <a:ext uri="{FF2B5EF4-FFF2-40B4-BE49-F238E27FC236}">
                <a16:creationId xmlns:a16="http://schemas.microsoft.com/office/drawing/2014/main" id="{723C0252-C2D4-433D-ACB2-C17CBD594997}"/>
              </a:ext>
            </a:extLst>
          </p:cNvPr>
          <p:cNvSpPr/>
          <p:nvPr/>
        </p:nvSpPr>
        <p:spPr>
          <a:xfrm>
            <a:off x="5620031" y="5504416"/>
            <a:ext cx="989405" cy="2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无裂解</a:t>
            </a:r>
          </a:p>
        </p:txBody>
      </p:sp>
      <p:sp>
        <p:nvSpPr>
          <p:cNvPr id="17" name="矩形 16">
            <a:extLst>
              <a:ext uri="{FF2B5EF4-FFF2-40B4-BE49-F238E27FC236}">
                <a16:creationId xmlns:a16="http://schemas.microsoft.com/office/drawing/2014/main" id="{6B222C02-9EDD-4B0F-B41D-156AF98CEEE9}"/>
              </a:ext>
            </a:extLst>
          </p:cNvPr>
          <p:cNvSpPr/>
          <p:nvPr/>
        </p:nvSpPr>
        <p:spPr>
          <a:xfrm>
            <a:off x="2366348" y="5487631"/>
            <a:ext cx="989405" cy="2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无裂解</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683568" y="188640"/>
            <a:ext cx="7560840" cy="6309320"/>
            <a:chOff x="467544" y="165100"/>
            <a:chExt cx="7930331" cy="6692900"/>
          </a:xfrm>
        </p:grpSpPr>
        <p:pic>
          <p:nvPicPr>
            <p:cNvPr id="130050" name="Picture 2" descr="figure 8-16"/>
            <p:cNvPicPr>
              <a:picLocks noChangeAspect="1" noChangeArrowheads="1"/>
            </p:cNvPicPr>
            <p:nvPr/>
          </p:nvPicPr>
          <p:blipFill>
            <a:blip r:embed="rId3" cstate="email"/>
            <a:srcRect/>
            <a:stretch>
              <a:fillRect/>
            </a:stretch>
          </p:blipFill>
          <p:spPr bwMode="auto">
            <a:xfrm>
              <a:off x="749300" y="165100"/>
              <a:ext cx="7648575" cy="6532563"/>
            </a:xfrm>
            <a:prstGeom prst="rect">
              <a:avLst/>
            </a:prstGeom>
            <a:noFill/>
            <a:ln w="9525">
              <a:noFill/>
              <a:miter lim="800000"/>
              <a:headEnd/>
              <a:tailEnd/>
            </a:ln>
            <a:effectLst/>
          </p:spPr>
        </p:pic>
        <p:sp>
          <p:nvSpPr>
            <p:cNvPr id="3" name="矩形 2"/>
            <p:cNvSpPr/>
            <p:nvPr/>
          </p:nvSpPr>
          <p:spPr>
            <a:xfrm>
              <a:off x="467544" y="6165304"/>
              <a:ext cx="2376264"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1259632" y="6070646"/>
            <a:ext cx="6840760"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b="1" dirty="0">
                <a:solidFill>
                  <a:prstClr val="white"/>
                </a:solidFill>
                <a:latin typeface="+mn-ea"/>
              </a:rPr>
              <a:t>抗原加工是</a:t>
            </a:r>
            <a:r>
              <a:rPr lang="en-US" altLang="zh-CN" sz="2400" b="1" dirty="0">
                <a:solidFill>
                  <a:prstClr val="white"/>
                </a:solidFill>
                <a:latin typeface="+mn-ea"/>
              </a:rPr>
              <a:t>T</a:t>
            </a:r>
            <a:r>
              <a:rPr lang="en-US" altLang="zh-CN" sz="2400" b="1" baseline="-25000" dirty="0">
                <a:solidFill>
                  <a:prstClr val="white"/>
                </a:solidFill>
                <a:latin typeface="+mn-ea"/>
              </a:rPr>
              <a:t>H</a:t>
            </a:r>
            <a:r>
              <a:rPr lang="zh-CN" altLang="en-US" sz="2400" b="1" dirty="0">
                <a:solidFill>
                  <a:prstClr val="white"/>
                </a:solidFill>
                <a:latin typeface="+mn-ea"/>
              </a:rPr>
              <a:t>细胞激活所必须的</a:t>
            </a:r>
            <a:endParaRPr lang="en-US" altLang="zh-CN" sz="2400" b="1" dirty="0">
              <a:solidFill>
                <a:prstClr val="white"/>
              </a:solidFill>
              <a:latin typeface="+mn-ea"/>
            </a:endParaRPr>
          </a:p>
        </p:txBody>
      </p:sp>
      <p:sp>
        <p:nvSpPr>
          <p:cNvPr id="6" name="矩形 5">
            <a:extLst>
              <a:ext uri="{FF2B5EF4-FFF2-40B4-BE49-F238E27FC236}">
                <a16:creationId xmlns:a16="http://schemas.microsoft.com/office/drawing/2014/main" id="{F2C8AC76-9124-49E1-8FF7-2C45D5A916D7}"/>
              </a:ext>
            </a:extLst>
          </p:cNvPr>
          <p:cNvSpPr/>
          <p:nvPr/>
        </p:nvSpPr>
        <p:spPr>
          <a:xfrm>
            <a:off x="3422504" y="79141"/>
            <a:ext cx="2870720" cy="43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实验条件</a:t>
            </a:r>
          </a:p>
        </p:txBody>
      </p:sp>
      <p:sp>
        <p:nvSpPr>
          <p:cNvPr id="7" name="矩形 6">
            <a:extLst>
              <a:ext uri="{FF2B5EF4-FFF2-40B4-BE49-F238E27FC236}">
                <a16:creationId xmlns:a16="http://schemas.microsoft.com/office/drawing/2014/main" id="{00BBF595-595F-4340-9C36-8497DDA405B1}"/>
              </a:ext>
            </a:extLst>
          </p:cNvPr>
          <p:cNvSpPr/>
          <p:nvPr/>
        </p:nvSpPr>
        <p:spPr>
          <a:xfrm>
            <a:off x="6037770" y="56100"/>
            <a:ext cx="2870720"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T</a:t>
            </a:r>
            <a:r>
              <a:rPr lang="zh-CN" altLang="en-US" sz="1600" b="1" dirty="0">
                <a:solidFill>
                  <a:schemeClr val="tx1"/>
                </a:solidFill>
                <a:latin typeface="+mn-ea"/>
              </a:rPr>
              <a:t>细胞激活</a:t>
            </a:r>
          </a:p>
        </p:txBody>
      </p:sp>
      <p:sp>
        <p:nvSpPr>
          <p:cNvPr id="8" name="矩形 7">
            <a:extLst>
              <a:ext uri="{FF2B5EF4-FFF2-40B4-BE49-F238E27FC236}">
                <a16:creationId xmlns:a16="http://schemas.microsoft.com/office/drawing/2014/main" id="{11724F07-7D63-45A7-8979-DCD18260403F}"/>
              </a:ext>
            </a:extLst>
          </p:cNvPr>
          <p:cNvSpPr/>
          <p:nvPr/>
        </p:nvSpPr>
        <p:spPr>
          <a:xfrm>
            <a:off x="4069975" y="787354"/>
            <a:ext cx="744071" cy="32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抗原</a:t>
            </a:r>
          </a:p>
        </p:txBody>
      </p:sp>
      <p:sp>
        <p:nvSpPr>
          <p:cNvPr id="9" name="矩形 8">
            <a:extLst>
              <a:ext uri="{FF2B5EF4-FFF2-40B4-BE49-F238E27FC236}">
                <a16:creationId xmlns:a16="http://schemas.microsoft.com/office/drawing/2014/main" id="{25B5B4DA-81E9-4B96-9BB8-E9CB5669176E}"/>
              </a:ext>
            </a:extLst>
          </p:cNvPr>
          <p:cNvSpPr/>
          <p:nvPr/>
        </p:nvSpPr>
        <p:spPr>
          <a:xfrm>
            <a:off x="1444306" y="1961730"/>
            <a:ext cx="744071" cy="32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固定化</a:t>
            </a:r>
          </a:p>
        </p:txBody>
      </p:sp>
      <p:sp>
        <p:nvSpPr>
          <p:cNvPr id="10" name="矩形 9">
            <a:extLst>
              <a:ext uri="{FF2B5EF4-FFF2-40B4-BE49-F238E27FC236}">
                <a16:creationId xmlns:a16="http://schemas.microsoft.com/office/drawing/2014/main" id="{439A29D0-3E42-4EBB-93E0-BC1707F7A4B8}"/>
              </a:ext>
            </a:extLst>
          </p:cNvPr>
          <p:cNvSpPr/>
          <p:nvPr/>
        </p:nvSpPr>
        <p:spPr>
          <a:xfrm>
            <a:off x="1561837" y="4327642"/>
            <a:ext cx="744071" cy="32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固定化</a:t>
            </a:r>
          </a:p>
        </p:txBody>
      </p:sp>
      <p:sp>
        <p:nvSpPr>
          <p:cNvPr id="11" name="矩形 10">
            <a:extLst>
              <a:ext uri="{FF2B5EF4-FFF2-40B4-BE49-F238E27FC236}">
                <a16:creationId xmlns:a16="http://schemas.microsoft.com/office/drawing/2014/main" id="{E0097DA7-BE43-4E91-9A56-B9A0687F3B6F}"/>
              </a:ext>
            </a:extLst>
          </p:cNvPr>
          <p:cNvSpPr/>
          <p:nvPr/>
        </p:nvSpPr>
        <p:spPr>
          <a:xfrm>
            <a:off x="2206305" y="2670593"/>
            <a:ext cx="744071" cy="32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抗原</a:t>
            </a:r>
          </a:p>
        </p:txBody>
      </p:sp>
      <p:sp>
        <p:nvSpPr>
          <p:cNvPr id="12" name="矩形 11">
            <a:extLst>
              <a:ext uri="{FF2B5EF4-FFF2-40B4-BE49-F238E27FC236}">
                <a16:creationId xmlns:a16="http://schemas.microsoft.com/office/drawing/2014/main" id="{75105B35-1B8F-4B38-9AE7-73D9E25DCEB3}"/>
              </a:ext>
            </a:extLst>
          </p:cNvPr>
          <p:cNvSpPr/>
          <p:nvPr/>
        </p:nvSpPr>
        <p:spPr>
          <a:xfrm>
            <a:off x="4113793" y="2812949"/>
            <a:ext cx="816795" cy="32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固定化</a:t>
            </a:r>
          </a:p>
        </p:txBody>
      </p:sp>
      <p:sp>
        <p:nvSpPr>
          <p:cNvPr id="13" name="矩形 12">
            <a:extLst>
              <a:ext uri="{FF2B5EF4-FFF2-40B4-BE49-F238E27FC236}">
                <a16:creationId xmlns:a16="http://schemas.microsoft.com/office/drawing/2014/main" id="{599D53A4-8B08-4D15-B4FA-9768F7590A9C}"/>
              </a:ext>
            </a:extLst>
          </p:cNvPr>
          <p:cNvSpPr/>
          <p:nvPr/>
        </p:nvSpPr>
        <p:spPr>
          <a:xfrm>
            <a:off x="3863217" y="5114710"/>
            <a:ext cx="816795" cy="43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抗原肽</a:t>
            </a:r>
          </a:p>
        </p:txBody>
      </p:sp>
      <p:sp>
        <p:nvSpPr>
          <p:cNvPr id="14" name="矩形 13">
            <a:extLst>
              <a:ext uri="{FF2B5EF4-FFF2-40B4-BE49-F238E27FC236}">
                <a16:creationId xmlns:a16="http://schemas.microsoft.com/office/drawing/2014/main" id="{FB188A3E-A50D-47C8-9B04-669534C30FF6}"/>
              </a:ext>
            </a:extLst>
          </p:cNvPr>
          <p:cNvSpPr/>
          <p:nvPr/>
        </p:nvSpPr>
        <p:spPr>
          <a:xfrm>
            <a:off x="6666034" y="3478812"/>
            <a:ext cx="744071" cy="32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细胞</a:t>
            </a:r>
          </a:p>
        </p:txBody>
      </p:sp>
      <p:sp>
        <p:nvSpPr>
          <p:cNvPr id="15" name="矩形 14">
            <a:extLst>
              <a:ext uri="{FF2B5EF4-FFF2-40B4-BE49-F238E27FC236}">
                <a16:creationId xmlns:a16="http://schemas.microsoft.com/office/drawing/2014/main" id="{26DE6F2F-A22B-455C-A10D-353BEA5D668C}"/>
              </a:ext>
            </a:extLst>
          </p:cNvPr>
          <p:cNvSpPr/>
          <p:nvPr/>
        </p:nvSpPr>
        <p:spPr>
          <a:xfrm>
            <a:off x="6621211" y="5348761"/>
            <a:ext cx="744071" cy="32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细胞</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F2512A3-8511-4CBA-9CE5-273A353724C8}"/>
              </a:ext>
            </a:extLst>
          </p:cNvPr>
          <p:cNvPicPr>
            <a:picLocks noChangeAspect="1"/>
          </p:cNvPicPr>
          <p:nvPr/>
        </p:nvPicPr>
        <p:blipFill>
          <a:blip r:embed="rId2"/>
          <a:stretch>
            <a:fillRect/>
          </a:stretch>
        </p:blipFill>
        <p:spPr>
          <a:xfrm>
            <a:off x="90488" y="448794"/>
            <a:ext cx="8963025" cy="5960412"/>
          </a:xfrm>
          <a:prstGeom prst="rect">
            <a:avLst/>
          </a:prstGeom>
          <a:noFill/>
        </p:spPr>
      </p:pic>
    </p:spTree>
    <p:extLst>
      <p:ext uri="{BB962C8B-B14F-4D97-AF65-F5344CB8AC3E}">
        <p14:creationId xmlns:p14="http://schemas.microsoft.com/office/powerpoint/2010/main" val="1507134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 8-03"/>
          <p:cNvPicPr>
            <a:picLocks noChangeAspect="1" noChangeArrowheads="1"/>
          </p:cNvPicPr>
          <p:nvPr/>
        </p:nvPicPr>
        <p:blipFill>
          <a:blip r:embed="rId2" cstate="print"/>
          <a:srcRect/>
          <a:stretch>
            <a:fillRect/>
          </a:stretch>
        </p:blipFill>
        <p:spPr bwMode="auto">
          <a:xfrm>
            <a:off x="323530" y="1052738"/>
            <a:ext cx="8531225" cy="5313363"/>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76FEC582-15AC-48D0-AADD-CA24A3C8C904}"/>
              </a:ext>
            </a:extLst>
          </p:cNvPr>
          <p:cNvSpPr/>
          <p:nvPr/>
        </p:nvSpPr>
        <p:spPr>
          <a:xfrm>
            <a:off x="2552782" y="1217169"/>
            <a:ext cx="4287289" cy="432047"/>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800" b="1" dirty="0">
                <a:solidFill>
                  <a:schemeClr val="bg1"/>
                </a:solidFill>
                <a:latin typeface="+mn-ea"/>
              </a:rPr>
              <a:t>抗原提呈细胞</a:t>
            </a:r>
          </a:p>
        </p:txBody>
      </p:sp>
      <p:sp>
        <p:nvSpPr>
          <p:cNvPr id="4" name="矩形 3">
            <a:extLst>
              <a:ext uri="{FF2B5EF4-FFF2-40B4-BE49-F238E27FC236}">
                <a16:creationId xmlns:a16="http://schemas.microsoft.com/office/drawing/2014/main" id="{92DF2FF7-EACB-4004-8D32-9786B0C9FFD0}"/>
              </a:ext>
            </a:extLst>
          </p:cNvPr>
          <p:cNvSpPr/>
          <p:nvPr/>
        </p:nvSpPr>
        <p:spPr>
          <a:xfrm>
            <a:off x="486873" y="2052640"/>
            <a:ext cx="2991433" cy="735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400" b="1" dirty="0">
                <a:solidFill>
                  <a:schemeClr val="tx1"/>
                </a:solidFill>
                <a:latin typeface="+mn-ea"/>
              </a:rPr>
              <a:t>专职抗原提呈细胞</a:t>
            </a:r>
          </a:p>
        </p:txBody>
      </p:sp>
      <p:sp>
        <p:nvSpPr>
          <p:cNvPr id="5" name="矩形 4">
            <a:extLst>
              <a:ext uri="{FF2B5EF4-FFF2-40B4-BE49-F238E27FC236}">
                <a16:creationId xmlns:a16="http://schemas.microsoft.com/office/drawing/2014/main" id="{D8AD7A31-5A07-425E-953A-F158B442A469}"/>
              </a:ext>
            </a:extLst>
          </p:cNvPr>
          <p:cNvSpPr/>
          <p:nvPr/>
        </p:nvSpPr>
        <p:spPr>
          <a:xfrm>
            <a:off x="4189296" y="2016504"/>
            <a:ext cx="3556210" cy="735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400" b="1" dirty="0">
                <a:solidFill>
                  <a:schemeClr val="tx1"/>
                </a:solidFill>
                <a:latin typeface="+mn-ea"/>
              </a:rPr>
              <a:t>非专职抗原提呈细胞</a:t>
            </a:r>
          </a:p>
        </p:txBody>
      </p:sp>
      <p:sp>
        <p:nvSpPr>
          <p:cNvPr id="6" name="矩形 5">
            <a:extLst>
              <a:ext uri="{FF2B5EF4-FFF2-40B4-BE49-F238E27FC236}">
                <a16:creationId xmlns:a16="http://schemas.microsoft.com/office/drawing/2014/main" id="{3337D330-682F-46FD-BEDB-ABE54AB42BB2}"/>
              </a:ext>
            </a:extLst>
          </p:cNvPr>
          <p:cNvSpPr/>
          <p:nvPr/>
        </p:nvSpPr>
        <p:spPr>
          <a:xfrm>
            <a:off x="459978" y="2938175"/>
            <a:ext cx="2794209" cy="735384"/>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树突状细胞</a:t>
            </a:r>
          </a:p>
        </p:txBody>
      </p:sp>
      <p:sp>
        <p:nvSpPr>
          <p:cNvPr id="7" name="矩形 6">
            <a:extLst>
              <a:ext uri="{FF2B5EF4-FFF2-40B4-BE49-F238E27FC236}">
                <a16:creationId xmlns:a16="http://schemas.microsoft.com/office/drawing/2014/main" id="{8BC1FD9D-4C30-4CA2-8881-0B8D8255F70D}"/>
              </a:ext>
            </a:extLst>
          </p:cNvPr>
          <p:cNvSpPr/>
          <p:nvPr/>
        </p:nvSpPr>
        <p:spPr>
          <a:xfrm>
            <a:off x="3299322" y="2922512"/>
            <a:ext cx="2339478" cy="735384"/>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成纤维细胞</a:t>
            </a:r>
          </a:p>
        </p:txBody>
      </p:sp>
      <p:sp>
        <p:nvSpPr>
          <p:cNvPr id="8" name="矩形 7">
            <a:extLst>
              <a:ext uri="{FF2B5EF4-FFF2-40B4-BE49-F238E27FC236}">
                <a16:creationId xmlns:a16="http://schemas.microsoft.com/office/drawing/2014/main" id="{2ABADAB6-FB6D-4F66-90E1-D5B8308C76D9}"/>
              </a:ext>
            </a:extLst>
          </p:cNvPr>
          <p:cNvSpPr/>
          <p:nvPr/>
        </p:nvSpPr>
        <p:spPr>
          <a:xfrm>
            <a:off x="5889815" y="2922512"/>
            <a:ext cx="2339478" cy="735384"/>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胸腺上皮细胞</a:t>
            </a:r>
          </a:p>
        </p:txBody>
      </p:sp>
      <p:sp>
        <p:nvSpPr>
          <p:cNvPr id="9" name="矩形 8">
            <a:extLst>
              <a:ext uri="{FF2B5EF4-FFF2-40B4-BE49-F238E27FC236}">
                <a16:creationId xmlns:a16="http://schemas.microsoft.com/office/drawing/2014/main" id="{FCE36B9E-F086-4874-8B0C-32D8C3762985}"/>
              </a:ext>
            </a:extLst>
          </p:cNvPr>
          <p:cNvSpPr/>
          <p:nvPr/>
        </p:nvSpPr>
        <p:spPr>
          <a:xfrm>
            <a:off x="486873" y="3787926"/>
            <a:ext cx="2794209" cy="7353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巨噬细胞</a:t>
            </a:r>
          </a:p>
        </p:txBody>
      </p:sp>
      <p:sp>
        <p:nvSpPr>
          <p:cNvPr id="10" name="矩形 9">
            <a:extLst>
              <a:ext uri="{FF2B5EF4-FFF2-40B4-BE49-F238E27FC236}">
                <a16:creationId xmlns:a16="http://schemas.microsoft.com/office/drawing/2014/main" id="{8C23F4FD-37B6-4F80-96CA-98A83ED8A597}"/>
              </a:ext>
            </a:extLst>
          </p:cNvPr>
          <p:cNvSpPr/>
          <p:nvPr/>
        </p:nvSpPr>
        <p:spPr>
          <a:xfrm>
            <a:off x="3299322" y="3774679"/>
            <a:ext cx="2222938" cy="7353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胶质细胞</a:t>
            </a:r>
          </a:p>
        </p:txBody>
      </p:sp>
      <p:sp>
        <p:nvSpPr>
          <p:cNvPr id="11" name="矩形 10">
            <a:extLst>
              <a:ext uri="{FF2B5EF4-FFF2-40B4-BE49-F238E27FC236}">
                <a16:creationId xmlns:a16="http://schemas.microsoft.com/office/drawing/2014/main" id="{6A76DB0B-7B77-4279-8AE2-188B34203970}"/>
              </a:ext>
            </a:extLst>
          </p:cNvPr>
          <p:cNvSpPr/>
          <p:nvPr/>
        </p:nvSpPr>
        <p:spPr>
          <a:xfrm>
            <a:off x="5889814" y="3828520"/>
            <a:ext cx="2608237" cy="7353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甲状腺上皮细胞</a:t>
            </a:r>
          </a:p>
        </p:txBody>
      </p:sp>
      <p:sp>
        <p:nvSpPr>
          <p:cNvPr id="12" name="矩形 11">
            <a:extLst>
              <a:ext uri="{FF2B5EF4-FFF2-40B4-BE49-F238E27FC236}">
                <a16:creationId xmlns:a16="http://schemas.microsoft.com/office/drawing/2014/main" id="{E577C66C-1D37-4129-8F83-700AA0776853}"/>
              </a:ext>
            </a:extLst>
          </p:cNvPr>
          <p:cNvSpPr/>
          <p:nvPr/>
        </p:nvSpPr>
        <p:spPr>
          <a:xfrm>
            <a:off x="486872" y="4828094"/>
            <a:ext cx="2794209" cy="735384"/>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2000" b="1" dirty="0">
                <a:solidFill>
                  <a:schemeClr val="tx1"/>
                </a:solidFill>
                <a:latin typeface="+mn-ea"/>
              </a:rPr>
              <a:t>B</a:t>
            </a:r>
            <a:r>
              <a:rPr lang="zh-CN" altLang="en-US" sz="2000" b="1" dirty="0">
                <a:solidFill>
                  <a:schemeClr val="tx1"/>
                </a:solidFill>
                <a:latin typeface="+mn-ea"/>
              </a:rPr>
              <a:t>细胞</a:t>
            </a:r>
          </a:p>
        </p:txBody>
      </p:sp>
      <p:sp>
        <p:nvSpPr>
          <p:cNvPr id="13" name="矩形 12">
            <a:extLst>
              <a:ext uri="{FF2B5EF4-FFF2-40B4-BE49-F238E27FC236}">
                <a16:creationId xmlns:a16="http://schemas.microsoft.com/office/drawing/2014/main" id="{727AE881-56DC-48BD-8150-4FE109B2A99A}"/>
              </a:ext>
            </a:extLst>
          </p:cNvPr>
          <p:cNvSpPr/>
          <p:nvPr/>
        </p:nvSpPr>
        <p:spPr>
          <a:xfrm>
            <a:off x="3254187" y="4787828"/>
            <a:ext cx="2339478" cy="735384"/>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胰腺</a:t>
            </a:r>
            <a:r>
              <a:rPr lang="en-US" altLang="zh-CN" sz="2000" b="1" dirty="0">
                <a:solidFill>
                  <a:schemeClr val="tx1"/>
                </a:solidFill>
                <a:latin typeface="+mn-ea"/>
              </a:rPr>
              <a:t>beta</a:t>
            </a:r>
            <a:r>
              <a:rPr lang="zh-CN" altLang="en-US" sz="2000" b="1" dirty="0">
                <a:solidFill>
                  <a:schemeClr val="tx1"/>
                </a:solidFill>
                <a:latin typeface="+mn-ea"/>
              </a:rPr>
              <a:t>细胞</a:t>
            </a:r>
          </a:p>
        </p:txBody>
      </p:sp>
      <p:sp>
        <p:nvSpPr>
          <p:cNvPr id="14" name="矩形 13">
            <a:extLst>
              <a:ext uri="{FF2B5EF4-FFF2-40B4-BE49-F238E27FC236}">
                <a16:creationId xmlns:a16="http://schemas.microsoft.com/office/drawing/2014/main" id="{153073B6-0C67-4E5D-838B-C7787FCD32C4}"/>
              </a:ext>
            </a:extLst>
          </p:cNvPr>
          <p:cNvSpPr/>
          <p:nvPr/>
        </p:nvSpPr>
        <p:spPr>
          <a:xfrm>
            <a:off x="5862920" y="4833464"/>
            <a:ext cx="2877667" cy="735384"/>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血管内皮细胞</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1" name="Picture 3"/>
          <p:cNvPicPr>
            <a:picLocks noChangeArrowheads="1"/>
          </p:cNvPicPr>
          <p:nvPr/>
        </p:nvPicPr>
        <p:blipFill>
          <a:blip r:embed="rId3" cstate="email"/>
          <a:srcRect/>
          <a:stretch>
            <a:fillRect/>
          </a:stretch>
        </p:blipFill>
        <p:spPr bwMode="auto">
          <a:xfrm>
            <a:off x="395536" y="1772816"/>
            <a:ext cx="8442000" cy="1756800"/>
          </a:xfrm>
          <a:prstGeom prst="rect">
            <a:avLst/>
          </a:prstGeom>
          <a:noFill/>
          <a:ln w="9525">
            <a:solidFill>
              <a:schemeClr val="tx1"/>
            </a:solidFill>
            <a:miter lim="800000"/>
            <a:headEnd/>
            <a:tailEnd/>
          </a:ln>
        </p:spPr>
      </p:pic>
      <p:sp>
        <p:nvSpPr>
          <p:cNvPr id="6" name="矩形 5"/>
          <p:cNvSpPr/>
          <p:nvPr/>
        </p:nvSpPr>
        <p:spPr>
          <a:xfrm>
            <a:off x="395536" y="315019"/>
            <a:ext cx="8352928" cy="461665"/>
          </a:xfrm>
          <a:prstGeom prst="rect">
            <a:avLst/>
          </a:prstGeom>
          <a:solidFill>
            <a:schemeClr val="accent1"/>
          </a:solidFill>
        </p:spPr>
        <p:txBody>
          <a:bodyPr wrap="square">
            <a:spAutoFit/>
          </a:bodyPr>
          <a:lstStyle/>
          <a:p>
            <a:pPr defTabSz="914400">
              <a:defRPr/>
            </a:pPr>
            <a:r>
              <a:rPr lang="zh-CN" altLang="en-US" sz="2400" b="1" dirty="0">
                <a:solidFill>
                  <a:prstClr val="white"/>
                </a:solidFill>
                <a:latin typeface="+mn-ea"/>
              </a:rPr>
              <a:t>抗原提呈对</a:t>
            </a:r>
            <a:r>
              <a:rPr lang="en-US" altLang="zh-CN" sz="2400" b="1" dirty="0">
                <a:solidFill>
                  <a:prstClr val="white"/>
                </a:solidFill>
                <a:latin typeface="+mn-ea"/>
              </a:rPr>
              <a:t>I</a:t>
            </a:r>
            <a:r>
              <a:rPr lang="zh-CN" altLang="en-US" sz="2400" b="1" dirty="0">
                <a:solidFill>
                  <a:prstClr val="white"/>
                </a:solidFill>
                <a:latin typeface="+mn-ea"/>
              </a:rPr>
              <a:t>类和</a:t>
            </a:r>
            <a:r>
              <a:rPr lang="en-US" altLang="zh-CN" sz="2400" b="1" dirty="0">
                <a:solidFill>
                  <a:prstClr val="white"/>
                </a:solidFill>
                <a:latin typeface="+mn-ea"/>
              </a:rPr>
              <a:t>II</a:t>
            </a:r>
            <a:r>
              <a:rPr lang="zh-CN" altLang="en-US" sz="2400" b="1" dirty="0">
                <a:solidFill>
                  <a:prstClr val="white"/>
                </a:solidFill>
                <a:latin typeface="+mn-ea"/>
              </a:rPr>
              <a:t>类</a:t>
            </a:r>
            <a:r>
              <a:rPr lang="en-US" altLang="zh-CN" sz="2400" b="1" dirty="0">
                <a:solidFill>
                  <a:prstClr val="white"/>
                </a:solidFill>
                <a:latin typeface="+mn-ea"/>
              </a:rPr>
              <a:t>MHC</a:t>
            </a:r>
            <a:r>
              <a:rPr lang="zh-CN" altLang="en-US" sz="2400" b="1" dirty="0">
                <a:solidFill>
                  <a:prstClr val="white"/>
                </a:solidFill>
                <a:latin typeface="+mn-ea"/>
              </a:rPr>
              <a:t>限制的</a:t>
            </a:r>
            <a:r>
              <a:rPr lang="en-US" altLang="zh-CN" sz="2400" b="1" dirty="0">
                <a:solidFill>
                  <a:prstClr val="white"/>
                </a:solidFill>
                <a:latin typeface="+mn-ea"/>
              </a:rPr>
              <a:t>T</a:t>
            </a:r>
            <a:r>
              <a:rPr lang="en-US" altLang="zh-CN" sz="2400" b="1" baseline="-25000" dirty="0">
                <a:solidFill>
                  <a:prstClr val="white"/>
                </a:solidFill>
                <a:latin typeface="+mn-ea"/>
              </a:rPr>
              <a:t>C</a:t>
            </a:r>
            <a:r>
              <a:rPr lang="zh-CN" altLang="en-US" sz="2400" b="1" dirty="0">
                <a:solidFill>
                  <a:prstClr val="white"/>
                </a:solidFill>
                <a:latin typeface="+mn-ea"/>
              </a:rPr>
              <a:t>细胞激活的影响</a:t>
            </a:r>
            <a:endParaRPr lang="en-US" altLang="zh-CN" sz="2400" b="1" dirty="0">
              <a:solidFill>
                <a:prstClr val="white"/>
              </a:solidFill>
              <a:latin typeface="+mn-ea"/>
            </a:endParaRPr>
          </a:p>
        </p:txBody>
      </p:sp>
      <p:sp>
        <p:nvSpPr>
          <p:cNvPr id="4" name="矩形 3">
            <a:extLst>
              <a:ext uri="{FF2B5EF4-FFF2-40B4-BE49-F238E27FC236}">
                <a16:creationId xmlns:a16="http://schemas.microsoft.com/office/drawing/2014/main" id="{841E08AD-A98F-42F6-BC3D-01B146851D50}"/>
              </a:ext>
            </a:extLst>
          </p:cNvPr>
          <p:cNvSpPr/>
          <p:nvPr/>
        </p:nvSpPr>
        <p:spPr>
          <a:xfrm>
            <a:off x="404501" y="2214282"/>
            <a:ext cx="2182865" cy="19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靶细胞处理</a:t>
            </a:r>
          </a:p>
        </p:txBody>
      </p:sp>
      <p:sp>
        <p:nvSpPr>
          <p:cNvPr id="5" name="矩形 4">
            <a:extLst>
              <a:ext uri="{FF2B5EF4-FFF2-40B4-BE49-F238E27FC236}">
                <a16:creationId xmlns:a16="http://schemas.microsoft.com/office/drawing/2014/main" id="{16B08A6B-C00D-4530-8391-CFA4EF76A5F5}"/>
              </a:ext>
            </a:extLst>
          </p:cNvPr>
          <p:cNvSpPr/>
          <p:nvPr/>
        </p:nvSpPr>
        <p:spPr>
          <a:xfrm>
            <a:off x="479366" y="2455421"/>
            <a:ext cx="2182865" cy="19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感染性病毒</a:t>
            </a:r>
          </a:p>
        </p:txBody>
      </p:sp>
      <p:sp>
        <p:nvSpPr>
          <p:cNvPr id="7" name="矩形 6">
            <a:extLst>
              <a:ext uri="{FF2B5EF4-FFF2-40B4-BE49-F238E27FC236}">
                <a16:creationId xmlns:a16="http://schemas.microsoft.com/office/drawing/2014/main" id="{35736279-0008-4503-A3C1-18AF38C1CB57}"/>
              </a:ext>
            </a:extLst>
          </p:cNvPr>
          <p:cNvSpPr/>
          <p:nvPr/>
        </p:nvSpPr>
        <p:spPr>
          <a:xfrm>
            <a:off x="479366" y="2696560"/>
            <a:ext cx="2182865" cy="19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UV</a:t>
            </a:r>
            <a:r>
              <a:rPr lang="zh-CN" altLang="en-US" sz="1200" b="1" dirty="0">
                <a:solidFill>
                  <a:schemeClr val="tx1"/>
                </a:solidFill>
                <a:latin typeface="+mn-ea"/>
              </a:rPr>
              <a:t>灭活病毒（无感染性）</a:t>
            </a:r>
          </a:p>
        </p:txBody>
      </p:sp>
      <p:sp>
        <p:nvSpPr>
          <p:cNvPr id="8" name="矩形 7">
            <a:extLst>
              <a:ext uri="{FF2B5EF4-FFF2-40B4-BE49-F238E27FC236}">
                <a16:creationId xmlns:a16="http://schemas.microsoft.com/office/drawing/2014/main" id="{767A340A-A123-477B-8B6E-370598750AD8}"/>
              </a:ext>
            </a:extLst>
          </p:cNvPr>
          <p:cNvSpPr/>
          <p:nvPr/>
        </p:nvSpPr>
        <p:spPr>
          <a:xfrm>
            <a:off x="479366" y="2968745"/>
            <a:ext cx="2182865" cy="19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感染性病毒</a:t>
            </a:r>
            <a:r>
              <a:rPr lang="en-US" altLang="zh-CN" sz="1200" b="1" dirty="0">
                <a:solidFill>
                  <a:schemeClr val="tx1"/>
                </a:solidFill>
                <a:latin typeface="+mn-ea"/>
              </a:rPr>
              <a:t>+</a:t>
            </a:r>
            <a:r>
              <a:rPr lang="zh-CN" altLang="en-US" sz="1200" b="1" dirty="0">
                <a:solidFill>
                  <a:schemeClr val="tx1"/>
                </a:solidFill>
                <a:latin typeface="+mn-ea"/>
              </a:rPr>
              <a:t>吐根碱</a:t>
            </a:r>
          </a:p>
        </p:txBody>
      </p:sp>
      <p:sp>
        <p:nvSpPr>
          <p:cNvPr id="9" name="矩形 8">
            <a:extLst>
              <a:ext uri="{FF2B5EF4-FFF2-40B4-BE49-F238E27FC236}">
                <a16:creationId xmlns:a16="http://schemas.microsoft.com/office/drawing/2014/main" id="{8766C219-8595-49EC-87C7-9832BE59B440}"/>
              </a:ext>
            </a:extLst>
          </p:cNvPr>
          <p:cNvSpPr/>
          <p:nvPr/>
        </p:nvSpPr>
        <p:spPr>
          <a:xfrm>
            <a:off x="479366" y="3228342"/>
            <a:ext cx="2182865" cy="19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感染性病毒</a:t>
            </a:r>
            <a:r>
              <a:rPr lang="en-US" altLang="zh-CN" sz="1200" b="1" dirty="0">
                <a:solidFill>
                  <a:schemeClr val="tx1"/>
                </a:solidFill>
                <a:latin typeface="+mn-ea"/>
              </a:rPr>
              <a:t>+</a:t>
            </a:r>
            <a:r>
              <a:rPr lang="zh-CN" altLang="en-US" sz="1200" b="1" dirty="0">
                <a:solidFill>
                  <a:schemeClr val="tx1"/>
                </a:solidFill>
                <a:latin typeface="+mn-ea"/>
              </a:rPr>
              <a:t>氯喹</a:t>
            </a:r>
          </a:p>
        </p:txBody>
      </p:sp>
      <p:sp>
        <p:nvSpPr>
          <p:cNvPr id="10" name="矩形 9">
            <a:extLst>
              <a:ext uri="{FF2B5EF4-FFF2-40B4-BE49-F238E27FC236}">
                <a16:creationId xmlns:a16="http://schemas.microsoft.com/office/drawing/2014/main" id="{EC48FD2B-BB89-4A6C-A40E-C0F554CCC822}"/>
              </a:ext>
            </a:extLst>
          </p:cNvPr>
          <p:cNvSpPr/>
          <p:nvPr/>
        </p:nvSpPr>
        <p:spPr>
          <a:xfrm>
            <a:off x="6070195" y="1798282"/>
            <a:ext cx="2182865" cy="19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CTL</a:t>
            </a:r>
            <a:r>
              <a:rPr lang="zh-CN" altLang="en-US" sz="1400" b="1" dirty="0">
                <a:solidFill>
                  <a:schemeClr val="tx1"/>
                </a:solidFill>
                <a:latin typeface="+mn-ea"/>
              </a:rPr>
              <a:t>活性</a:t>
            </a:r>
          </a:p>
        </p:txBody>
      </p:sp>
      <p:sp>
        <p:nvSpPr>
          <p:cNvPr id="11" name="矩形 10">
            <a:extLst>
              <a:ext uri="{FF2B5EF4-FFF2-40B4-BE49-F238E27FC236}">
                <a16:creationId xmlns:a16="http://schemas.microsoft.com/office/drawing/2014/main" id="{C55E67D5-1FB2-4697-BBFF-D8D25DE67724}"/>
              </a:ext>
            </a:extLst>
          </p:cNvPr>
          <p:cNvSpPr/>
          <p:nvPr/>
        </p:nvSpPr>
        <p:spPr>
          <a:xfrm>
            <a:off x="4616536" y="2214281"/>
            <a:ext cx="1453659" cy="19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I</a:t>
            </a:r>
            <a:r>
              <a:rPr lang="zh-CN" altLang="en-US" sz="1200" b="1" dirty="0">
                <a:solidFill>
                  <a:schemeClr val="tx1"/>
                </a:solidFill>
                <a:latin typeface="+mn-ea"/>
              </a:rPr>
              <a:t>类</a:t>
            </a:r>
            <a:r>
              <a:rPr lang="en-US" altLang="zh-CN" sz="1200" b="1" dirty="0">
                <a:solidFill>
                  <a:schemeClr val="tx1"/>
                </a:solidFill>
                <a:latin typeface="+mn-ea"/>
              </a:rPr>
              <a:t>MHC</a:t>
            </a:r>
            <a:r>
              <a:rPr lang="zh-CN" altLang="en-US" sz="1200" b="1" dirty="0">
                <a:solidFill>
                  <a:schemeClr val="tx1"/>
                </a:solidFill>
                <a:latin typeface="+mn-ea"/>
              </a:rPr>
              <a:t>限制的</a:t>
            </a:r>
          </a:p>
        </p:txBody>
      </p:sp>
      <p:sp>
        <p:nvSpPr>
          <p:cNvPr id="12" name="矩形 11">
            <a:extLst>
              <a:ext uri="{FF2B5EF4-FFF2-40B4-BE49-F238E27FC236}">
                <a16:creationId xmlns:a16="http://schemas.microsoft.com/office/drawing/2014/main" id="{0582E7A0-AFD5-4D27-B24A-497668A9A3F1}"/>
              </a:ext>
            </a:extLst>
          </p:cNvPr>
          <p:cNvSpPr/>
          <p:nvPr/>
        </p:nvSpPr>
        <p:spPr>
          <a:xfrm>
            <a:off x="7458348" y="2230781"/>
            <a:ext cx="1281151" cy="19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II</a:t>
            </a:r>
            <a:r>
              <a:rPr lang="zh-CN" altLang="en-US" sz="1200" b="1" dirty="0">
                <a:solidFill>
                  <a:schemeClr val="tx1"/>
                </a:solidFill>
                <a:latin typeface="+mn-ea"/>
              </a:rPr>
              <a:t>类</a:t>
            </a:r>
            <a:r>
              <a:rPr lang="en-US" altLang="zh-CN" sz="1200" b="1" dirty="0">
                <a:solidFill>
                  <a:schemeClr val="tx1"/>
                </a:solidFill>
                <a:latin typeface="+mn-ea"/>
              </a:rPr>
              <a:t>MHC</a:t>
            </a:r>
            <a:r>
              <a:rPr lang="zh-CN" altLang="en-US" sz="1200" b="1" dirty="0">
                <a:solidFill>
                  <a:schemeClr val="tx1"/>
                </a:solidFill>
                <a:latin typeface="+mn-ea"/>
              </a:rPr>
              <a:t>限制的</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 8-17"/>
          <p:cNvPicPr>
            <a:picLocks noChangeAspect="1" noChangeArrowheads="1"/>
          </p:cNvPicPr>
          <p:nvPr/>
        </p:nvPicPr>
        <p:blipFill>
          <a:blip r:embed="rId3" cstate="email"/>
          <a:srcRect/>
          <a:stretch>
            <a:fillRect/>
          </a:stretch>
        </p:blipFill>
        <p:spPr bwMode="auto">
          <a:xfrm>
            <a:off x="304802" y="914402"/>
            <a:ext cx="8531225" cy="5033963"/>
          </a:xfrm>
          <a:prstGeom prst="rect">
            <a:avLst/>
          </a:prstGeom>
          <a:noFill/>
          <a:ln w="9525">
            <a:noFill/>
            <a:miter lim="800000"/>
            <a:headEnd/>
            <a:tailEnd/>
          </a:ln>
          <a:effectLst/>
        </p:spPr>
      </p:pic>
      <p:sp>
        <p:nvSpPr>
          <p:cNvPr id="3" name="矩形 2"/>
          <p:cNvSpPr/>
          <p:nvPr/>
        </p:nvSpPr>
        <p:spPr>
          <a:xfrm>
            <a:off x="251520" y="5517232"/>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4" name="矩形 3"/>
          <p:cNvSpPr/>
          <p:nvPr/>
        </p:nvSpPr>
        <p:spPr>
          <a:xfrm>
            <a:off x="683568" y="5877272"/>
            <a:ext cx="8064896"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b="1" dirty="0">
                <a:solidFill>
                  <a:prstClr val="white"/>
                </a:solidFill>
                <a:latin typeface="Georgia"/>
                <a:ea typeface="微软雅黑"/>
              </a:rPr>
              <a:t>抗原加工的胞质途径和内吞途径</a:t>
            </a:r>
            <a:endParaRPr lang="en-US" altLang="zh-CN" sz="24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F570CD2C-2153-4886-AEB0-9E705F9A51E3}"/>
              </a:ext>
            </a:extLst>
          </p:cNvPr>
          <p:cNvSpPr/>
          <p:nvPr/>
        </p:nvSpPr>
        <p:spPr>
          <a:xfrm>
            <a:off x="251520" y="736878"/>
            <a:ext cx="3101280" cy="519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胞质途径</a:t>
            </a:r>
          </a:p>
        </p:txBody>
      </p:sp>
      <p:sp>
        <p:nvSpPr>
          <p:cNvPr id="6" name="矩形 5">
            <a:extLst>
              <a:ext uri="{FF2B5EF4-FFF2-40B4-BE49-F238E27FC236}">
                <a16:creationId xmlns:a16="http://schemas.microsoft.com/office/drawing/2014/main" id="{2AD94948-7A63-444D-ADA9-A79BE949D77D}"/>
              </a:ext>
            </a:extLst>
          </p:cNvPr>
          <p:cNvSpPr/>
          <p:nvPr/>
        </p:nvSpPr>
        <p:spPr>
          <a:xfrm>
            <a:off x="143943" y="3691105"/>
            <a:ext cx="3101280" cy="519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细胞内吞途径</a:t>
            </a:r>
          </a:p>
        </p:txBody>
      </p:sp>
      <p:sp>
        <p:nvSpPr>
          <p:cNvPr id="7" name="矩形 6">
            <a:extLst>
              <a:ext uri="{FF2B5EF4-FFF2-40B4-BE49-F238E27FC236}">
                <a16:creationId xmlns:a16="http://schemas.microsoft.com/office/drawing/2014/main" id="{C99B29D1-610F-4F0B-A853-090DEA59313A}"/>
              </a:ext>
            </a:extLst>
          </p:cNvPr>
          <p:cNvSpPr/>
          <p:nvPr/>
        </p:nvSpPr>
        <p:spPr>
          <a:xfrm>
            <a:off x="192975" y="1613353"/>
            <a:ext cx="1322062" cy="690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内源抗原</a:t>
            </a:r>
          </a:p>
        </p:txBody>
      </p:sp>
      <p:sp>
        <p:nvSpPr>
          <p:cNvPr id="8" name="矩形 7">
            <a:extLst>
              <a:ext uri="{FF2B5EF4-FFF2-40B4-BE49-F238E27FC236}">
                <a16:creationId xmlns:a16="http://schemas.microsoft.com/office/drawing/2014/main" id="{D58656FD-F9F1-4A57-99C9-CD0C49DE28A3}"/>
              </a:ext>
            </a:extLst>
          </p:cNvPr>
          <p:cNvSpPr/>
          <p:nvPr/>
        </p:nvSpPr>
        <p:spPr>
          <a:xfrm>
            <a:off x="49432" y="4238269"/>
            <a:ext cx="1322062" cy="690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外源抗原</a:t>
            </a:r>
          </a:p>
        </p:txBody>
      </p:sp>
      <p:sp>
        <p:nvSpPr>
          <p:cNvPr id="9" name="矩形 8">
            <a:extLst>
              <a:ext uri="{FF2B5EF4-FFF2-40B4-BE49-F238E27FC236}">
                <a16:creationId xmlns:a16="http://schemas.microsoft.com/office/drawing/2014/main" id="{5D79FC04-8C16-4E3C-BBA3-93F3A0DEC269}"/>
              </a:ext>
            </a:extLst>
          </p:cNvPr>
          <p:cNvSpPr/>
          <p:nvPr/>
        </p:nvSpPr>
        <p:spPr>
          <a:xfrm>
            <a:off x="2339752" y="1605175"/>
            <a:ext cx="1255095" cy="95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胞质蛋白酶体复合物</a:t>
            </a:r>
          </a:p>
        </p:txBody>
      </p:sp>
      <p:sp>
        <p:nvSpPr>
          <p:cNvPr id="10" name="矩形 9">
            <a:extLst>
              <a:ext uri="{FF2B5EF4-FFF2-40B4-BE49-F238E27FC236}">
                <a16:creationId xmlns:a16="http://schemas.microsoft.com/office/drawing/2014/main" id="{C99B29D1-610F-4F0B-A853-090DEA59313A}"/>
              </a:ext>
            </a:extLst>
          </p:cNvPr>
          <p:cNvSpPr/>
          <p:nvPr/>
        </p:nvSpPr>
        <p:spPr>
          <a:xfrm>
            <a:off x="5629796" y="1613353"/>
            <a:ext cx="1255095" cy="690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内质网</a:t>
            </a:r>
          </a:p>
        </p:txBody>
      </p:sp>
      <p:sp>
        <p:nvSpPr>
          <p:cNvPr id="11" name="矩形 10">
            <a:extLst>
              <a:ext uri="{FF2B5EF4-FFF2-40B4-BE49-F238E27FC236}">
                <a16:creationId xmlns:a16="http://schemas.microsoft.com/office/drawing/2014/main" id="{C99B29D1-610F-4F0B-A853-090DEA59313A}"/>
              </a:ext>
            </a:extLst>
          </p:cNvPr>
          <p:cNvSpPr/>
          <p:nvPr/>
        </p:nvSpPr>
        <p:spPr>
          <a:xfrm>
            <a:off x="7426402" y="1683979"/>
            <a:ext cx="1462907" cy="690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肽</a:t>
            </a:r>
            <a:r>
              <a:rPr lang="en-US" altLang="zh-CN" sz="1600" b="1" dirty="0">
                <a:solidFill>
                  <a:schemeClr val="tx1"/>
                </a:solidFill>
              </a:rPr>
              <a:t>-I</a:t>
            </a:r>
            <a:r>
              <a:rPr lang="zh-CN" altLang="en-US" sz="1600" b="1" dirty="0">
                <a:solidFill>
                  <a:schemeClr val="tx1"/>
                </a:solidFill>
              </a:rPr>
              <a:t>类</a:t>
            </a:r>
            <a:r>
              <a:rPr lang="en-US" altLang="zh-CN" sz="1600" b="1" dirty="0">
                <a:solidFill>
                  <a:schemeClr val="tx1"/>
                </a:solidFill>
              </a:rPr>
              <a:t>MHC</a:t>
            </a:r>
            <a:r>
              <a:rPr lang="zh-CN" altLang="en-US" sz="1600" b="1" dirty="0">
                <a:solidFill>
                  <a:schemeClr val="tx1"/>
                </a:solidFill>
              </a:rPr>
              <a:t>复合物</a:t>
            </a:r>
          </a:p>
        </p:txBody>
      </p:sp>
      <p:sp>
        <p:nvSpPr>
          <p:cNvPr id="12" name="矩形 11">
            <a:extLst>
              <a:ext uri="{FF2B5EF4-FFF2-40B4-BE49-F238E27FC236}">
                <a16:creationId xmlns:a16="http://schemas.microsoft.com/office/drawing/2014/main" id="{C99B29D1-610F-4F0B-A853-090DEA59313A}"/>
              </a:ext>
            </a:extLst>
          </p:cNvPr>
          <p:cNvSpPr/>
          <p:nvPr/>
        </p:nvSpPr>
        <p:spPr>
          <a:xfrm>
            <a:off x="4111476" y="1800414"/>
            <a:ext cx="890830" cy="315257"/>
          </a:xfrm>
          <a:prstGeom prst="rect">
            <a:avLst/>
          </a:prstGeom>
          <a:solidFill>
            <a:srgbClr val="DF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肽</a:t>
            </a:r>
          </a:p>
        </p:txBody>
      </p:sp>
      <p:sp>
        <p:nvSpPr>
          <p:cNvPr id="13" name="矩形 12">
            <a:extLst>
              <a:ext uri="{FF2B5EF4-FFF2-40B4-BE49-F238E27FC236}">
                <a16:creationId xmlns:a16="http://schemas.microsoft.com/office/drawing/2014/main" id="{DAFD7225-B31F-463A-9ACA-A218001F7CE2}"/>
              </a:ext>
            </a:extLst>
          </p:cNvPr>
          <p:cNvSpPr/>
          <p:nvPr/>
        </p:nvSpPr>
        <p:spPr>
          <a:xfrm>
            <a:off x="5629796" y="4396126"/>
            <a:ext cx="890830" cy="315257"/>
          </a:xfrm>
          <a:prstGeom prst="rect">
            <a:avLst/>
          </a:prstGeom>
          <a:solidFill>
            <a:srgbClr val="DF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肽</a:t>
            </a:r>
          </a:p>
        </p:txBody>
      </p:sp>
      <p:sp>
        <p:nvSpPr>
          <p:cNvPr id="14" name="矩形 13">
            <a:extLst>
              <a:ext uri="{FF2B5EF4-FFF2-40B4-BE49-F238E27FC236}">
                <a16:creationId xmlns:a16="http://schemas.microsoft.com/office/drawing/2014/main" id="{0A098426-CF8B-4386-9F98-01705D6013EC}"/>
              </a:ext>
            </a:extLst>
          </p:cNvPr>
          <p:cNvSpPr/>
          <p:nvPr/>
        </p:nvSpPr>
        <p:spPr>
          <a:xfrm>
            <a:off x="7285557" y="4257988"/>
            <a:ext cx="1462907" cy="690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肽</a:t>
            </a:r>
            <a:r>
              <a:rPr lang="en-US" altLang="zh-CN" sz="1600" b="1" dirty="0">
                <a:solidFill>
                  <a:schemeClr val="tx1"/>
                </a:solidFill>
              </a:rPr>
              <a:t>-II</a:t>
            </a:r>
            <a:r>
              <a:rPr lang="zh-CN" altLang="en-US" sz="1600" b="1" dirty="0">
                <a:solidFill>
                  <a:schemeClr val="tx1"/>
                </a:solidFill>
              </a:rPr>
              <a:t>类</a:t>
            </a:r>
            <a:r>
              <a:rPr lang="en-US" altLang="zh-CN" sz="1600" b="1" dirty="0">
                <a:solidFill>
                  <a:schemeClr val="tx1"/>
                </a:solidFill>
              </a:rPr>
              <a:t>MHC</a:t>
            </a:r>
            <a:r>
              <a:rPr lang="zh-CN" altLang="en-US" sz="1600" b="1" dirty="0">
                <a:solidFill>
                  <a:schemeClr val="tx1"/>
                </a:solidFill>
              </a:rPr>
              <a:t>复合物</a:t>
            </a:r>
          </a:p>
        </p:txBody>
      </p:sp>
      <p:sp>
        <p:nvSpPr>
          <p:cNvPr id="15" name="矩形 14">
            <a:extLst>
              <a:ext uri="{FF2B5EF4-FFF2-40B4-BE49-F238E27FC236}">
                <a16:creationId xmlns:a16="http://schemas.microsoft.com/office/drawing/2014/main" id="{E4E9B6BC-7998-4188-967A-2B1568AC63D5}"/>
              </a:ext>
            </a:extLst>
          </p:cNvPr>
          <p:cNvSpPr/>
          <p:nvPr/>
        </p:nvSpPr>
        <p:spPr>
          <a:xfrm>
            <a:off x="1568319" y="1358785"/>
            <a:ext cx="1032599" cy="31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rPr>
              <a:t>泛素</a:t>
            </a:r>
          </a:p>
        </p:txBody>
      </p:sp>
      <p:sp>
        <p:nvSpPr>
          <p:cNvPr id="16" name="矩形 15">
            <a:extLst>
              <a:ext uri="{FF2B5EF4-FFF2-40B4-BE49-F238E27FC236}">
                <a16:creationId xmlns:a16="http://schemas.microsoft.com/office/drawing/2014/main" id="{5AB0C927-E58B-49E6-8B37-8AA3179E9B08}"/>
              </a:ext>
            </a:extLst>
          </p:cNvPr>
          <p:cNvSpPr/>
          <p:nvPr/>
        </p:nvSpPr>
        <p:spPr>
          <a:xfrm>
            <a:off x="1164906" y="4610926"/>
            <a:ext cx="1399001" cy="824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内吞作用或吞噬作用</a:t>
            </a:r>
          </a:p>
        </p:txBody>
      </p:sp>
      <p:sp>
        <p:nvSpPr>
          <p:cNvPr id="17" name="矩形 16">
            <a:extLst>
              <a:ext uri="{FF2B5EF4-FFF2-40B4-BE49-F238E27FC236}">
                <a16:creationId xmlns:a16="http://schemas.microsoft.com/office/drawing/2014/main" id="{CC63A4C1-D68A-4ED0-8DDE-0C0F83795E48}"/>
              </a:ext>
            </a:extLst>
          </p:cNvPr>
          <p:cNvSpPr/>
          <p:nvPr/>
        </p:nvSpPr>
        <p:spPr>
          <a:xfrm>
            <a:off x="2526261" y="4211058"/>
            <a:ext cx="2338603" cy="690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内体或吞噬体中</a:t>
            </a:r>
          </a:p>
        </p:txBody>
      </p:sp>
      <p:sp>
        <p:nvSpPr>
          <p:cNvPr id="18" name="矩形 17">
            <a:extLst>
              <a:ext uri="{FF2B5EF4-FFF2-40B4-BE49-F238E27FC236}">
                <a16:creationId xmlns:a16="http://schemas.microsoft.com/office/drawing/2014/main" id="{78C17915-7BEA-425E-BC55-48A10E821D26}"/>
              </a:ext>
            </a:extLst>
          </p:cNvPr>
          <p:cNvSpPr/>
          <p:nvPr/>
        </p:nvSpPr>
        <p:spPr>
          <a:xfrm>
            <a:off x="6520626" y="2896792"/>
            <a:ext cx="1462907" cy="31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外肽酶</a:t>
            </a:r>
          </a:p>
        </p:txBody>
      </p:sp>
      <p:sp>
        <p:nvSpPr>
          <p:cNvPr id="19" name="矩形 18">
            <a:extLst>
              <a:ext uri="{FF2B5EF4-FFF2-40B4-BE49-F238E27FC236}">
                <a16:creationId xmlns:a16="http://schemas.microsoft.com/office/drawing/2014/main" id="{6D6542D9-8386-46D7-A856-5B438BE3AE8E}"/>
              </a:ext>
            </a:extLst>
          </p:cNvPr>
          <p:cNvSpPr/>
          <p:nvPr/>
        </p:nvSpPr>
        <p:spPr>
          <a:xfrm>
            <a:off x="8033059" y="3022680"/>
            <a:ext cx="914795" cy="442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氨基酸</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04802" y="620688"/>
            <a:ext cx="8531225" cy="4752528"/>
            <a:chOff x="304800" y="620688"/>
            <a:chExt cx="8531225" cy="4752528"/>
          </a:xfrm>
        </p:grpSpPr>
        <p:pic>
          <p:nvPicPr>
            <p:cNvPr id="132098" name="Picture 2" descr="figure 8-18"/>
            <p:cNvPicPr>
              <a:picLocks noChangeAspect="1" noChangeArrowheads="1"/>
            </p:cNvPicPr>
            <p:nvPr/>
          </p:nvPicPr>
          <p:blipFill>
            <a:blip r:embed="rId3" cstate="email"/>
            <a:srcRect/>
            <a:stretch>
              <a:fillRect/>
            </a:stretch>
          </p:blipFill>
          <p:spPr bwMode="auto">
            <a:xfrm>
              <a:off x="304800" y="620688"/>
              <a:ext cx="8531225" cy="4484688"/>
            </a:xfrm>
            <a:prstGeom prst="rect">
              <a:avLst/>
            </a:prstGeom>
            <a:noFill/>
            <a:ln w="9525">
              <a:noFill/>
              <a:miter lim="800000"/>
              <a:headEnd/>
              <a:tailEnd/>
            </a:ln>
            <a:effectLst/>
          </p:spPr>
        </p:pic>
        <p:sp>
          <p:nvSpPr>
            <p:cNvPr id="3" name="矩形 2"/>
            <p:cNvSpPr/>
            <p:nvPr/>
          </p:nvSpPr>
          <p:spPr>
            <a:xfrm>
              <a:off x="323528" y="4653136"/>
              <a:ext cx="1872208"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611560" y="5013176"/>
            <a:ext cx="7992888" cy="400110"/>
          </a:xfrm>
          <a:prstGeom prst="rect">
            <a:avLst/>
          </a:prstGeom>
          <a:solidFill>
            <a:schemeClr val="accent1"/>
          </a:solidFill>
        </p:spPr>
        <p:txBody>
          <a:bodyPr wrap="square">
            <a:spAutoFit/>
          </a:bodyPr>
          <a:lstStyle/>
          <a:p>
            <a:pPr algn="ctr" defTabSz="914400">
              <a:defRPr/>
            </a:pPr>
            <a:r>
              <a:rPr lang="zh-CN" altLang="en-US" sz="2000" b="1" dirty="0">
                <a:solidFill>
                  <a:prstClr val="white"/>
                </a:solidFill>
                <a:latin typeface="Georgia"/>
                <a:ea typeface="微软雅黑"/>
              </a:rPr>
              <a:t>用于降解胞内蛋白质的胞质蛋白水解系统</a:t>
            </a:r>
            <a:endParaRPr lang="en-US" altLang="zh-CN" sz="2000" b="1" dirty="0">
              <a:solidFill>
                <a:prstClr val="white"/>
              </a:solidFill>
              <a:latin typeface="Georgia"/>
              <a:ea typeface="微软雅黑"/>
            </a:endParaRPr>
          </a:p>
        </p:txBody>
      </p:sp>
      <p:sp>
        <p:nvSpPr>
          <p:cNvPr id="6" name="矩形 5">
            <a:extLst>
              <a:ext uri="{FF2B5EF4-FFF2-40B4-BE49-F238E27FC236}">
                <a16:creationId xmlns:a16="http://schemas.microsoft.com/office/drawing/2014/main" id="{954E33C7-3239-4105-878E-894D53AC68E3}"/>
              </a:ext>
            </a:extLst>
          </p:cNvPr>
          <p:cNvSpPr/>
          <p:nvPr/>
        </p:nvSpPr>
        <p:spPr>
          <a:xfrm>
            <a:off x="2827168" y="2197545"/>
            <a:ext cx="1233844" cy="31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蛋白酶体</a:t>
            </a:r>
          </a:p>
        </p:txBody>
      </p:sp>
      <p:sp>
        <p:nvSpPr>
          <p:cNvPr id="7" name="矩形 6">
            <a:extLst>
              <a:ext uri="{FF2B5EF4-FFF2-40B4-BE49-F238E27FC236}">
                <a16:creationId xmlns:a16="http://schemas.microsoft.com/office/drawing/2014/main" id="{86D6A5DE-71E8-47F7-AD8F-1A29C7985C20}"/>
              </a:ext>
            </a:extLst>
          </p:cNvPr>
          <p:cNvSpPr/>
          <p:nvPr/>
        </p:nvSpPr>
        <p:spPr>
          <a:xfrm>
            <a:off x="4387026" y="2179615"/>
            <a:ext cx="1233844" cy="31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肽段</a:t>
            </a:r>
          </a:p>
        </p:txBody>
      </p:sp>
      <p:sp>
        <p:nvSpPr>
          <p:cNvPr id="8" name="矩形 7">
            <a:extLst>
              <a:ext uri="{FF2B5EF4-FFF2-40B4-BE49-F238E27FC236}">
                <a16:creationId xmlns:a16="http://schemas.microsoft.com/office/drawing/2014/main" id="{C7A04BFC-77D8-4019-8382-36CCAAE77E3A}"/>
              </a:ext>
            </a:extLst>
          </p:cNvPr>
          <p:cNvSpPr/>
          <p:nvPr/>
        </p:nvSpPr>
        <p:spPr>
          <a:xfrm>
            <a:off x="2547619" y="620688"/>
            <a:ext cx="2114028" cy="51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蛋白水解酶亚基</a:t>
            </a:r>
          </a:p>
        </p:txBody>
      </p:sp>
      <p:sp>
        <p:nvSpPr>
          <p:cNvPr id="9" name="矩形 8">
            <a:extLst>
              <a:ext uri="{FF2B5EF4-FFF2-40B4-BE49-F238E27FC236}">
                <a16:creationId xmlns:a16="http://schemas.microsoft.com/office/drawing/2014/main" id="{34EF80ED-1EC4-49C5-AA45-4859E6F43929}"/>
              </a:ext>
            </a:extLst>
          </p:cNvPr>
          <p:cNvSpPr/>
          <p:nvPr/>
        </p:nvSpPr>
        <p:spPr>
          <a:xfrm>
            <a:off x="5884133" y="4395413"/>
            <a:ext cx="1233844" cy="31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蛋白酶体</a:t>
            </a:r>
          </a:p>
        </p:txBody>
      </p:sp>
      <p:sp>
        <p:nvSpPr>
          <p:cNvPr id="10" name="矩形 9">
            <a:extLst>
              <a:ext uri="{FF2B5EF4-FFF2-40B4-BE49-F238E27FC236}">
                <a16:creationId xmlns:a16="http://schemas.microsoft.com/office/drawing/2014/main" id="{29619D32-80C0-4113-9872-4AAA4D0A819F}"/>
              </a:ext>
            </a:extLst>
          </p:cNvPr>
          <p:cNvSpPr/>
          <p:nvPr/>
        </p:nvSpPr>
        <p:spPr>
          <a:xfrm>
            <a:off x="7892226" y="4310985"/>
            <a:ext cx="1060342" cy="31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肽段</a:t>
            </a:r>
          </a:p>
        </p:txBody>
      </p:sp>
      <p:sp>
        <p:nvSpPr>
          <p:cNvPr id="11" name="矩形 10">
            <a:extLst>
              <a:ext uri="{FF2B5EF4-FFF2-40B4-BE49-F238E27FC236}">
                <a16:creationId xmlns:a16="http://schemas.microsoft.com/office/drawing/2014/main" id="{B0DBC7CF-AB96-4264-8259-B2FC53CE54D4}"/>
              </a:ext>
            </a:extLst>
          </p:cNvPr>
          <p:cNvSpPr/>
          <p:nvPr/>
        </p:nvSpPr>
        <p:spPr>
          <a:xfrm>
            <a:off x="5866203" y="2863031"/>
            <a:ext cx="1493820" cy="471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19S </a:t>
            </a:r>
            <a:r>
              <a:rPr lang="zh-CN" altLang="en-US" sz="1400" b="1" dirty="0">
                <a:solidFill>
                  <a:schemeClr val="tx1"/>
                </a:solidFill>
                <a:latin typeface="+mn-ea"/>
              </a:rPr>
              <a:t>调控元件</a:t>
            </a:r>
          </a:p>
        </p:txBody>
      </p:sp>
      <p:sp>
        <p:nvSpPr>
          <p:cNvPr id="12" name="矩形 11">
            <a:extLst>
              <a:ext uri="{FF2B5EF4-FFF2-40B4-BE49-F238E27FC236}">
                <a16:creationId xmlns:a16="http://schemas.microsoft.com/office/drawing/2014/main" id="{84FA4E4E-CDE4-495A-9046-D6B00CB7429C}"/>
              </a:ext>
            </a:extLst>
          </p:cNvPr>
          <p:cNvSpPr/>
          <p:nvPr/>
        </p:nvSpPr>
        <p:spPr>
          <a:xfrm>
            <a:off x="4061012" y="3098950"/>
            <a:ext cx="968188" cy="31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泛素</a:t>
            </a:r>
          </a:p>
        </p:txBody>
      </p:sp>
      <p:sp>
        <p:nvSpPr>
          <p:cNvPr id="13" name="矩形 12">
            <a:extLst>
              <a:ext uri="{FF2B5EF4-FFF2-40B4-BE49-F238E27FC236}">
                <a16:creationId xmlns:a16="http://schemas.microsoft.com/office/drawing/2014/main" id="{1DB1C3C8-1CEF-42D0-BF4D-08E17F169004}"/>
              </a:ext>
            </a:extLst>
          </p:cNvPr>
          <p:cNvSpPr/>
          <p:nvPr/>
        </p:nvSpPr>
        <p:spPr>
          <a:xfrm>
            <a:off x="998746" y="2799796"/>
            <a:ext cx="1872208" cy="51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赖氨酸侧链上的</a:t>
            </a:r>
            <a:r>
              <a:rPr lang="zh-CN" altLang="en-US" sz="1400" b="1" dirty="0">
                <a:solidFill>
                  <a:schemeClr val="tx1"/>
                </a:solidFill>
                <a:sym typeface="Symbol" panose="05050102010706020507" pitchFamily="18" charset="2"/>
              </a:rPr>
              <a:t></a:t>
            </a:r>
            <a:r>
              <a:rPr lang="en-US" altLang="zh-CN" sz="1400" b="1" dirty="0">
                <a:solidFill>
                  <a:schemeClr val="tx1"/>
                </a:solidFill>
                <a:sym typeface="Symbol" panose="05050102010706020507" pitchFamily="18" charset="2"/>
              </a:rPr>
              <a:t>-</a:t>
            </a:r>
            <a:r>
              <a:rPr lang="zh-CN" altLang="en-US" sz="1400" b="1" dirty="0">
                <a:solidFill>
                  <a:schemeClr val="tx1"/>
                </a:solidFill>
                <a:sym typeface="Symbol" panose="05050102010706020507" pitchFamily="18" charset="2"/>
              </a:rPr>
              <a:t>氨基基团</a:t>
            </a:r>
            <a:endParaRPr lang="zh-CN" altLang="en-US" sz="1400" b="1" dirty="0">
              <a:solidFill>
                <a:schemeClr val="tx1"/>
              </a:solidFill>
            </a:endParaRPr>
          </a:p>
        </p:txBody>
      </p:sp>
      <p:sp>
        <p:nvSpPr>
          <p:cNvPr id="14" name="矩形 13">
            <a:extLst>
              <a:ext uri="{FF2B5EF4-FFF2-40B4-BE49-F238E27FC236}">
                <a16:creationId xmlns:a16="http://schemas.microsoft.com/office/drawing/2014/main" id="{6EFCD062-8633-4556-A174-303E5A5C579D}"/>
              </a:ext>
            </a:extLst>
          </p:cNvPr>
          <p:cNvSpPr/>
          <p:nvPr/>
        </p:nvSpPr>
        <p:spPr>
          <a:xfrm>
            <a:off x="1750355" y="3388113"/>
            <a:ext cx="1872208" cy="51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泛素化酶复合物</a:t>
            </a:r>
            <a:r>
              <a:rPr lang="en-US" altLang="zh-CN" sz="1400" b="1" dirty="0">
                <a:solidFill>
                  <a:schemeClr val="tx1"/>
                </a:solidFill>
              </a:rPr>
              <a:t>+</a:t>
            </a:r>
            <a:r>
              <a:rPr lang="zh-CN" altLang="en-US" sz="1400" b="1" dirty="0">
                <a:solidFill>
                  <a:schemeClr val="tx1"/>
                </a:solidFill>
              </a:rPr>
              <a:t>泛素</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195736" y="260648"/>
            <a:ext cx="6696744" cy="4752528"/>
            <a:chOff x="539552" y="165100"/>
            <a:chExt cx="7969448" cy="6692900"/>
          </a:xfrm>
          <a:effectLst>
            <a:outerShdw blurRad="63500" sx="102000" sy="102000" algn="ctr" rotWithShape="0">
              <a:prstClr val="black">
                <a:alpha val="40000"/>
              </a:prstClr>
            </a:outerShdw>
          </a:effectLst>
        </p:grpSpPr>
        <p:pic>
          <p:nvPicPr>
            <p:cNvPr id="136194" name="Picture 2" descr="figure 8-19b"/>
            <p:cNvPicPr>
              <a:picLocks noChangeAspect="1" noChangeArrowheads="1"/>
            </p:cNvPicPr>
            <p:nvPr/>
          </p:nvPicPr>
          <p:blipFill>
            <a:blip r:embed="rId3" cstate="email"/>
            <a:srcRect/>
            <a:stretch>
              <a:fillRect/>
            </a:stretch>
          </p:blipFill>
          <p:spPr bwMode="auto">
            <a:xfrm>
              <a:off x="647700" y="165100"/>
              <a:ext cx="7861300" cy="6532563"/>
            </a:xfrm>
            <a:prstGeom prst="rect">
              <a:avLst/>
            </a:prstGeom>
            <a:noFill/>
            <a:ln w="9525">
              <a:noFill/>
              <a:miter lim="800000"/>
              <a:headEnd/>
              <a:tailEnd/>
            </a:ln>
            <a:effectLst/>
          </p:spPr>
        </p:pic>
        <p:sp>
          <p:nvSpPr>
            <p:cNvPr id="3" name="矩形 2"/>
            <p:cNvSpPr/>
            <p:nvPr/>
          </p:nvSpPr>
          <p:spPr>
            <a:xfrm>
              <a:off x="539552" y="6237312"/>
              <a:ext cx="2016224"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grpSp>
        <p:nvGrpSpPr>
          <p:cNvPr id="4" name="组合 4"/>
          <p:cNvGrpSpPr/>
          <p:nvPr/>
        </p:nvGrpSpPr>
        <p:grpSpPr>
          <a:xfrm>
            <a:off x="395536" y="4221088"/>
            <a:ext cx="3528392" cy="2315220"/>
            <a:chOff x="251520" y="393700"/>
            <a:chExt cx="8584505" cy="6131644"/>
          </a:xfrm>
          <a:effectLst>
            <a:outerShdw blurRad="63500" sx="102000" sy="102000" algn="ctr" rotWithShape="0">
              <a:prstClr val="black">
                <a:alpha val="40000"/>
              </a:prstClr>
            </a:outerShdw>
          </a:effectLst>
        </p:grpSpPr>
        <p:pic>
          <p:nvPicPr>
            <p:cNvPr id="6" name="Picture 2" descr="figure 8-19a"/>
            <p:cNvPicPr>
              <a:picLocks noChangeAspect="1" noChangeArrowheads="1"/>
            </p:cNvPicPr>
            <p:nvPr/>
          </p:nvPicPr>
          <p:blipFill>
            <a:blip r:embed="rId4" cstate="email"/>
            <a:srcRect/>
            <a:stretch>
              <a:fillRect/>
            </a:stretch>
          </p:blipFill>
          <p:spPr bwMode="auto">
            <a:xfrm>
              <a:off x="304800" y="393700"/>
              <a:ext cx="8531225" cy="6088063"/>
            </a:xfrm>
            <a:prstGeom prst="rect">
              <a:avLst/>
            </a:prstGeom>
            <a:noFill/>
            <a:ln w="9525">
              <a:noFill/>
              <a:miter lim="800000"/>
              <a:headEnd/>
              <a:tailEnd/>
            </a:ln>
            <a:effectLst/>
          </p:spPr>
        </p:pic>
        <p:sp>
          <p:nvSpPr>
            <p:cNvPr id="7" name="矩形 6"/>
            <p:cNvSpPr/>
            <p:nvPr/>
          </p:nvSpPr>
          <p:spPr>
            <a:xfrm>
              <a:off x="251520" y="6021288"/>
              <a:ext cx="201622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8" name="矩形 7"/>
          <p:cNvSpPr/>
          <p:nvPr/>
        </p:nvSpPr>
        <p:spPr>
          <a:xfrm>
            <a:off x="3945827" y="5830981"/>
            <a:ext cx="5018879"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b="1" dirty="0">
                <a:solidFill>
                  <a:prstClr val="white"/>
                </a:solidFill>
                <a:latin typeface="+mn-ea"/>
              </a:rPr>
              <a:t>通过胞质途径产生抗原肽</a:t>
            </a:r>
            <a:r>
              <a:rPr lang="en-US" altLang="zh-CN" sz="2000" b="1" dirty="0">
                <a:solidFill>
                  <a:prstClr val="white"/>
                </a:solidFill>
                <a:latin typeface="+mn-ea"/>
              </a:rPr>
              <a:t>-I</a:t>
            </a:r>
            <a:r>
              <a:rPr lang="zh-CN" altLang="en-US" sz="2000" b="1" dirty="0">
                <a:solidFill>
                  <a:prstClr val="white"/>
                </a:solidFill>
                <a:latin typeface="+mn-ea"/>
              </a:rPr>
              <a:t>类</a:t>
            </a:r>
            <a:r>
              <a:rPr lang="en-US" altLang="zh-CN" sz="2000" b="1" dirty="0">
                <a:solidFill>
                  <a:prstClr val="white"/>
                </a:solidFill>
                <a:latin typeface="+mn-ea"/>
              </a:rPr>
              <a:t>MHC</a:t>
            </a:r>
            <a:r>
              <a:rPr lang="zh-CN" altLang="en-US" sz="2000" b="1" dirty="0">
                <a:solidFill>
                  <a:prstClr val="white"/>
                </a:solidFill>
                <a:latin typeface="+mn-ea"/>
              </a:rPr>
              <a:t>复合物</a:t>
            </a:r>
            <a:endParaRPr lang="en-US" altLang="zh-CN" sz="2000" b="1" dirty="0">
              <a:solidFill>
                <a:prstClr val="white"/>
              </a:solidFill>
              <a:latin typeface="+mn-ea"/>
            </a:endParaRPr>
          </a:p>
        </p:txBody>
      </p:sp>
      <p:sp>
        <p:nvSpPr>
          <p:cNvPr id="9" name="矩形 8">
            <a:extLst>
              <a:ext uri="{FF2B5EF4-FFF2-40B4-BE49-F238E27FC236}">
                <a16:creationId xmlns:a16="http://schemas.microsoft.com/office/drawing/2014/main" id="{2B075C88-A8AB-45A6-8808-D31A28EEE5FE}"/>
              </a:ext>
            </a:extLst>
          </p:cNvPr>
          <p:cNvSpPr/>
          <p:nvPr/>
        </p:nvSpPr>
        <p:spPr>
          <a:xfrm>
            <a:off x="2435085" y="618564"/>
            <a:ext cx="1161748" cy="475815"/>
          </a:xfrm>
          <a:prstGeom prst="rect">
            <a:avLst/>
          </a:prstGeom>
          <a:solidFill>
            <a:srgbClr val="FFE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蛋白质</a:t>
            </a:r>
          </a:p>
        </p:txBody>
      </p:sp>
      <p:sp>
        <p:nvSpPr>
          <p:cNvPr id="10" name="矩形 9">
            <a:extLst>
              <a:ext uri="{FF2B5EF4-FFF2-40B4-BE49-F238E27FC236}">
                <a16:creationId xmlns:a16="http://schemas.microsoft.com/office/drawing/2014/main" id="{865FDD4F-A021-47A0-BD12-E31FE1806146}"/>
              </a:ext>
            </a:extLst>
          </p:cNvPr>
          <p:cNvSpPr/>
          <p:nvPr/>
        </p:nvSpPr>
        <p:spPr>
          <a:xfrm>
            <a:off x="6029932" y="1192306"/>
            <a:ext cx="1161748" cy="475815"/>
          </a:xfrm>
          <a:prstGeom prst="rect">
            <a:avLst/>
          </a:prstGeom>
          <a:solidFill>
            <a:srgbClr val="FFE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肽段</a:t>
            </a:r>
          </a:p>
        </p:txBody>
      </p:sp>
      <p:sp>
        <p:nvSpPr>
          <p:cNvPr id="11" name="矩形 10">
            <a:extLst>
              <a:ext uri="{FF2B5EF4-FFF2-40B4-BE49-F238E27FC236}">
                <a16:creationId xmlns:a16="http://schemas.microsoft.com/office/drawing/2014/main" id="{EE5E7615-89A7-4ADF-8191-3F3A9393F6F6}"/>
              </a:ext>
            </a:extLst>
          </p:cNvPr>
          <p:cNvSpPr/>
          <p:nvPr/>
        </p:nvSpPr>
        <p:spPr>
          <a:xfrm>
            <a:off x="7191679" y="757174"/>
            <a:ext cx="1611661" cy="321279"/>
          </a:xfrm>
          <a:prstGeom prst="rect">
            <a:avLst/>
          </a:prstGeom>
          <a:solidFill>
            <a:srgbClr val="FFE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氨基酸</a:t>
            </a:r>
          </a:p>
        </p:txBody>
      </p:sp>
      <p:sp>
        <p:nvSpPr>
          <p:cNvPr id="12" name="矩形 11">
            <a:extLst>
              <a:ext uri="{FF2B5EF4-FFF2-40B4-BE49-F238E27FC236}">
                <a16:creationId xmlns:a16="http://schemas.microsoft.com/office/drawing/2014/main" id="{AF02062A-2537-46E2-ADE6-677AF3918DA9}"/>
              </a:ext>
            </a:extLst>
          </p:cNvPr>
          <p:cNvSpPr/>
          <p:nvPr/>
        </p:nvSpPr>
        <p:spPr>
          <a:xfrm>
            <a:off x="3745305" y="380656"/>
            <a:ext cx="1161748" cy="475815"/>
          </a:xfrm>
          <a:prstGeom prst="rect">
            <a:avLst/>
          </a:prstGeom>
          <a:solidFill>
            <a:srgbClr val="FFE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细胞质</a:t>
            </a:r>
          </a:p>
        </p:txBody>
      </p:sp>
      <p:sp>
        <p:nvSpPr>
          <p:cNvPr id="13" name="矩形 12">
            <a:extLst>
              <a:ext uri="{FF2B5EF4-FFF2-40B4-BE49-F238E27FC236}">
                <a16:creationId xmlns:a16="http://schemas.microsoft.com/office/drawing/2014/main" id="{35506EBD-7447-4323-B24F-E563684AFAA7}"/>
              </a:ext>
            </a:extLst>
          </p:cNvPr>
          <p:cNvSpPr/>
          <p:nvPr/>
        </p:nvSpPr>
        <p:spPr>
          <a:xfrm>
            <a:off x="3897033" y="1728462"/>
            <a:ext cx="1611661" cy="321279"/>
          </a:xfrm>
          <a:prstGeom prst="rect">
            <a:avLst/>
          </a:prstGeom>
          <a:solidFill>
            <a:srgbClr val="FFE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   蛋白酶体</a:t>
            </a:r>
          </a:p>
        </p:txBody>
      </p:sp>
      <p:sp>
        <p:nvSpPr>
          <p:cNvPr id="14" name="矩形 13">
            <a:extLst>
              <a:ext uri="{FF2B5EF4-FFF2-40B4-BE49-F238E27FC236}">
                <a16:creationId xmlns:a16="http://schemas.microsoft.com/office/drawing/2014/main" id="{57C423FA-4DB8-4AF3-AC5F-5B018D82D705}"/>
              </a:ext>
            </a:extLst>
          </p:cNvPr>
          <p:cNvSpPr/>
          <p:nvPr/>
        </p:nvSpPr>
        <p:spPr>
          <a:xfrm>
            <a:off x="2601749" y="3624040"/>
            <a:ext cx="1611661" cy="321279"/>
          </a:xfrm>
          <a:prstGeom prst="rect">
            <a:avLst/>
          </a:prstGeom>
          <a:solidFill>
            <a:srgbClr val="E5E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粗面内质网腔</a:t>
            </a:r>
          </a:p>
        </p:txBody>
      </p:sp>
      <p:sp>
        <p:nvSpPr>
          <p:cNvPr id="16" name="矩形 15">
            <a:extLst>
              <a:ext uri="{FF2B5EF4-FFF2-40B4-BE49-F238E27FC236}">
                <a16:creationId xmlns:a16="http://schemas.microsoft.com/office/drawing/2014/main" id="{4E034242-A75A-4BBC-B729-991E56E515EE}"/>
              </a:ext>
            </a:extLst>
          </p:cNvPr>
          <p:cNvSpPr/>
          <p:nvPr/>
        </p:nvSpPr>
        <p:spPr>
          <a:xfrm>
            <a:off x="4598893" y="3624040"/>
            <a:ext cx="3506493" cy="796877"/>
          </a:xfrm>
          <a:prstGeom prst="rect">
            <a:avLst/>
          </a:prstGeom>
          <a:solidFill>
            <a:srgbClr val="E5E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准备装载到</a:t>
            </a:r>
            <a:r>
              <a:rPr lang="en-US" altLang="zh-CN" b="1" dirty="0">
                <a:solidFill>
                  <a:schemeClr val="tx1"/>
                </a:solidFill>
              </a:rPr>
              <a:t>I</a:t>
            </a:r>
            <a:r>
              <a:rPr lang="zh-CN" altLang="en-US" b="1" dirty="0">
                <a:solidFill>
                  <a:schemeClr val="tx1"/>
                </a:solidFill>
              </a:rPr>
              <a:t>类</a:t>
            </a:r>
            <a:r>
              <a:rPr lang="en-US" altLang="zh-CN" b="1" dirty="0">
                <a:solidFill>
                  <a:schemeClr val="tx1"/>
                </a:solidFill>
              </a:rPr>
              <a:t>MHC</a:t>
            </a:r>
            <a:r>
              <a:rPr lang="zh-CN" altLang="en-US" b="1" dirty="0">
                <a:solidFill>
                  <a:schemeClr val="tx1"/>
                </a:solidFill>
              </a:rPr>
              <a:t>分子上的肽</a:t>
            </a:r>
          </a:p>
        </p:txBody>
      </p:sp>
      <p:sp>
        <p:nvSpPr>
          <p:cNvPr id="17" name="矩形 16">
            <a:extLst>
              <a:ext uri="{FF2B5EF4-FFF2-40B4-BE49-F238E27FC236}">
                <a16:creationId xmlns:a16="http://schemas.microsoft.com/office/drawing/2014/main" id="{E57852B2-4A8C-4513-801D-FC852E5ABE62}"/>
              </a:ext>
            </a:extLst>
          </p:cNvPr>
          <p:cNvSpPr/>
          <p:nvPr/>
        </p:nvSpPr>
        <p:spPr>
          <a:xfrm>
            <a:off x="3119719" y="5929611"/>
            <a:ext cx="652481" cy="321279"/>
          </a:xfrm>
          <a:prstGeom prst="rect">
            <a:avLst/>
          </a:prstGeom>
          <a:solidFill>
            <a:srgbClr val="DCD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rPr>
              <a:t>粗面内质网腔</a:t>
            </a:r>
          </a:p>
        </p:txBody>
      </p:sp>
      <p:sp>
        <p:nvSpPr>
          <p:cNvPr id="18" name="矩形 17">
            <a:extLst>
              <a:ext uri="{FF2B5EF4-FFF2-40B4-BE49-F238E27FC236}">
                <a16:creationId xmlns:a16="http://schemas.microsoft.com/office/drawing/2014/main" id="{6BA38AE4-C2AC-4807-9334-12DDFFC3667D}"/>
              </a:ext>
            </a:extLst>
          </p:cNvPr>
          <p:cNvSpPr/>
          <p:nvPr/>
        </p:nvSpPr>
        <p:spPr>
          <a:xfrm>
            <a:off x="3291169" y="4774855"/>
            <a:ext cx="598804" cy="475815"/>
          </a:xfrm>
          <a:prstGeom prst="rect">
            <a:avLst/>
          </a:prstGeom>
          <a:solidFill>
            <a:srgbClr val="FDE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rPr>
              <a:t>细胞质</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43608" y="6125234"/>
            <a:ext cx="6912768"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en-US" altLang="zh-CN" sz="2400" b="1" dirty="0">
                <a:solidFill>
                  <a:prstClr val="white"/>
                </a:solidFill>
                <a:latin typeface="+mn-ea"/>
              </a:rPr>
              <a:t>I</a:t>
            </a:r>
            <a:r>
              <a:rPr lang="zh-CN" altLang="en-US" sz="2400" b="1" dirty="0">
                <a:solidFill>
                  <a:prstClr val="white"/>
                </a:solidFill>
                <a:latin typeface="+mn-ea"/>
              </a:rPr>
              <a:t>类</a:t>
            </a:r>
            <a:r>
              <a:rPr lang="en-US" altLang="zh-CN" sz="2400" b="1" dirty="0">
                <a:solidFill>
                  <a:prstClr val="white"/>
                </a:solidFill>
                <a:latin typeface="+mn-ea"/>
              </a:rPr>
              <a:t>MHC</a:t>
            </a:r>
            <a:r>
              <a:rPr lang="zh-CN" altLang="en-US" sz="2400" b="1" dirty="0">
                <a:solidFill>
                  <a:prstClr val="white"/>
                </a:solidFill>
                <a:latin typeface="+mn-ea"/>
              </a:rPr>
              <a:t>分子的组装和稳定</a:t>
            </a:r>
            <a:endParaRPr lang="en-US" altLang="zh-CN" sz="2400" b="1" dirty="0">
              <a:solidFill>
                <a:prstClr val="white"/>
              </a:solidFill>
              <a:latin typeface="+mn-ea"/>
            </a:endParaRPr>
          </a:p>
        </p:txBody>
      </p:sp>
      <p:pic>
        <p:nvPicPr>
          <p:cNvPr id="6" name="Picture 2" descr="figure_06_05"/>
          <p:cNvPicPr>
            <a:picLocks noChangeAspect="1" noChangeArrowheads="1"/>
          </p:cNvPicPr>
          <p:nvPr/>
        </p:nvPicPr>
        <p:blipFill>
          <a:blip r:embed="rId3" cstate="print"/>
          <a:srcRect/>
          <a:stretch>
            <a:fillRect/>
          </a:stretch>
        </p:blipFill>
        <p:spPr bwMode="auto">
          <a:xfrm>
            <a:off x="2" y="216024"/>
            <a:ext cx="9099385" cy="5733256"/>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99AEEB00-BE70-483F-AA0D-210628B2B610}"/>
              </a:ext>
            </a:extLst>
          </p:cNvPr>
          <p:cNvSpPr/>
          <p:nvPr/>
        </p:nvSpPr>
        <p:spPr>
          <a:xfrm>
            <a:off x="138173" y="5253318"/>
            <a:ext cx="905435" cy="331694"/>
          </a:xfrm>
          <a:prstGeom prst="rect">
            <a:avLst/>
          </a:prstGeom>
          <a:solidFill>
            <a:srgbClr val="B6B7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细胞核</a:t>
            </a:r>
          </a:p>
        </p:txBody>
      </p:sp>
      <p:sp>
        <p:nvSpPr>
          <p:cNvPr id="7" name="矩形 6">
            <a:extLst>
              <a:ext uri="{FF2B5EF4-FFF2-40B4-BE49-F238E27FC236}">
                <a16:creationId xmlns:a16="http://schemas.microsoft.com/office/drawing/2014/main" id="{F1D0413E-B61E-4702-9EBB-DF54C69C0E06}"/>
              </a:ext>
            </a:extLst>
          </p:cNvPr>
          <p:cNvSpPr/>
          <p:nvPr/>
        </p:nvSpPr>
        <p:spPr>
          <a:xfrm>
            <a:off x="102103" y="3666565"/>
            <a:ext cx="905435" cy="33169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细胞质</a:t>
            </a:r>
          </a:p>
        </p:txBody>
      </p:sp>
      <p:sp>
        <p:nvSpPr>
          <p:cNvPr id="8" name="矩形 7">
            <a:extLst>
              <a:ext uri="{FF2B5EF4-FFF2-40B4-BE49-F238E27FC236}">
                <a16:creationId xmlns:a16="http://schemas.microsoft.com/office/drawing/2014/main" id="{6BC8FF5D-7EE8-4063-A196-64A8BE4C5B9C}"/>
              </a:ext>
            </a:extLst>
          </p:cNvPr>
          <p:cNvSpPr/>
          <p:nvPr/>
        </p:nvSpPr>
        <p:spPr>
          <a:xfrm>
            <a:off x="2486715" y="3541060"/>
            <a:ext cx="1161920" cy="26894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正常蛋白质</a:t>
            </a:r>
          </a:p>
        </p:txBody>
      </p:sp>
      <p:sp>
        <p:nvSpPr>
          <p:cNvPr id="9" name="矩形 8">
            <a:extLst>
              <a:ext uri="{FF2B5EF4-FFF2-40B4-BE49-F238E27FC236}">
                <a16:creationId xmlns:a16="http://schemas.microsoft.com/office/drawing/2014/main" id="{583BBBB0-1024-456E-B274-D1503A460194}"/>
              </a:ext>
            </a:extLst>
          </p:cNvPr>
          <p:cNvSpPr/>
          <p:nvPr/>
        </p:nvSpPr>
        <p:spPr>
          <a:xfrm>
            <a:off x="2486715" y="4655524"/>
            <a:ext cx="713685" cy="26894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核糖体</a:t>
            </a:r>
          </a:p>
        </p:txBody>
      </p:sp>
      <p:sp>
        <p:nvSpPr>
          <p:cNvPr id="10" name="矩形 9">
            <a:extLst>
              <a:ext uri="{FF2B5EF4-FFF2-40B4-BE49-F238E27FC236}">
                <a16:creationId xmlns:a16="http://schemas.microsoft.com/office/drawing/2014/main" id="{33F0C8BE-D1A8-4B4C-9799-0A8CF5B5970E}"/>
              </a:ext>
            </a:extLst>
          </p:cNvPr>
          <p:cNvSpPr/>
          <p:nvPr/>
        </p:nvSpPr>
        <p:spPr>
          <a:xfrm>
            <a:off x="3278320" y="5401237"/>
            <a:ext cx="1161920" cy="18377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老化蛋白质</a:t>
            </a:r>
          </a:p>
        </p:txBody>
      </p:sp>
      <p:sp>
        <p:nvSpPr>
          <p:cNvPr id="11" name="矩形 10">
            <a:extLst>
              <a:ext uri="{FF2B5EF4-FFF2-40B4-BE49-F238E27FC236}">
                <a16:creationId xmlns:a16="http://schemas.microsoft.com/office/drawing/2014/main" id="{114B2D9F-D614-4CBA-BE8C-1E6B1498F225}"/>
              </a:ext>
            </a:extLst>
          </p:cNvPr>
          <p:cNvSpPr/>
          <p:nvPr/>
        </p:nvSpPr>
        <p:spPr>
          <a:xfrm>
            <a:off x="5187803" y="5069543"/>
            <a:ext cx="1161920" cy="18377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蛋白酶体</a:t>
            </a:r>
          </a:p>
        </p:txBody>
      </p:sp>
      <p:sp>
        <p:nvSpPr>
          <p:cNvPr id="12" name="矩形 11">
            <a:extLst>
              <a:ext uri="{FF2B5EF4-FFF2-40B4-BE49-F238E27FC236}">
                <a16:creationId xmlns:a16="http://schemas.microsoft.com/office/drawing/2014/main" id="{BDA1D45D-1598-4D6D-9C66-3D344C476A51}"/>
              </a:ext>
            </a:extLst>
          </p:cNvPr>
          <p:cNvSpPr/>
          <p:nvPr/>
        </p:nvSpPr>
        <p:spPr>
          <a:xfrm>
            <a:off x="4909896" y="4061012"/>
            <a:ext cx="1161920" cy="3534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肽段</a:t>
            </a:r>
          </a:p>
        </p:txBody>
      </p:sp>
      <p:sp>
        <p:nvSpPr>
          <p:cNvPr id="13" name="矩形 12">
            <a:extLst>
              <a:ext uri="{FF2B5EF4-FFF2-40B4-BE49-F238E27FC236}">
                <a16:creationId xmlns:a16="http://schemas.microsoft.com/office/drawing/2014/main" id="{0F5D3895-641F-49B7-9A55-9638E33D1B94}"/>
              </a:ext>
            </a:extLst>
          </p:cNvPr>
          <p:cNvSpPr/>
          <p:nvPr/>
        </p:nvSpPr>
        <p:spPr>
          <a:xfrm>
            <a:off x="138173" y="305841"/>
            <a:ext cx="1894315" cy="1008528"/>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在结合</a:t>
            </a:r>
            <a:r>
              <a:rPr lang="zh-CN" altLang="en-US" sz="1400" b="1" dirty="0">
                <a:solidFill>
                  <a:schemeClr val="tx1"/>
                </a:solidFill>
                <a:sym typeface="Symbol" panose="05050102010706020507" pitchFamily="18" charset="2"/>
              </a:rPr>
              <a:t></a:t>
            </a:r>
            <a:r>
              <a:rPr lang="en-US" altLang="zh-CN" sz="1400" b="1" dirty="0">
                <a:solidFill>
                  <a:schemeClr val="tx1"/>
                </a:solidFill>
                <a:sym typeface="Symbol" panose="05050102010706020507" pitchFamily="18" charset="2"/>
              </a:rPr>
              <a:t>2</a:t>
            </a:r>
            <a:r>
              <a:rPr lang="zh-CN" altLang="en-US" sz="1400" b="1" dirty="0">
                <a:solidFill>
                  <a:schemeClr val="tx1"/>
                </a:solidFill>
                <a:sym typeface="Symbol" panose="05050102010706020507" pitchFamily="18" charset="2"/>
              </a:rPr>
              <a:t>微球蛋白之前，部分折叠的</a:t>
            </a:r>
            <a:r>
              <a:rPr lang="en-US" altLang="zh-CN" sz="1400" b="1" dirty="0">
                <a:solidFill>
                  <a:schemeClr val="tx1"/>
                </a:solidFill>
                <a:sym typeface="Symbol" panose="05050102010706020507" pitchFamily="18" charset="2"/>
              </a:rPr>
              <a:t>I</a:t>
            </a:r>
            <a:r>
              <a:rPr lang="zh-CN" altLang="en-US" sz="1400" b="1" dirty="0">
                <a:solidFill>
                  <a:schemeClr val="tx1"/>
                </a:solidFill>
                <a:sym typeface="Symbol" panose="05050102010706020507" pitchFamily="18" charset="2"/>
              </a:rPr>
              <a:t>类</a:t>
            </a:r>
            <a:r>
              <a:rPr lang="en-US" altLang="zh-CN" sz="1400" b="1" dirty="0">
                <a:solidFill>
                  <a:schemeClr val="tx1"/>
                </a:solidFill>
                <a:sym typeface="Symbol" panose="05050102010706020507" pitchFamily="18" charset="2"/>
              </a:rPr>
              <a:t>MHC</a:t>
            </a:r>
            <a:r>
              <a:rPr lang="zh-CN" altLang="en-US" sz="1400" b="1" dirty="0">
                <a:solidFill>
                  <a:schemeClr val="tx1"/>
                </a:solidFill>
                <a:sym typeface="Symbol" panose="05050102010706020507" pitchFamily="18" charset="2"/>
              </a:rPr>
              <a:t>分子的链与</a:t>
            </a:r>
            <a:r>
              <a:rPr lang="en-US" altLang="zh-CN" sz="1400" b="1" dirty="0">
                <a:solidFill>
                  <a:schemeClr val="tx1"/>
                </a:solidFill>
                <a:sym typeface="Symbol" panose="05050102010706020507" pitchFamily="18" charset="2"/>
              </a:rPr>
              <a:t>calnexin</a:t>
            </a:r>
            <a:r>
              <a:rPr lang="zh-CN" altLang="en-US" sz="1400" b="1" dirty="0">
                <a:solidFill>
                  <a:schemeClr val="tx1"/>
                </a:solidFill>
                <a:sym typeface="Symbol" panose="05050102010706020507" pitchFamily="18" charset="2"/>
              </a:rPr>
              <a:t>结合</a:t>
            </a:r>
            <a:endParaRPr lang="zh-CN" altLang="en-US" sz="1400" b="1" dirty="0">
              <a:solidFill>
                <a:schemeClr val="tx1"/>
              </a:solidFill>
            </a:endParaRPr>
          </a:p>
        </p:txBody>
      </p:sp>
      <p:sp>
        <p:nvSpPr>
          <p:cNvPr id="14" name="矩形 13">
            <a:extLst>
              <a:ext uri="{FF2B5EF4-FFF2-40B4-BE49-F238E27FC236}">
                <a16:creationId xmlns:a16="http://schemas.microsoft.com/office/drawing/2014/main" id="{A502CA3F-1C79-4FCF-BDA8-F77CAA63C670}"/>
              </a:ext>
            </a:extLst>
          </p:cNvPr>
          <p:cNvSpPr/>
          <p:nvPr/>
        </p:nvSpPr>
        <p:spPr>
          <a:xfrm>
            <a:off x="2374974" y="323771"/>
            <a:ext cx="2065266" cy="1173335"/>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I</a:t>
            </a:r>
            <a:r>
              <a:rPr lang="zh-CN" altLang="en-US" sz="1400" b="1" dirty="0">
                <a:solidFill>
                  <a:schemeClr val="tx1"/>
                </a:solidFill>
              </a:rPr>
              <a:t>类</a:t>
            </a:r>
            <a:r>
              <a:rPr lang="en-US" altLang="zh-CN" sz="1400" b="1" dirty="0">
                <a:solidFill>
                  <a:schemeClr val="tx1"/>
                </a:solidFill>
              </a:rPr>
              <a:t>MHC</a:t>
            </a:r>
            <a:r>
              <a:rPr lang="zh-CN" altLang="en-US" sz="1400" b="1" dirty="0">
                <a:solidFill>
                  <a:schemeClr val="tx1"/>
                </a:solidFill>
                <a:sym typeface="Symbol" panose="05050102010706020507" pitchFamily="18" charset="2"/>
              </a:rPr>
              <a:t>分子与</a:t>
            </a:r>
            <a:r>
              <a:rPr lang="en-US" altLang="zh-CN" sz="1400" b="1" dirty="0">
                <a:solidFill>
                  <a:schemeClr val="tx1"/>
                </a:solidFill>
                <a:sym typeface="Symbol" panose="05050102010706020507" pitchFamily="18" charset="2"/>
              </a:rPr>
              <a:t>calnexin</a:t>
            </a:r>
            <a:r>
              <a:rPr lang="zh-CN" altLang="en-US" sz="1400" b="1" dirty="0">
                <a:solidFill>
                  <a:schemeClr val="tx1"/>
                </a:solidFill>
                <a:sym typeface="Symbol" panose="05050102010706020507" pitchFamily="18" charset="2"/>
              </a:rPr>
              <a:t>解离，与分子伴侣蛋白复合物（</a:t>
            </a:r>
            <a:r>
              <a:rPr lang="en-US" altLang="zh-CN" sz="1400" b="1" dirty="0">
                <a:solidFill>
                  <a:schemeClr val="tx1"/>
                </a:solidFill>
                <a:sym typeface="Symbol" panose="05050102010706020507" pitchFamily="18" charset="2"/>
              </a:rPr>
              <a:t>calreticulin, ERp75</a:t>
            </a:r>
            <a:r>
              <a:rPr lang="zh-CN" altLang="en-US" sz="1400" b="1" dirty="0">
                <a:solidFill>
                  <a:schemeClr val="tx1"/>
                </a:solidFill>
                <a:sym typeface="Symbol" panose="05050102010706020507" pitchFamily="18" charset="2"/>
              </a:rPr>
              <a:t>）结合，并通过</a:t>
            </a:r>
            <a:r>
              <a:rPr lang="en-US" altLang="zh-CN" sz="1400" b="1" dirty="0" err="1">
                <a:solidFill>
                  <a:schemeClr val="tx1"/>
                </a:solidFill>
                <a:sym typeface="Symbol" panose="05050102010706020507" pitchFamily="18" charset="2"/>
              </a:rPr>
              <a:t>tapasin</a:t>
            </a:r>
            <a:r>
              <a:rPr lang="zh-CN" altLang="en-US" sz="1400" b="1" dirty="0">
                <a:solidFill>
                  <a:schemeClr val="tx1"/>
                </a:solidFill>
                <a:sym typeface="Symbol" panose="05050102010706020507" pitchFamily="18" charset="2"/>
              </a:rPr>
              <a:t>与</a:t>
            </a:r>
            <a:r>
              <a:rPr lang="en-US" altLang="zh-CN" sz="1400" b="1" dirty="0">
                <a:solidFill>
                  <a:schemeClr val="tx1"/>
                </a:solidFill>
                <a:sym typeface="Symbol" panose="05050102010706020507" pitchFamily="18" charset="2"/>
              </a:rPr>
              <a:t>TAP</a:t>
            </a:r>
            <a:r>
              <a:rPr lang="zh-CN" altLang="en-US" sz="1400" b="1" dirty="0">
                <a:solidFill>
                  <a:schemeClr val="tx1"/>
                </a:solidFill>
                <a:sym typeface="Symbol" panose="05050102010706020507" pitchFamily="18" charset="2"/>
              </a:rPr>
              <a:t>结合</a:t>
            </a:r>
            <a:endParaRPr lang="zh-CN" altLang="en-US" sz="1400" b="1" dirty="0">
              <a:solidFill>
                <a:schemeClr val="tx1"/>
              </a:solidFill>
            </a:endParaRPr>
          </a:p>
        </p:txBody>
      </p:sp>
      <p:sp>
        <p:nvSpPr>
          <p:cNvPr id="15" name="矩形 14">
            <a:extLst>
              <a:ext uri="{FF2B5EF4-FFF2-40B4-BE49-F238E27FC236}">
                <a16:creationId xmlns:a16="http://schemas.microsoft.com/office/drawing/2014/main" id="{13E385BB-52DE-4808-A8D7-D2E3ED91E150}"/>
              </a:ext>
            </a:extLst>
          </p:cNvPr>
          <p:cNvSpPr/>
          <p:nvPr/>
        </p:nvSpPr>
        <p:spPr>
          <a:xfrm>
            <a:off x="4703762" y="305841"/>
            <a:ext cx="2065266" cy="1298841"/>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b="1" dirty="0">
                <a:solidFill>
                  <a:schemeClr val="tx1"/>
                </a:solidFill>
              </a:rPr>
              <a:t>胞质蛋白质和</a:t>
            </a:r>
            <a:r>
              <a:rPr lang="en-US" altLang="zh-CN" sz="1400" b="1" dirty="0" err="1">
                <a:solidFill>
                  <a:schemeClr val="tx1"/>
                </a:solidFill>
              </a:rPr>
              <a:t>DRiPs</a:t>
            </a:r>
            <a:r>
              <a:rPr lang="zh-CN" altLang="en-US" sz="1400" b="1" dirty="0">
                <a:solidFill>
                  <a:schemeClr val="tx1"/>
                </a:solidFill>
              </a:rPr>
              <a:t>被蛋白酶体降解为肽段。</a:t>
            </a:r>
            <a:r>
              <a:rPr lang="en-US" altLang="zh-CN" sz="1400" b="1" dirty="0">
                <a:solidFill>
                  <a:schemeClr val="tx1"/>
                </a:solidFill>
              </a:rPr>
              <a:t>TAP</a:t>
            </a:r>
            <a:r>
              <a:rPr lang="zh-CN" altLang="en-US" sz="1400" b="1" dirty="0">
                <a:solidFill>
                  <a:schemeClr val="tx1"/>
                </a:solidFill>
              </a:rPr>
              <a:t>将肽段转运至内质网腔</a:t>
            </a:r>
          </a:p>
        </p:txBody>
      </p:sp>
      <p:sp>
        <p:nvSpPr>
          <p:cNvPr id="16" name="矩形 15">
            <a:extLst>
              <a:ext uri="{FF2B5EF4-FFF2-40B4-BE49-F238E27FC236}">
                <a16:creationId xmlns:a16="http://schemas.microsoft.com/office/drawing/2014/main" id="{3AB8D54E-2A4D-4A33-9534-C742F138A242}"/>
              </a:ext>
            </a:extLst>
          </p:cNvPr>
          <p:cNvSpPr/>
          <p:nvPr/>
        </p:nvSpPr>
        <p:spPr>
          <a:xfrm>
            <a:off x="6923743" y="323771"/>
            <a:ext cx="2065266" cy="1246171"/>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b="1" dirty="0">
                <a:solidFill>
                  <a:schemeClr val="tx1"/>
                </a:solidFill>
              </a:rPr>
              <a:t>抗原肽与</a:t>
            </a:r>
            <a:r>
              <a:rPr lang="en-US" altLang="zh-CN" sz="1400" b="1" dirty="0">
                <a:solidFill>
                  <a:schemeClr val="tx1"/>
                </a:solidFill>
              </a:rPr>
              <a:t>I</a:t>
            </a:r>
            <a:r>
              <a:rPr lang="zh-CN" altLang="en-US" sz="1400" b="1" dirty="0">
                <a:solidFill>
                  <a:schemeClr val="tx1"/>
                </a:solidFill>
              </a:rPr>
              <a:t>类</a:t>
            </a:r>
            <a:r>
              <a:rPr lang="en-US" altLang="zh-CN" sz="1400" b="1" dirty="0">
                <a:solidFill>
                  <a:schemeClr val="tx1"/>
                </a:solidFill>
              </a:rPr>
              <a:t>MHC</a:t>
            </a:r>
            <a:r>
              <a:rPr lang="zh-CN" altLang="en-US" sz="1400" b="1" dirty="0">
                <a:solidFill>
                  <a:schemeClr val="tx1"/>
                </a:solidFill>
              </a:rPr>
              <a:t>分子结合并完成折叠。</a:t>
            </a:r>
            <a:r>
              <a:rPr lang="en-US" altLang="zh-CN" sz="1400" b="1" dirty="0">
                <a:solidFill>
                  <a:schemeClr val="tx1"/>
                </a:solidFill>
              </a:rPr>
              <a:t>MHC</a:t>
            </a:r>
            <a:r>
              <a:rPr lang="zh-CN" altLang="en-US" sz="1400" b="1" dirty="0">
                <a:solidFill>
                  <a:schemeClr val="tx1"/>
                </a:solidFill>
              </a:rPr>
              <a:t>分子与</a:t>
            </a:r>
            <a:r>
              <a:rPr lang="en-US" altLang="zh-CN" sz="1400" b="1" dirty="0">
                <a:solidFill>
                  <a:schemeClr val="tx1"/>
                </a:solidFill>
              </a:rPr>
              <a:t>TAP</a:t>
            </a:r>
            <a:r>
              <a:rPr lang="zh-CN" altLang="en-US" sz="1400" b="1" dirty="0">
                <a:solidFill>
                  <a:schemeClr val="tx1"/>
                </a:solidFill>
              </a:rPr>
              <a:t>解离，并转运至细胞膜</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28465" y="188640"/>
            <a:ext cx="8836025" cy="5976664"/>
            <a:chOff x="0" y="188640"/>
            <a:chExt cx="8836025" cy="5976664"/>
          </a:xfrm>
        </p:grpSpPr>
        <p:pic>
          <p:nvPicPr>
            <p:cNvPr id="138242" name="Picture 2" descr="figure 8-21"/>
            <p:cNvPicPr>
              <a:picLocks noChangeAspect="1" noChangeArrowheads="1"/>
            </p:cNvPicPr>
            <p:nvPr/>
          </p:nvPicPr>
          <p:blipFill>
            <a:blip r:embed="rId3" cstate="email"/>
            <a:srcRect/>
            <a:stretch>
              <a:fillRect/>
            </a:stretch>
          </p:blipFill>
          <p:spPr bwMode="auto">
            <a:xfrm>
              <a:off x="304800" y="188640"/>
              <a:ext cx="8531225" cy="5813425"/>
            </a:xfrm>
            <a:prstGeom prst="rect">
              <a:avLst/>
            </a:prstGeom>
            <a:noFill/>
            <a:ln w="9525">
              <a:noFill/>
              <a:miter lim="800000"/>
              <a:headEnd/>
              <a:tailEnd/>
            </a:ln>
            <a:effectLst/>
          </p:spPr>
        </p:pic>
        <p:sp>
          <p:nvSpPr>
            <p:cNvPr id="3" name="矩形 2"/>
            <p:cNvSpPr/>
            <p:nvPr/>
          </p:nvSpPr>
          <p:spPr>
            <a:xfrm>
              <a:off x="0" y="5517232"/>
              <a:ext cx="2411760"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755576" y="5805264"/>
            <a:ext cx="8064896" cy="400110"/>
          </a:xfrm>
          <a:prstGeom prst="rect">
            <a:avLst/>
          </a:prstGeom>
          <a:solidFill>
            <a:schemeClr val="accent1"/>
          </a:solidFill>
        </p:spPr>
        <p:txBody>
          <a:bodyPr wrap="square">
            <a:spAutoFit/>
          </a:bodyPr>
          <a:lstStyle/>
          <a:p>
            <a:pPr algn="ctr" defTabSz="914400">
              <a:defRPr/>
            </a:pPr>
            <a:r>
              <a:rPr lang="zh-CN" altLang="en-US" sz="2000" dirty="0">
                <a:solidFill>
                  <a:prstClr val="white"/>
                </a:solidFill>
                <a:latin typeface="Georgia"/>
                <a:ea typeface="微软雅黑"/>
              </a:rPr>
              <a:t>内吞加工途径中抗原肽的产生</a:t>
            </a:r>
            <a:endParaRPr lang="en-US" altLang="zh-CN" sz="2000" dirty="0">
              <a:solidFill>
                <a:prstClr val="white"/>
              </a:solidFill>
              <a:latin typeface="Georgia"/>
              <a:ea typeface="微软雅黑"/>
            </a:endParaRPr>
          </a:p>
        </p:txBody>
      </p:sp>
      <p:sp>
        <p:nvSpPr>
          <p:cNvPr id="6" name="矩形 5">
            <a:extLst>
              <a:ext uri="{FF2B5EF4-FFF2-40B4-BE49-F238E27FC236}">
                <a16:creationId xmlns:a16="http://schemas.microsoft.com/office/drawing/2014/main" id="{23964FE6-CF4A-464C-8C7D-071BA84BA313}"/>
              </a:ext>
            </a:extLst>
          </p:cNvPr>
          <p:cNvSpPr/>
          <p:nvPr/>
        </p:nvSpPr>
        <p:spPr>
          <a:xfrm>
            <a:off x="5021878" y="79210"/>
            <a:ext cx="1567181" cy="51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抗原</a:t>
            </a:r>
          </a:p>
        </p:txBody>
      </p:sp>
      <p:sp>
        <p:nvSpPr>
          <p:cNvPr id="7" name="矩形 6">
            <a:extLst>
              <a:ext uri="{FF2B5EF4-FFF2-40B4-BE49-F238E27FC236}">
                <a16:creationId xmlns:a16="http://schemas.microsoft.com/office/drawing/2014/main" id="{14F6F485-668E-4F6D-9922-7D32B48C8A71}"/>
              </a:ext>
            </a:extLst>
          </p:cNvPr>
          <p:cNvSpPr/>
          <p:nvPr/>
        </p:nvSpPr>
        <p:spPr>
          <a:xfrm>
            <a:off x="6589059" y="4086350"/>
            <a:ext cx="1567181" cy="400110"/>
          </a:xfrm>
          <a:prstGeom prst="rect">
            <a:avLst/>
          </a:prstGeom>
          <a:solidFill>
            <a:srgbClr val="F8D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溶酶体</a:t>
            </a:r>
          </a:p>
        </p:txBody>
      </p:sp>
      <p:sp>
        <p:nvSpPr>
          <p:cNvPr id="8" name="矩形 7">
            <a:extLst>
              <a:ext uri="{FF2B5EF4-FFF2-40B4-BE49-F238E27FC236}">
                <a16:creationId xmlns:a16="http://schemas.microsoft.com/office/drawing/2014/main" id="{EE258D4E-4CB3-4885-BB81-CEBA4584F2D1}"/>
              </a:ext>
            </a:extLst>
          </p:cNvPr>
          <p:cNvSpPr/>
          <p:nvPr/>
        </p:nvSpPr>
        <p:spPr>
          <a:xfrm>
            <a:off x="1361240" y="2895297"/>
            <a:ext cx="2233608" cy="400110"/>
          </a:xfrm>
          <a:prstGeom prst="rect">
            <a:avLst/>
          </a:prstGeom>
          <a:solidFill>
            <a:srgbClr val="F8D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早期内体</a:t>
            </a:r>
          </a:p>
        </p:txBody>
      </p:sp>
      <p:sp>
        <p:nvSpPr>
          <p:cNvPr id="9" name="矩形 8">
            <a:extLst>
              <a:ext uri="{FF2B5EF4-FFF2-40B4-BE49-F238E27FC236}">
                <a16:creationId xmlns:a16="http://schemas.microsoft.com/office/drawing/2014/main" id="{3EF15996-AFD8-4C96-91F1-B3DF788417C3}"/>
              </a:ext>
            </a:extLst>
          </p:cNvPr>
          <p:cNvSpPr/>
          <p:nvPr/>
        </p:nvSpPr>
        <p:spPr>
          <a:xfrm>
            <a:off x="4050652" y="4486460"/>
            <a:ext cx="2233608" cy="400110"/>
          </a:xfrm>
          <a:prstGeom prst="rect">
            <a:avLst/>
          </a:prstGeom>
          <a:solidFill>
            <a:srgbClr val="F8D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晚期内体</a:t>
            </a:r>
          </a:p>
        </p:txBody>
      </p:sp>
      <p:sp>
        <p:nvSpPr>
          <p:cNvPr id="10" name="矩形 9">
            <a:extLst>
              <a:ext uri="{FF2B5EF4-FFF2-40B4-BE49-F238E27FC236}">
                <a16:creationId xmlns:a16="http://schemas.microsoft.com/office/drawing/2014/main" id="{92A6CA3A-9596-482E-BF48-12B060D1D40B}"/>
              </a:ext>
            </a:extLst>
          </p:cNvPr>
          <p:cNvSpPr/>
          <p:nvPr/>
        </p:nvSpPr>
        <p:spPr>
          <a:xfrm>
            <a:off x="755576" y="4657775"/>
            <a:ext cx="2233608" cy="400110"/>
          </a:xfrm>
          <a:prstGeom prst="rect">
            <a:avLst/>
          </a:prstGeom>
          <a:solidFill>
            <a:srgbClr val="F8D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高尔基体</a:t>
            </a:r>
          </a:p>
        </p:txBody>
      </p:sp>
      <p:sp>
        <p:nvSpPr>
          <p:cNvPr id="11" name="矩形 10">
            <a:extLst>
              <a:ext uri="{FF2B5EF4-FFF2-40B4-BE49-F238E27FC236}">
                <a16:creationId xmlns:a16="http://schemas.microsoft.com/office/drawing/2014/main" id="{203F366A-2C7C-4267-9FE8-E94BF54C9521}"/>
              </a:ext>
            </a:extLst>
          </p:cNvPr>
          <p:cNvSpPr/>
          <p:nvPr/>
        </p:nvSpPr>
        <p:spPr>
          <a:xfrm>
            <a:off x="755576" y="1764741"/>
            <a:ext cx="1413883" cy="944179"/>
          </a:xfrm>
          <a:prstGeom prst="rect">
            <a:avLst/>
          </a:prstGeom>
          <a:solidFill>
            <a:srgbClr val="F8D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受体的循环使用</a:t>
            </a:r>
          </a:p>
        </p:txBody>
      </p:sp>
      <p:sp>
        <p:nvSpPr>
          <p:cNvPr id="12" name="矩形 11">
            <a:extLst>
              <a:ext uri="{FF2B5EF4-FFF2-40B4-BE49-F238E27FC236}">
                <a16:creationId xmlns:a16="http://schemas.microsoft.com/office/drawing/2014/main" id="{CFFE7DB8-352B-4F36-B808-A53FA8E9AD96}"/>
              </a:ext>
            </a:extLst>
          </p:cNvPr>
          <p:cNvSpPr/>
          <p:nvPr/>
        </p:nvSpPr>
        <p:spPr>
          <a:xfrm>
            <a:off x="1818440" y="2256710"/>
            <a:ext cx="655819" cy="279540"/>
          </a:xfrm>
          <a:prstGeom prst="rect">
            <a:avLst/>
          </a:prstGeom>
          <a:solidFill>
            <a:srgbClr val="F8D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dirty="0">
              <a:solidFill>
                <a:schemeClr val="tx1"/>
              </a:solidFill>
            </a:endParaRPr>
          </a:p>
        </p:txBody>
      </p:sp>
      <p:sp>
        <p:nvSpPr>
          <p:cNvPr id="13" name="矩形 12">
            <a:extLst>
              <a:ext uri="{FF2B5EF4-FFF2-40B4-BE49-F238E27FC236}">
                <a16:creationId xmlns:a16="http://schemas.microsoft.com/office/drawing/2014/main" id="{EE258D4E-4CB3-4885-BB81-CEBA4584F2D1}"/>
              </a:ext>
            </a:extLst>
          </p:cNvPr>
          <p:cNvSpPr/>
          <p:nvPr/>
        </p:nvSpPr>
        <p:spPr>
          <a:xfrm>
            <a:off x="3465034" y="1269073"/>
            <a:ext cx="1376780" cy="1093502"/>
          </a:xfrm>
          <a:prstGeom prst="rect">
            <a:avLst/>
          </a:prstGeom>
          <a:solidFill>
            <a:srgbClr val="F8D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网格蛋白包被的膜泡</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23530" y="1484784"/>
            <a:ext cx="8531225" cy="4248472"/>
            <a:chOff x="323528" y="332656"/>
            <a:chExt cx="8531225" cy="4248472"/>
          </a:xfrm>
        </p:grpSpPr>
        <p:pic>
          <p:nvPicPr>
            <p:cNvPr id="139266" name="Picture 2" descr="figure 8-22a"/>
            <p:cNvPicPr>
              <a:picLocks noChangeAspect="1" noChangeArrowheads="1"/>
            </p:cNvPicPr>
            <p:nvPr/>
          </p:nvPicPr>
          <p:blipFill>
            <a:blip r:embed="rId3" cstate="email"/>
            <a:srcRect/>
            <a:stretch>
              <a:fillRect/>
            </a:stretch>
          </p:blipFill>
          <p:spPr bwMode="auto">
            <a:xfrm>
              <a:off x="323528" y="332656"/>
              <a:ext cx="8531225" cy="4064000"/>
            </a:xfrm>
            <a:prstGeom prst="rect">
              <a:avLst/>
            </a:prstGeom>
            <a:noFill/>
            <a:ln w="9525">
              <a:noFill/>
              <a:miter lim="800000"/>
              <a:headEnd/>
              <a:tailEnd/>
            </a:ln>
            <a:effectLst/>
          </p:spPr>
        </p:pic>
        <p:sp>
          <p:nvSpPr>
            <p:cNvPr id="3" name="矩形 2"/>
            <p:cNvSpPr/>
            <p:nvPr/>
          </p:nvSpPr>
          <p:spPr>
            <a:xfrm>
              <a:off x="323528" y="3861048"/>
              <a:ext cx="1872208"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2051720" y="5549170"/>
            <a:ext cx="4824536" cy="400110"/>
          </a:xfrm>
          <a:prstGeom prst="rect">
            <a:avLst/>
          </a:prstGeom>
          <a:solidFill>
            <a:schemeClr val="accent1"/>
          </a:solidFill>
        </p:spPr>
        <p:txBody>
          <a:bodyPr wrap="square">
            <a:spAutoFit/>
          </a:bodyPr>
          <a:lstStyle/>
          <a:p>
            <a:pPr algn="ctr" defTabSz="914400">
              <a:defRPr/>
            </a:pPr>
            <a:r>
              <a:rPr lang="en-US" altLang="zh-CN" sz="2000" dirty="0">
                <a:solidFill>
                  <a:prstClr val="white"/>
                </a:solidFill>
                <a:latin typeface="Georgia"/>
                <a:ea typeface="微软雅黑"/>
              </a:rPr>
              <a:t>II</a:t>
            </a:r>
            <a:r>
              <a:rPr lang="zh-CN" altLang="en-US" sz="2000" dirty="0">
                <a:solidFill>
                  <a:prstClr val="white"/>
                </a:solidFill>
                <a:latin typeface="Georgia"/>
                <a:ea typeface="微软雅黑"/>
              </a:rPr>
              <a:t>类</a:t>
            </a:r>
            <a:r>
              <a:rPr lang="en-US" altLang="zh-CN" sz="2000" dirty="0">
                <a:solidFill>
                  <a:prstClr val="white"/>
                </a:solidFill>
                <a:latin typeface="Georgia"/>
                <a:ea typeface="微软雅黑"/>
              </a:rPr>
              <a:t>MHC</a:t>
            </a:r>
            <a:r>
              <a:rPr lang="zh-CN" altLang="en-US" sz="2000" dirty="0">
                <a:solidFill>
                  <a:prstClr val="white"/>
                </a:solidFill>
                <a:latin typeface="Georgia"/>
                <a:ea typeface="微软雅黑"/>
              </a:rPr>
              <a:t>分子的组装</a:t>
            </a:r>
            <a:endParaRPr lang="en-US" altLang="zh-CN" sz="2000" dirty="0">
              <a:solidFill>
                <a:prstClr val="white"/>
              </a:solidFill>
              <a:latin typeface="Georgia"/>
              <a:ea typeface="微软雅黑"/>
            </a:endParaRPr>
          </a:p>
        </p:txBody>
      </p:sp>
      <p:sp>
        <p:nvSpPr>
          <p:cNvPr id="6" name="矩形 5">
            <a:extLst>
              <a:ext uri="{FF2B5EF4-FFF2-40B4-BE49-F238E27FC236}">
                <a16:creationId xmlns:a16="http://schemas.microsoft.com/office/drawing/2014/main" id="{0E89233F-9793-4D7E-B687-30FF221974F2}"/>
              </a:ext>
            </a:extLst>
          </p:cNvPr>
          <p:cNvSpPr/>
          <p:nvPr/>
        </p:nvSpPr>
        <p:spPr>
          <a:xfrm>
            <a:off x="189436" y="3886061"/>
            <a:ext cx="129870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b="1" dirty="0">
                <a:solidFill>
                  <a:schemeClr val="tx1"/>
                </a:solidFill>
              </a:rPr>
              <a:t>II</a:t>
            </a:r>
            <a:r>
              <a:rPr lang="zh-CN" altLang="en-US" b="1" dirty="0">
                <a:solidFill>
                  <a:schemeClr val="tx1"/>
                </a:solidFill>
              </a:rPr>
              <a:t>类</a:t>
            </a:r>
            <a:r>
              <a:rPr lang="en-US" altLang="zh-CN" b="1" dirty="0">
                <a:solidFill>
                  <a:schemeClr val="tx1"/>
                </a:solidFill>
              </a:rPr>
              <a:t>MHC</a:t>
            </a:r>
            <a:endParaRPr lang="zh-CN" altLang="en-US" b="1" dirty="0">
              <a:solidFill>
                <a:schemeClr val="tx1"/>
              </a:solidFill>
            </a:endParaRPr>
          </a:p>
        </p:txBody>
      </p:sp>
      <p:sp>
        <p:nvSpPr>
          <p:cNvPr id="7" name="矩形 6">
            <a:extLst>
              <a:ext uri="{FF2B5EF4-FFF2-40B4-BE49-F238E27FC236}">
                <a16:creationId xmlns:a16="http://schemas.microsoft.com/office/drawing/2014/main" id="{23964FE6-CF4A-464C-8C7D-071BA84BA313}"/>
              </a:ext>
            </a:extLst>
          </p:cNvPr>
          <p:cNvSpPr/>
          <p:nvPr/>
        </p:nvSpPr>
        <p:spPr>
          <a:xfrm>
            <a:off x="1622236" y="3886061"/>
            <a:ext cx="1567181" cy="837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恒定链</a:t>
            </a:r>
          </a:p>
        </p:txBody>
      </p:sp>
      <p:sp>
        <p:nvSpPr>
          <p:cNvPr id="8" name="矩形 7">
            <a:extLst>
              <a:ext uri="{FF2B5EF4-FFF2-40B4-BE49-F238E27FC236}">
                <a16:creationId xmlns:a16="http://schemas.microsoft.com/office/drawing/2014/main" id="{23964FE6-CF4A-464C-8C7D-071BA84BA313}"/>
              </a:ext>
            </a:extLst>
          </p:cNvPr>
          <p:cNvSpPr/>
          <p:nvPr/>
        </p:nvSpPr>
        <p:spPr>
          <a:xfrm>
            <a:off x="3189417" y="1484398"/>
            <a:ext cx="4473387" cy="51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恒定链降解</a:t>
            </a:r>
          </a:p>
        </p:txBody>
      </p:sp>
      <p:sp>
        <p:nvSpPr>
          <p:cNvPr id="9" name="矩形 8">
            <a:extLst>
              <a:ext uri="{FF2B5EF4-FFF2-40B4-BE49-F238E27FC236}">
                <a16:creationId xmlns:a16="http://schemas.microsoft.com/office/drawing/2014/main" id="{23964FE6-CF4A-464C-8C7D-071BA84BA313}"/>
              </a:ext>
            </a:extLst>
          </p:cNvPr>
          <p:cNvSpPr/>
          <p:nvPr/>
        </p:nvSpPr>
        <p:spPr>
          <a:xfrm>
            <a:off x="7278609" y="2596343"/>
            <a:ext cx="1567181" cy="51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肽段</a:t>
            </a:r>
          </a:p>
        </p:txBody>
      </p:sp>
      <p:sp>
        <p:nvSpPr>
          <p:cNvPr id="10" name="矩形 9">
            <a:extLst>
              <a:ext uri="{FF2B5EF4-FFF2-40B4-BE49-F238E27FC236}">
                <a16:creationId xmlns:a16="http://schemas.microsoft.com/office/drawing/2014/main" id="{8F9FE558-C01F-4BBA-96B7-BD16BF491A0E}"/>
              </a:ext>
            </a:extLst>
          </p:cNvPr>
          <p:cNvSpPr/>
          <p:nvPr/>
        </p:nvSpPr>
        <p:spPr>
          <a:xfrm>
            <a:off x="6758023" y="2067478"/>
            <a:ext cx="2230825" cy="517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释放的</a:t>
            </a:r>
            <a:r>
              <a:rPr lang="en-US" altLang="zh-CN" b="1" dirty="0">
                <a:solidFill>
                  <a:schemeClr val="tx1"/>
                </a:solidFill>
              </a:rPr>
              <a:t>CLIP</a:t>
            </a:r>
            <a:endParaRPr lang="zh-CN" altLang="en-US" b="1" dirty="0">
              <a:solidFill>
                <a:schemeClr val="tx1"/>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403648" y="116632"/>
            <a:ext cx="6338590" cy="6552728"/>
            <a:chOff x="1403648" y="116632"/>
            <a:chExt cx="6338590" cy="6552728"/>
          </a:xfrm>
        </p:grpSpPr>
        <p:pic>
          <p:nvPicPr>
            <p:cNvPr id="141314" name="Picture 2" descr="figure 8-23"/>
            <p:cNvPicPr>
              <a:picLocks noChangeAspect="1" noChangeArrowheads="1"/>
            </p:cNvPicPr>
            <p:nvPr/>
          </p:nvPicPr>
          <p:blipFill>
            <a:blip r:embed="rId3" cstate="email"/>
            <a:srcRect/>
            <a:stretch>
              <a:fillRect/>
            </a:stretch>
          </p:blipFill>
          <p:spPr bwMode="auto">
            <a:xfrm>
              <a:off x="1409700" y="116632"/>
              <a:ext cx="6332538" cy="6532563"/>
            </a:xfrm>
            <a:prstGeom prst="rect">
              <a:avLst/>
            </a:prstGeom>
            <a:noFill/>
            <a:ln w="9525">
              <a:noFill/>
              <a:miter lim="800000"/>
              <a:headEnd/>
              <a:tailEnd/>
            </a:ln>
            <a:effectLst/>
          </p:spPr>
        </p:pic>
        <p:sp>
          <p:nvSpPr>
            <p:cNvPr id="3" name="矩形 2"/>
            <p:cNvSpPr/>
            <p:nvPr/>
          </p:nvSpPr>
          <p:spPr>
            <a:xfrm>
              <a:off x="1403648" y="6165304"/>
              <a:ext cx="1872208"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4" name="矩形 3">
            <a:extLst>
              <a:ext uri="{FF2B5EF4-FFF2-40B4-BE49-F238E27FC236}">
                <a16:creationId xmlns:a16="http://schemas.microsoft.com/office/drawing/2014/main" id="{ADA92A9D-54E2-497A-A3A6-C424D3CE5712}"/>
              </a:ext>
            </a:extLst>
          </p:cNvPr>
          <p:cNvSpPr/>
          <p:nvPr/>
        </p:nvSpPr>
        <p:spPr>
          <a:xfrm>
            <a:off x="2339752" y="81154"/>
            <a:ext cx="1872208" cy="3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3480AA"/>
                </a:solidFill>
                <a:latin typeface="+mn-ea"/>
              </a:rPr>
              <a:t>内源途径</a:t>
            </a:r>
            <a:endParaRPr lang="en-US" altLang="zh-CN" sz="1200" b="1" dirty="0">
              <a:solidFill>
                <a:srgbClr val="3480AA"/>
              </a:solidFill>
              <a:latin typeface="+mn-ea"/>
            </a:endParaRPr>
          </a:p>
          <a:p>
            <a:pPr algn="ctr"/>
            <a:r>
              <a:rPr lang="zh-CN" altLang="en-US" sz="1200" b="1" dirty="0">
                <a:solidFill>
                  <a:srgbClr val="3480AA"/>
                </a:solidFill>
                <a:latin typeface="+mn-ea"/>
              </a:rPr>
              <a:t>（</a:t>
            </a:r>
            <a:r>
              <a:rPr lang="en-US" altLang="zh-CN" sz="1200" b="1" dirty="0">
                <a:solidFill>
                  <a:srgbClr val="3480AA"/>
                </a:solidFill>
                <a:latin typeface="+mn-ea"/>
              </a:rPr>
              <a:t>I</a:t>
            </a:r>
            <a:r>
              <a:rPr lang="zh-CN" altLang="en-US" sz="1200" b="1" dirty="0">
                <a:solidFill>
                  <a:srgbClr val="3480AA"/>
                </a:solidFill>
                <a:latin typeface="+mn-ea"/>
              </a:rPr>
              <a:t>类</a:t>
            </a:r>
            <a:r>
              <a:rPr lang="en-US" altLang="zh-CN" sz="1200" b="1" dirty="0">
                <a:solidFill>
                  <a:srgbClr val="3480AA"/>
                </a:solidFill>
                <a:latin typeface="+mn-ea"/>
              </a:rPr>
              <a:t>MHC</a:t>
            </a:r>
            <a:r>
              <a:rPr lang="zh-CN" altLang="en-US" sz="1200" b="1" dirty="0">
                <a:solidFill>
                  <a:srgbClr val="3480AA"/>
                </a:solidFill>
                <a:latin typeface="+mn-ea"/>
              </a:rPr>
              <a:t>）</a:t>
            </a:r>
          </a:p>
        </p:txBody>
      </p:sp>
      <p:sp>
        <p:nvSpPr>
          <p:cNvPr id="6" name="矩形 5">
            <a:extLst>
              <a:ext uri="{FF2B5EF4-FFF2-40B4-BE49-F238E27FC236}">
                <a16:creationId xmlns:a16="http://schemas.microsoft.com/office/drawing/2014/main" id="{0D5EBADD-5348-44AD-94CD-69285F11A1EB}"/>
              </a:ext>
            </a:extLst>
          </p:cNvPr>
          <p:cNvSpPr/>
          <p:nvPr/>
        </p:nvSpPr>
        <p:spPr>
          <a:xfrm>
            <a:off x="4320950" y="81154"/>
            <a:ext cx="1470250" cy="39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00000"/>
                </a:solidFill>
                <a:latin typeface="+mn-ea"/>
              </a:rPr>
              <a:t>      外源途径</a:t>
            </a:r>
            <a:endParaRPr lang="en-US" altLang="zh-CN" sz="1200" b="1" dirty="0">
              <a:solidFill>
                <a:srgbClr val="C00000"/>
              </a:solidFill>
              <a:latin typeface="+mn-ea"/>
            </a:endParaRPr>
          </a:p>
          <a:p>
            <a:r>
              <a:rPr lang="zh-CN" altLang="en-US" sz="1200" b="1" dirty="0">
                <a:solidFill>
                  <a:srgbClr val="C00000"/>
                </a:solidFill>
                <a:latin typeface="+mn-ea"/>
              </a:rPr>
              <a:t>    （</a:t>
            </a:r>
            <a:r>
              <a:rPr lang="en-US" altLang="zh-CN" sz="1200" b="1" dirty="0">
                <a:solidFill>
                  <a:srgbClr val="C00000"/>
                </a:solidFill>
                <a:latin typeface="+mn-ea"/>
              </a:rPr>
              <a:t>II</a:t>
            </a:r>
            <a:r>
              <a:rPr lang="zh-CN" altLang="en-US" sz="1200" b="1" dirty="0">
                <a:solidFill>
                  <a:srgbClr val="C00000"/>
                </a:solidFill>
                <a:latin typeface="+mn-ea"/>
              </a:rPr>
              <a:t>类</a:t>
            </a:r>
            <a:r>
              <a:rPr lang="en-US" altLang="zh-CN" sz="1200" b="1" dirty="0">
                <a:solidFill>
                  <a:srgbClr val="C00000"/>
                </a:solidFill>
                <a:latin typeface="+mn-ea"/>
              </a:rPr>
              <a:t>MHC</a:t>
            </a:r>
            <a:r>
              <a:rPr lang="zh-CN" altLang="en-US" sz="1200" b="1" dirty="0">
                <a:solidFill>
                  <a:srgbClr val="C00000"/>
                </a:solidFill>
                <a:latin typeface="+mn-ea"/>
              </a:rPr>
              <a:t>）</a:t>
            </a:r>
          </a:p>
        </p:txBody>
      </p:sp>
      <p:sp>
        <p:nvSpPr>
          <p:cNvPr id="7" name="矩形 6">
            <a:extLst>
              <a:ext uri="{FF2B5EF4-FFF2-40B4-BE49-F238E27FC236}">
                <a16:creationId xmlns:a16="http://schemas.microsoft.com/office/drawing/2014/main" id="{7BF3EAAF-DCE6-4B9E-A7A0-09BF0C7E1E19}"/>
              </a:ext>
            </a:extLst>
          </p:cNvPr>
          <p:cNvSpPr/>
          <p:nvPr/>
        </p:nvSpPr>
        <p:spPr>
          <a:xfrm>
            <a:off x="1658434" y="842681"/>
            <a:ext cx="1541966" cy="300510"/>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内源性抗原被蛋白酶体降解</a:t>
            </a:r>
          </a:p>
        </p:txBody>
      </p:sp>
      <p:sp>
        <p:nvSpPr>
          <p:cNvPr id="8" name="矩形 7">
            <a:extLst>
              <a:ext uri="{FF2B5EF4-FFF2-40B4-BE49-F238E27FC236}">
                <a16:creationId xmlns:a16="http://schemas.microsoft.com/office/drawing/2014/main" id="{262208F8-9B83-45D4-8654-9822BFF6B260}"/>
              </a:ext>
            </a:extLst>
          </p:cNvPr>
          <p:cNvSpPr/>
          <p:nvPr/>
        </p:nvSpPr>
        <p:spPr>
          <a:xfrm>
            <a:off x="1658434" y="1429677"/>
            <a:ext cx="1541966" cy="300510"/>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抗原肽经</a:t>
            </a:r>
            <a:r>
              <a:rPr lang="en-US" altLang="zh-CN" sz="1200" b="1" dirty="0">
                <a:solidFill>
                  <a:schemeClr val="tx1"/>
                </a:solidFill>
                <a:latin typeface="+mn-ea"/>
              </a:rPr>
              <a:t>TAP</a:t>
            </a:r>
            <a:r>
              <a:rPr lang="zh-CN" altLang="en-US" sz="1200" b="1" dirty="0">
                <a:solidFill>
                  <a:schemeClr val="tx1"/>
                </a:solidFill>
                <a:latin typeface="+mn-ea"/>
              </a:rPr>
              <a:t>转运至粗面内质网</a:t>
            </a:r>
          </a:p>
        </p:txBody>
      </p:sp>
      <p:sp>
        <p:nvSpPr>
          <p:cNvPr id="9" name="矩形 8">
            <a:extLst>
              <a:ext uri="{FF2B5EF4-FFF2-40B4-BE49-F238E27FC236}">
                <a16:creationId xmlns:a16="http://schemas.microsoft.com/office/drawing/2014/main" id="{BE67A68B-21FF-4C43-BD48-236797F45EBE}"/>
              </a:ext>
            </a:extLst>
          </p:cNvPr>
          <p:cNvSpPr/>
          <p:nvPr/>
        </p:nvSpPr>
        <p:spPr>
          <a:xfrm>
            <a:off x="1658434" y="2792507"/>
            <a:ext cx="1541966" cy="1125071"/>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mn-ea"/>
              </a:rPr>
              <a:t>I</a:t>
            </a:r>
            <a:r>
              <a:rPr lang="zh-CN" altLang="en-US" sz="1100" b="1" dirty="0">
                <a:solidFill>
                  <a:schemeClr val="tx1"/>
                </a:solidFill>
                <a:latin typeface="+mn-ea"/>
              </a:rPr>
              <a:t>类</a:t>
            </a:r>
            <a:r>
              <a:rPr lang="en-US" altLang="zh-CN" sz="1100" b="1" dirty="0">
                <a:solidFill>
                  <a:schemeClr val="tx1"/>
                </a:solidFill>
                <a:latin typeface="+mn-ea"/>
              </a:rPr>
              <a:t>MHC</a:t>
            </a:r>
            <a:r>
              <a:rPr lang="zh-CN" altLang="en-US" sz="1100" b="1" dirty="0">
                <a:solidFill>
                  <a:schemeClr val="tx1"/>
                </a:solidFill>
                <a:latin typeface="+mn-ea"/>
              </a:rPr>
              <a:t>分子</a:t>
            </a:r>
            <a:r>
              <a:rPr lang="zh-CN" altLang="en-US" sz="1100" b="1" dirty="0">
                <a:solidFill>
                  <a:schemeClr val="tx1"/>
                </a:solidFill>
                <a:latin typeface="+mn-ea"/>
                <a:sym typeface="Symbol" panose="05050102010706020507" pitchFamily="18" charset="2"/>
              </a:rPr>
              <a:t>链结合</a:t>
            </a:r>
            <a:r>
              <a:rPr lang="en-US" altLang="zh-CN" sz="1100" b="1" dirty="0">
                <a:solidFill>
                  <a:schemeClr val="tx1"/>
                </a:solidFill>
                <a:latin typeface="+mn-ea"/>
                <a:sym typeface="Symbol" panose="05050102010706020507" pitchFamily="18" charset="2"/>
              </a:rPr>
              <a:t>calnexin</a:t>
            </a:r>
            <a:r>
              <a:rPr lang="zh-CN" altLang="en-US" sz="1100" b="1" dirty="0">
                <a:solidFill>
                  <a:schemeClr val="tx1"/>
                </a:solidFill>
                <a:latin typeface="+mn-ea"/>
                <a:sym typeface="Symbol" panose="05050102010706020507" pitchFamily="18" charset="2"/>
              </a:rPr>
              <a:t>，随后结合</a:t>
            </a:r>
            <a:r>
              <a:rPr lang="en-US" altLang="zh-CN" sz="1100" b="1" baseline="-25000" dirty="0">
                <a:solidFill>
                  <a:schemeClr val="tx1"/>
                </a:solidFill>
                <a:latin typeface="+mn-ea"/>
                <a:sym typeface="Symbol" panose="05050102010706020507" pitchFamily="18" charset="2"/>
              </a:rPr>
              <a:t>2</a:t>
            </a:r>
            <a:r>
              <a:rPr lang="zh-CN" altLang="en-US" sz="1100" b="1" dirty="0">
                <a:solidFill>
                  <a:schemeClr val="tx1"/>
                </a:solidFill>
                <a:latin typeface="+mn-ea"/>
                <a:sym typeface="Symbol" panose="05050102010706020507" pitchFamily="18" charset="2"/>
              </a:rPr>
              <a:t>微球蛋白。结合</a:t>
            </a:r>
            <a:r>
              <a:rPr lang="en-US" altLang="zh-CN" sz="1100" b="1" dirty="0">
                <a:solidFill>
                  <a:schemeClr val="tx1"/>
                </a:solidFill>
                <a:latin typeface="+mn-ea"/>
                <a:sym typeface="Symbol" panose="05050102010706020507" pitchFamily="18" charset="2"/>
              </a:rPr>
              <a:t>calreticulin, </a:t>
            </a:r>
            <a:r>
              <a:rPr lang="en-US" altLang="zh-CN" sz="1100" b="1" dirty="0" err="1">
                <a:solidFill>
                  <a:schemeClr val="tx1"/>
                </a:solidFill>
                <a:latin typeface="+mn-ea"/>
                <a:sym typeface="Symbol" panose="05050102010706020507" pitchFamily="18" charset="2"/>
              </a:rPr>
              <a:t>tapasin</a:t>
            </a:r>
            <a:r>
              <a:rPr lang="zh-CN" altLang="en-US" sz="1100" b="1" dirty="0">
                <a:solidFill>
                  <a:schemeClr val="tx1"/>
                </a:solidFill>
                <a:latin typeface="+mn-ea"/>
                <a:sym typeface="Symbol" panose="05050102010706020507" pitchFamily="18" charset="2"/>
              </a:rPr>
              <a:t>和</a:t>
            </a:r>
            <a:r>
              <a:rPr lang="en-US" altLang="zh-CN" sz="1100" b="1" dirty="0">
                <a:solidFill>
                  <a:schemeClr val="tx1"/>
                </a:solidFill>
                <a:latin typeface="+mn-ea"/>
                <a:sym typeface="Symbol" panose="05050102010706020507" pitchFamily="18" charset="2"/>
              </a:rPr>
              <a:t>ERp57</a:t>
            </a:r>
            <a:r>
              <a:rPr lang="zh-CN" altLang="en-US" sz="1100" b="1" dirty="0">
                <a:solidFill>
                  <a:schemeClr val="tx1"/>
                </a:solidFill>
                <a:latin typeface="+mn-ea"/>
                <a:sym typeface="Symbol" panose="05050102010706020507" pitchFamily="18" charset="2"/>
              </a:rPr>
              <a:t>。</a:t>
            </a:r>
            <a:r>
              <a:rPr lang="en-US" altLang="zh-CN" sz="1100" b="1" dirty="0">
                <a:solidFill>
                  <a:schemeClr val="tx1"/>
                </a:solidFill>
                <a:latin typeface="+mn-ea"/>
                <a:sym typeface="Symbol" panose="05050102010706020507" pitchFamily="18" charset="2"/>
              </a:rPr>
              <a:t>MHC</a:t>
            </a:r>
            <a:r>
              <a:rPr lang="zh-CN" altLang="en-US" sz="1100" b="1" dirty="0">
                <a:solidFill>
                  <a:schemeClr val="tx1"/>
                </a:solidFill>
                <a:latin typeface="+mn-ea"/>
                <a:sym typeface="Symbol" panose="05050102010706020507" pitchFamily="18" charset="2"/>
              </a:rPr>
              <a:t>捕获抗原肽并与分子伴侣解离。</a:t>
            </a:r>
            <a:endParaRPr lang="zh-CN" altLang="en-US" sz="1100" b="1" dirty="0">
              <a:solidFill>
                <a:schemeClr val="tx1"/>
              </a:solidFill>
              <a:latin typeface="+mn-ea"/>
            </a:endParaRPr>
          </a:p>
        </p:txBody>
      </p:sp>
      <p:sp>
        <p:nvSpPr>
          <p:cNvPr id="10" name="矩形 9">
            <a:extLst>
              <a:ext uri="{FF2B5EF4-FFF2-40B4-BE49-F238E27FC236}">
                <a16:creationId xmlns:a16="http://schemas.microsoft.com/office/drawing/2014/main" id="{82DC0C30-F7A7-46D1-9840-FEBBCC3B5CAC}"/>
              </a:ext>
            </a:extLst>
          </p:cNvPr>
          <p:cNvSpPr/>
          <p:nvPr/>
        </p:nvSpPr>
        <p:spPr>
          <a:xfrm>
            <a:off x="1658434" y="4311756"/>
            <a:ext cx="1541966" cy="668141"/>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I</a:t>
            </a:r>
            <a:r>
              <a:rPr lang="zh-CN" altLang="en-US" sz="1200" b="1" dirty="0">
                <a:solidFill>
                  <a:schemeClr val="tx1"/>
                </a:solidFill>
                <a:latin typeface="+mn-ea"/>
              </a:rPr>
              <a:t>类</a:t>
            </a:r>
            <a:r>
              <a:rPr lang="en-US" altLang="zh-CN" sz="1200" b="1" dirty="0">
                <a:solidFill>
                  <a:schemeClr val="tx1"/>
                </a:solidFill>
                <a:latin typeface="+mn-ea"/>
              </a:rPr>
              <a:t>MHC-</a:t>
            </a:r>
            <a:r>
              <a:rPr lang="zh-CN" altLang="en-US" sz="1200" b="1" dirty="0">
                <a:solidFill>
                  <a:schemeClr val="tx1"/>
                </a:solidFill>
                <a:latin typeface="+mn-ea"/>
              </a:rPr>
              <a:t>肽复合物经高尔基体从粗面内质网转至细胞膜</a:t>
            </a:r>
          </a:p>
        </p:txBody>
      </p:sp>
      <p:sp>
        <p:nvSpPr>
          <p:cNvPr id="11" name="矩形 10">
            <a:extLst>
              <a:ext uri="{FF2B5EF4-FFF2-40B4-BE49-F238E27FC236}">
                <a16:creationId xmlns:a16="http://schemas.microsoft.com/office/drawing/2014/main" id="{35FC0AB1-6C4B-4412-88EC-1B2A9AD24F72}"/>
              </a:ext>
            </a:extLst>
          </p:cNvPr>
          <p:cNvSpPr/>
          <p:nvPr/>
        </p:nvSpPr>
        <p:spPr>
          <a:xfrm>
            <a:off x="5791200" y="1325645"/>
            <a:ext cx="1828800" cy="637626"/>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II</a:t>
            </a:r>
            <a:r>
              <a:rPr lang="zh-CN" altLang="en-US" sz="1200" b="1" dirty="0">
                <a:solidFill>
                  <a:schemeClr val="tx1"/>
                </a:solidFill>
                <a:latin typeface="+mn-ea"/>
              </a:rPr>
              <a:t>类</a:t>
            </a:r>
            <a:r>
              <a:rPr lang="en-US" altLang="zh-CN" sz="1200" b="1" dirty="0">
                <a:solidFill>
                  <a:schemeClr val="tx1"/>
                </a:solidFill>
                <a:latin typeface="+mn-ea"/>
              </a:rPr>
              <a:t>MHC</a:t>
            </a:r>
            <a:r>
              <a:rPr lang="zh-CN" altLang="en-US" sz="1200" b="1" dirty="0">
                <a:solidFill>
                  <a:schemeClr val="tx1"/>
                </a:solidFill>
                <a:latin typeface="+mn-ea"/>
              </a:rPr>
              <a:t>的</a:t>
            </a:r>
            <a:r>
              <a:rPr lang="zh-CN" altLang="en-US" sz="1200" b="1" dirty="0">
                <a:solidFill>
                  <a:schemeClr val="tx1"/>
                </a:solidFill>
                <a:latin typeface="+mn-ea"/>
                <a:sym typeface="Symbol" panose="05050102010706020507" pitchFamily="18" charset="2"/>
              </a:rPr>
              <a:t>和链结合恒定链，阻止内源性抗原结合</a:t>
            </a:r>
            <a:endParaRPr lang="zh-CN" altLang="en-US" sz="1200" b="1" dirty="0">
              <a:solidFill>
                <a:schemeClr val="tx1"/>
              </a:solidFill>
              <a:latin typeface="+mn-ea"/>
            </a:endParaRPr>
          </a:p>
        </p:txBody>
      </p:sp>
      <p:sp>
        <p:nvSpPr>
          <p:cNvPr id="12" name="矩形 11">
            <a:extLst>
              <a:ext uri="{FF2B5EF4-FFF2-40B4-BE49-F238E27FC236}">
                <a16:creationId xmlns:a16="http://schemas.microsoft.com/office/drawing/2014/main" id="{7BF3EAAF-DCE6-4B9E-A7A0-09BF0C7E1E19}"/>
              </a:ext>
            </a:extLst>
          </p:cNvPr>
          <p:cNvSpPr/>
          <p:nvPr/>
        </p:nvSpPr>
        <p:spPr>
          <a:xfrm>
            <a:off x="5791199" y="2286000"/>
            <a:ext cx="1828799" cy="529945"/>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200" b="1" dirty="0">
                <a:solidFill>
                  <a:schemeClr val="tx1"/>
                </a:solidFill>
                <a:latin typeface="+mn-ea"/>
              </a:rPr>
              <a:t>MHC</a:t>
            </a:r>
            <a:r>
              <a:rPr lang="zh-CN" altLang="en-US" sz="1200" b="1" dirty="0">
                <a:solidFill>
                  <a:schemeClr val="tx1"/>
                </a:solidFill>
                <a:latin typeface="+mn-ea"/>
              </a:rPr>
              <a:t>复合物经高尔基体发送至内吞途径细胞器</a:t>
            </a:r>
          </a:p>
        </p:txBody>
      </p:sp>
      <p:sp>
        <p:nvSpPr>
          <p:cNvPr id="13" name="矩形 12">
            <a:extLst>
              <a:ext uri="{FF2B5EF4-FFF2-40B4-BE49-F238E27FC236}">
                <a16:creationId xmlns:a16="http://schemas.microsoft.com/office/drawing/2014/main" id="{7BF3EAAF-DCE6-4B9E-A7A0-09BF0C7E1E19}"/>
              </a:ext>
            </a:extLst>
          </p:cNvPr>
          <p:cNvSpPr/>
          <p:nvPr/>
        </p:nvSpPr>
        <p:spPr>
          <a:xfrm>
            <a:off x="5791198" y="2987338"/>
            <a:ext cx="1694367" cy="369891"/>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恒定链降解，留下</a:t>
            </a:r>
            <a:r>
              <a:rPr lang="en-US" altLang="zh-CN" sz="1200" b="1" dirty="0">
                <a:solidFill>
                  <a:schemeClr val="tx1"/>
                </a:solidFill>
                <a:latin typeface="+mn-ea"/>
              </a:rPr>
              <a:t>CLIP</a:t>
            </a:r>
            <a:r>
              <a:rPr lang="zh-CN" altLang="en-US" sz="1200" b="1" dirty="0">
                <a:solidFill>
                  <a:schemeClr val="tx1"/>
                </a:solidFill>
                <a:latin typeface="+mn-ea"/>
              </a:rPr>
              <a:t>片段</a:t>
            </a:r>
          </a:p>
        </p:txBody>
      </p:sp>
      <p:sp>
        <p:nvSpPr>
          <p:cNvPr id="14" name="矩形 13">
            <a:extLst>
              <a:ext uri="{FF2B5EF4-FFF2-40B4-BE49-F238E27FC236}">
                <a16:creationId xmlns:a16="http://schemas.microsoft.com/office/drawing/2014/main" id="{7BF3EAAF-DCE6-4B9E-A7A0-09BF0C7E1E19}"/>
              </a:ext>
            </a:extLst>
          </p:cNvPr>
          <p:cNvSpPr/>
          <p:nvPr/>
        </p:nvSpPr>
        <p:spPr>
          <a:xfrm>
            <a:off x="5800163" y="3649248"/>
            <a:ext cx="1828798" cy="536659"/>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摄取外源性抗原，降解后发送至内吞途径细胞器</a:t>
            </a:r>
          </a:p>
        </p:txBody>
      </p:sp>
      <p:sp>
        <p:nvSpPr>
          <p:cNvPr id="15" name="矩形 14">
            <a:extLst>
              <a:ext uri="{FF2B5EF4-FFF2-40B4-BE49-F238E27FC236}">
                <a16:creationId xmlns:a16="http://schemas.microsoft.com/office/drawing/2014/main" id="{7BF3EAAF-DCE6-4B9E-A7A0-09BF0C7E1E19}"/>
              </a:ext>
            </a:extLst>
          </p:cNvPr>
          <p:cNvSpPr/>
          <p:nvPr/>
        </p:nvSpPr>
        <p:spPr>
          <a:xfrm>
            <a:off x="5396770" y="4882144"/>
            <a:ext cx="1470250" cy="536659"/>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200" b="1" dirty="0">
                <a:solidFill>
                  <a:schemeClr val="tx1"/>
                </a:solidFill>
                <a:latin typeface="+mn-ea"/>
              </a:rPr>
              <a:t>HLA-DM</a:t>
            </a:r>
            <a:r>
              <a:rPr lang="zh-CN" altLang="en-US" sz="1200" b="1" dirty="0">
                <a:solidFill>
                  <a:schemeClr val="tx1"/>
                </a:solidFill>
                <a:latin typeface="+mn-ea"/>
              </a:rPr>
              <a:t>介导抗原肽与</a:t>
            </a:r>
            <a:r>
              <a:rPr lang="en-US" altLang="zh-CN" sz="1200" b="1" dirty="0">
                <a:solidFill>
                  <a:schemeClr val="tx1"/>
                </a:solidFill>
                <a:latin typeface="+mn-ea"/>
              </a:rPr>
              <a:t>CLIP</a:t>
            </a:r>
            <a:r>
              <a:rPr lang="zh-CN" altLang="en-US" sz="1200" b="1" dirty="0">
                <a:solidFill>
                  <a:schemeClr val="tx1"/>
                </a:solidFill>
                <a:latin typeface="+mn-ea"/>
              </a:rPr>
              <a:t>片段的置换</a:t>
            </a:r>
          </a:p>
        </p:txBody>
      </p:sp>
      <p:sp>
        <p:nvSpPr>
          <p:cNvPr id="16" name="矩形 15">
            <a:extLst>
              <a:ext uri="{FF2B5EF4-FFF2-40B4-BE49-F238E27FC236}">
                <a16:creationId xmlns:a16="http://schemas.microsoft.com/office/drawing/2014/main" id="{7BF3EAAF-DCE6-4B9E-A7A0-09BF0C7E1E19}"/>
              </a:ext>
            </a:extLst>
          </p:cNvPr>
          <p:cNvSpPr/>
          <p:nvPr/>
        </p:nvSpPr>
        <p:spPr>
          <a:xfrm>
            <a:off x="5396770" y="5656142"/>
            <a:ext cx="1470250" cy="437348"/>
          </a:xfrm>
          <a:prstGeom prst="rect">
            <a:avLst/>
          </a:prstGeom>
          <a:solidFill>
            <a:srgbClr val="FDF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200" b="1" dirty="0">
                <a:solidFill>
                  <a:schemeClr val="tx1"/>
                </a:solidFill>
                <a:latin typeface="+mn-ea"/>
              </a:rPr>
              <a:t>II</a:t>
            </a:r>
            <a:r>
              <a:rPr lang="zh-CN" altLang="en-US" sz="1200" b="1" dirty="0">
                <a:solidFill>
                  <a:schemeClr val="tx1"/>
                </a:solidFill>
                <a:latin typeface="+mn-ea"/>
              </a:rPr>
              <a:t>类</a:t>
            </a:r>
            <a:r>
              <a:rPr lang="en-US" altLang="zh-CN" sz="1200" b="1" dirty="0">
                <a:solidFill>
                  <a:schemeClr val="tx1"/>
                </a:solidFill>
                <a:latin typeface="+mn-ea"/>
              </a:rPr>
              <a:t>MHC-</a:t>
            </a:r>
            <a:r>
              <a:rPr lang="zh-CN" altLang="en-US" sz="1200" b="1" dirty="0">
                <a:solidFill>
                  <a:schemeClr val="tx1"/>
                </a:solidFill>
                <a:latin typeface="+mn-ea"/>
              </a:rPr>
              <a:t>抗原肽转运至细胞膜</a:t>
            </a:r>
          </a:p>
        </p:txBody>
      </p:sp>
      <p:sp>
        <p:nvSpPr>
          <p:cNvPr id="17" name="矩形 16">
            <a:extLst>
              <a:ext uri="{FF2B5EF4-FFF2-40B4-BE49-F238E27FC236}">
                <a16:creationId xmlns:a16="http://schemas.microsoft.com/office/drawing/2014/main" id="{7BF3EAAF-DCE6-4B9E-A7A0-09BF0C7E1E19}"/>
              </a:ext>
            </a:extLst>
          </p:cNvPr>
          <p:cNvSpPr/>
          <p:nvPr/>
        </p:nvSpPr>
        <p:spPr>
          <a:xfrm>
            <a:off x="2850776" y="537881"/>
            <a:ext cx="1192306" cy="221589"/>
          </a:xfrm>
          <a:prstGeom prst="rect">
            <a:avLst/>
          </a:prstGeom>
          <a:solidFill>
            <a:srgbClr val="F3C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200" b="1" dirty="0">
                <a:solidFill>
                  <a:schemeClr val="tx1"/>
                </a:solidFill>
                <a:latin typeface="+mn-ea"/>
              </a:rPr>
              <a:t>内源性抗原肽</a:t>
            </a:r>
          </a:p>
        </p:txBody>
      </p:sp>
      <p:sp>
        <p:nvSpPr>
          <p:cNvPr id="18" name="矩形 17">
            <a:extLst>
              <a:ext uri="{FF2B5EF4-FFF2-40B4-BE49-F238E27FC236}">
                <a16:creationId xmlns:a16="http://schemas.microsoft.com/office/drawing/2014/main" id="{B830D100-BC6B-416C-B806-E11034CF479E}"/>
              </a:ext>
            </a:extLst>
          </p:cNvPr>
          <p:cNvSpPr/>
          <p:nvPr/>
        </p:nvSpPr>
        <p:spPr>
          <a:xfrm>
            <a:off x="3827909" y="1032396"/>
            <a:ext cx="1192306" cy="300510"/>
          </a:xfrm>
          <a:prstGeom prst="rect">
            <a:avLst/>
          </a:prstGeom>
          <a:solidFill>
            <a:srgbClr val="F3C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100" b="1" dirty="0">
                <a:solidFill>
                  <a:schemeClr val="tx1"/>
                </a:solidFill>
                <a:latin typeface="+mn-ea"/>
              </a:rPr>
              <a:t>粗面内质网</a:t>
            </a:r>
          </a:p>
        </p:txBody>
      </p:sp>
      <p:sp>
        <p:nvSpPr>
          <p:cNvPr id="19" name="矩形 18">
            <a:extLst>
              <a:ext uri="{FF2B5EF4-FFF2-40B4-BE49-F238E27FC236}">
                <a16:creationId xmlns:a16="http://schemas.microsoft.com/office/drawing/2014/main" id="{B7ACE1FF-E3A3-41A8-ACF8-FB2B2220C3A2}"/>
              </a:ext>
            </a:extLst>
          </p:cNvPr>
          <p:cNvSpPr/>
          <p:nvPr/>
        </p:nvSpPr>
        <p:spPr>
          <a:xfrm>
            <a:off x="4805081" y="1259416"/>
            <a:ext cx="699283" cy="346416"/>
          </a:xfrm>
          <a:prstGeom prst="rect">
            <a:avLst/>
          </a:prstGeom>
          <a:solidFill>
            <a:srgbClr val="F3C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恒定链</a:t>
            </a:r>
          </a:p>
        </p:txBody>
      </p:sp>
      <p:sp>
        <p:nvSpPr>
          <p:cNvPr id="20" name="矩形 19">
            <a:extLst>
              <a:ext uri="{FF2B5EF4-FFF2-40B4-BE49-F238E27FC236}">
                <a16:creationId xmlns:a16="http://schemas.microsoft.com/office/drawing/2014/main" id="{BDD411E4-FFBD-465E-B4EF-1207111E2C41}"/>
              </a:ext>
            </a:extLst>
          </p:cNvPr>
          <p:cNvSpPr/>
          <p:nvPr/>
        </p:nvSpPr>
        <p:spPr>
          <a:xfrm>
            <a:off x="4912638" y="3498823"/>
            <a:ext cx="699283" cy="391830"/>
          </a:xfrm>
          <a:prstGeom prst="rect">
            <a:avLst/>
          </a:prstGeom>
          <a:solidFill>
            <a:srgbClr val="F3C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降解的恒定链</a:t>
            </a:r>
          </a:p>
        </p:txBody>
      </p:sp>
      <p:sp>
        <p:nvSpPr>
          <p:cNvPr id="21" name="矩形 20">
            <a:extLst>
              <a:ext uri="{FF2B5EF4-FFF2-40B4-BE49-F238E27FC236}">
                <a16:creationId xmlns:a16="http://schemas.microsoft.com/office/drawing/2014/main" id="{57E1ADF4-8784-4678-B167-0C7D22E85A6C}"/>
              </a:ext>
            </a:extLst>
          </p:cNvPr>
          <p:cNvSpPr/>
          <p:nvPr/>
        </p:nvSpPr>
        <p:spPr>
          <a:xfrm>
            <a:off x="2779036" y="1226402"/>
            <a:ext cx="762038" cy="99243"/>
          </a:xfrm>
          <a:prstGeom prst="rect">
            <a:avLst/>
          </a:prstGeom>
          <a:solidFill>
            <a:srgbClr val="F3C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蛋白酶体</a:t>
            </a:r>
          </a:p>
        </p:txBody>
      </p:sp>
      <p:sp>
        <p:nvSpPr>
          <p:cNvPr id="22" name="矩形 21">
            <a:extLst>
              <a:ext uri="{FF2B5EF4-FFF2-40B4-BE49-F238E27FC236}">
                <a16:creationId xmlns:a16="http://schemas.microsoft.com/office/drawing/2014/main" id="{E9C72144-D6B6-40B0-9B6E-ED55C8F60338}"/>
              </a:ext>
            </a:extLst>
          </p:cNvPr>
          <p:cNvSpPr/>
          <p:nvPr/>
        </p:nvSpPr>
        <p:spPr>
          <a:xfrm>
            <a:off x="2917992" y="2330826"/>
            <a:ext cx="838219" cy="112328"/>
          </a:xfrm>
          <a:prstGeom prst="rect">
            <a:avLst/>
          </a:prstGeom>
          <a:solidFill>
            <a:srgbClr val="F3C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微球蛋白</a:t>
            </a:r>
          </a:p>
        </p:txBody>
      </p:sp>
      <p:sp>
        <p:nvSpPr>
          <p:cNvPr id="23" name="矩形 22">
            <a:extLst>
              <a:ext uri="{FF2B5EF4-FFF2-40B4-BE49-F238E27FC236}">
                <a16:creationId xmlns:a16="http://schemas.microsoft.com/office/drawing/2014/main" id="{5D12F596-9E41-4594-8F48-19BD2BD6F245}"/>
              </a:ext>
            </a:extLst>
          </p:cNvPr>
          <p:cNvSpPr/>
          <p:nvPr/>
        </p:nvSpPr>
        <p:spPr>
          <a:xfrm>
            <a:off x="3129782" y="2494429"/>
            <a:ext cx="470667" cy="237836"/>
          </a:xfrm>
          <a:prstGeom prst="rect">
            <a:avLst/>
          </a:prstGeom>
          <a:solidFill>
            <a:srgbClr val="F3C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100" b="1" dirty="0">
                <a:solidFill>
                  <a:schemeClr val="tx1"/>
                </a:solidFill>
                <a:latin typeface="+mn-ea"/>
              </a:rPr>
              <a:t>肽</a:t>
            </a:r>
          </a:p>
        </p:txBody>
      </p:sp>
      <p:sp>
        <p:nvSpPr>
          <p:cNvPr id="24" name="矩形 23">
            <a:extLst>
              <a:ext uri="{FF2B5EF4-FFF2-40B4-BE49-F238E27FC236}">
                <a16:creationId xmlns:a16="http://schemas.microsoft.com/office/drawing/2014/main" id="{41857DA0-88B0-4A95-B8A1-796B4987236A}"/>
              </a:ext>
            </a:extLst>
          </p:cNvPr>
          <p:cNvSpPr/>
          <p:nvPr/>
        </p:nvSpPr>
        <p:spPr>
          <a:xfrm>
            <a:off x="3830940" y="3110755"/>
            <a:ext cx="893459" cy="147010"/>
          </a:xfrm>
          <a:prstGeom prst="rect">
            <a:avLst/>
          </a:prstGeom>
          <a:solidFill>
            <a:srgbClr val="F3C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高尔基体</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6_13"/>
          <p:cNvPicPr>
            <a:picLocks noChangeAspect="1" noChangeArrowheads="1"/>
          </p:cNvPicPr>
          <p:nvPr/>
        </p:nvPicPr>
        <p:blipFill>
          <a:blip r:embed="rId2" cstate="print"/>
          <a:srcRect/>
          <a:stretch>
            <a:fillRect/>
          </a:stretch>
        </p:blipFill>
        <p:spPr bwMode="auto">
          <a:xfrm>
            <a:off x="19506" y="836712"/>
            <a:ext cx="9088998" cy="475252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1A7C9D26-542A-4B36-ADED-3537E169F278}"/>
              </a:ext>
            </a:extLst>
          </p:cNvPr>
          <p:cNvSpPr/>
          <p:nvPr/>
        </p:nvSpPr>
        <p:spPr>
          <a:xfrm>
            <a:off x="242048" y="975910"/>
            <a:ext cx="4087906" cy="585700"/>
          </a:xfrm>
          <a:prstGeom prst="rect">
            <a:avLst/>
          </a:prstGeom>
          <a:solidFill>
            <a:srgbClr val="89C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mn-ea"/>
              </a:rPr>
              <a:t>I</a:t>
            </a:r>
            <a:r>
              <a:rPr lang="zh-CN" altLang="en-US" sz="2000" b="1" dirty="0">
                <a:solidFill>
                  <a:schemeClr val="tx1"/>
                </a:solidFill>
                <a:latin typeface="+mn-ea"/>
              </a:rPr>
              <a:t>类</a:t>
            </a:r>
            <a:r>
              <a:rPr lang="en-US" altLang="zh-CN" sz="2000" b="1" dirty="0">
                <a:solidFill>
                  <a:schemeClr val="tx1"/>
                </a:solidFill>
                <a:latin typeface="+mn-ea"/>
              </a:rPr>
              <a:t>MHC</a:t>
            </a:r>
            <a:r>
              <a:rPr lang="zh-CN" altLang="en-US" sz="2000" b="1" dirty="0">
                <a:solidFill>
                  <a:schemeClr val="tx1"/>
                </a:solidFill>
                <a:latin typeface="+mn-ea"/>
              </a:rPr>
              <a:t>分子对外源性抗原的交叉提呈</a:t>
            </a:r>
          </a:p>
        </p:txBody>
      </p:sp>
      <p:sp>
        <p:nvSpPr>
          <p:cNvPr id="4" name="矩形 3">
            <a:extLst>
              <a:ext uri="{FF2B5EF4-FFF2-40B4-BE49-F238E27FC236}">
                <a16:creationId xmlns:a16="http://schemas.microsoft.com/office/drawing/2014/main" id="{14E2951A-56E9-457D-BBBF-C423F6F425F7}"/>
              </a:ext>
            </a:extLst>
          </p:cNvPr>
          <p:cNvSpPr/>
          <p:nvPr/>
        </p:nvSpPr>
        <p:spPr>
          <a:xfrm>
            <a:off x="4814046" y="909664"/>
            <a:ext cx="4087906" cy="585700"/>
          </a:xfrm>
          <a:prstGeom prst="rect">
            <a:avLst/>
          </a:prstGeom>
          <a:solidFill>
            <a:srgbClr val="89C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mn-ea"/>
              </a:rPr>
              <a:t>II</a:t>
            </a:r>
            <a:r>
              <a:rPr lang="zh-CN" altLang="en-US" sz="2000" b="1" dirty="0">
                <a:solidFill>
                  <a:schemeClr val="tx1"/>
                </a:solidFill>
                <a:latin typeface="+mn-ea"/>
              </a:rPr>
              <a:t>类</a:t>
            </a:r>
            <a:r>
              <a:rPr lang="en-US" altLang="zh-CN" sz="2000" b="1" dirty="0">
                <a:solidFill>
                  <a:schemeClr val="tx1"/>
                </a:solidFill>
                <a:latin typeface="+mn-ea"/>
              </a:rPr>
              <a:t>MHC</a:t>
            </a:r>
            <a:r>
              <a:rPr lang="zh-CN" altLang="en-US" sz="2000" b="1" dirty="0">
                <a:solidFill>
                  <a:schemeClr val="tx1"/>
                </a:solidFill>
                <a:latin typeface="+mn-ea"/>
              </a:rPr>
              <a:t>分子对内源性抗原的提呈</a:t>
            </a:r>
          </a:p>
        </p:txBody>
      </p:sp>
      <p:sp>
        <p:nvSpPr>
          <p:cNvPr id="5" name="矩形 4">
            <a:extLst>
              <a:ext uri="{FF2B5EF4-FFF2-40B4-BE49-F238E27FC236}">
                <a16:creationId xmlns:a16="http://schemas.microsoft.com/office/drawing/2014/main" id="{76BE8407-2059-4CEF-BD7E-121A09786377}"/>
              </a:ext>
            </a:extLst>
          </p:cNvPr>
          <p:cNvSpPr/>
          <p:nvPr/>
        </p:nvSpPr>
        <p:spPr>
          <a:xfrm>
            <a:off x="2903201" y="1664948"/>
            <a:ext cx="1256424" cy="352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b="1" dirty="0">
                <a:solidFill>
                  <a:schemeClr val="tx1"/>
                </a:solidFill>
              </a:rPr>
              <a:t>I</a:t>
            </a:r>
            <a:r>
              <a:rPr lang="zh-CN" altLang="en-US" b="1" dirty="0">
                <a:solidFill>
                  <a:schemeClr val="tx1"/>
                </a:solidFill>
              </a:rPr>
              <a:t>类</a:t>
            </a:r>
            <a:r>
              <a:rPr lang="en-US" altLang="zh-CN" b="1" dirty="0">
                <a:solidFill>
                  <a:schemeClr val="tx1"/>
                </a:solidFill>
              </a:rPr>
              <a:t>MHC</a:t>
            </a:r>
            <a:endParaRPr lang="zh-CN" altLang="en-US" b="1" dirty="0">
              <a:solidFill>
                <a:schemeClr val="tx1"/>
              </a:solidFill>
            </a:endParaRPr>
          </a:p>
        </p:txBody>
      </p:sp>
      <p:sp>
        <p:nvSpPr>
          <p:cNvPr id="6" name="矩形 5">
            <a:extLst>
              <a:ext uri="{FF2B5EF4-FFF2-40B4-BE49-F238E27FC236}">
                <a16:creationId xmlns:a16="http://schemas.microsoft.com/office/drawing/2014/main" id="{1D1CB9C6-F6E5-47ED-9E89-0818FF729024}"/>
              </a:ext>
            </a:extLst>
          </p:cNvPr>
          <p:cNvSpPr/>
          <p:nvPr/>
        </p:nvSpPr>
        <p:spPr>
          <a:xfrm>
            <a:off x="7502095" y="1664948"/>
            <a:ext cx="1256424" cy="352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b="1" dirty="0">
                <a:solidFill>
                  <a:schemeClr val="tx1"/>
                </a:solidFill>
              </a:rPr>
              <a:t>II</a:t>
            </a:r>
            <a:r>
              <a:rPr lang="zh-CN" altLang="en-US" b="1" dirty="0">
                <a:solidFill>
                  <a:schemeClr val="tx1"/>
                </a:solidFill>
              </a:rPr>
              <a:t>类</a:t>
            </a:r>
            <a:r>
              <a:rPr lang="en-US" altLang="zh-CN" b="1" dirty="0">
                <a:solidFill>
                  <a:schemeClr val="tx1"/>
                </a:solidFill>
              </a:rPr>
              <a:t>MHC</a:t>
            </a:r>
            <a:endParaRPr lang="zh-CN" altLang="en-US" b="1" dirty="0">
              <a:solidFill>
                <a:schemeClr val="tx1"/>
              </a:solidFill>
            </a:endParaRPr>
          </a:p>
        </p:txBody>
      </p:sp>
      <p:sp>
        <p:nvSpPr>
          <p:cNvPr id="7" name="矩形 6">
            <a:extLst>
              <a:ext uri="{FF2B5EF4-FFF2-40B4-BE49-F238E27FC236}">
                <a16:creationId xmlns:a16="http://schemas.microsoft.com/office/drawing/2014/main" id="{E363129A-F059-4DA6-A864-DC35FF5B44EA}"/>
              </a:ext>
            </a:extLst>
          </p:cNvPr>
          <p:cNvSpPr/>
          <p:nvPr/>
        </p:nvSpPr>
        <p:spPr>
          <a:xfrm>
            <a:off x="4814046" y="1762934"/>
            <a:ext cx="1353672" cy="272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自身抗原</a:t>
            </a:r>
          </a:p>
        </p:txBody>
      </p:sp>
      <p:sp>
        <p:nvSpPr>
          <p:cNvPr id="8" name="矩形 7">
            <a:extLst>
              <a:ext uri="{FF2B5EF4-FFF2-40B4-BE49-F238E27FC236}">
                <a16:creationId xmlns:a16="http://schemas.microsoft.com/office/drawing/2014/main" id="{77F73E72-F2AF-457A-B9D6-66FD8BE130DA}"/>
              </a:ext>
            </a:extLst>
          </p:cNvPr>
          <p:cNvSpPr/>
          <p:nvPr/>
        </p:nvSpPr>
        <p:spPr>
          <a:xfrm>
            <a:off x="1585390" y="4365811"/>
            <a:ext cx="1059197" cy="385787"/>
          </a:xfrm>
          <a:prstGeom prst="rect">
            <a:avLst/>
          </a:prstGeom>
          <a:solidFill>
            <a:srgbClr val="FFF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抗原</a:t>
            </a:r>
          </a:p>
        </p:txBody>
      </p:sp>
      <p:sp>
        <p:nvSpPr>
          <p:cNvPr id="9" name="矩形 8">
            <a:extLst>
              <a:ext uri="{FF2B5EF4-FFF2-40B4-BE49-F238E27FC236}">
                <a16:creationId xmlns:a16="http://schemas.microsoft.com/office/drawing/2014/main" id="{F2C57422-62C5-4DE7-B28B-6965B63288B8}"/>
              </a:ext>
            </a:extLst>
          </p:cNvPr>
          <p:cNvSpPr/>
          <p:nvPr/>
        </p:nvSpPr>
        <p:spPr>
          <a:xfrm>
            <a:off x="573741" y="3738281"/>
            <a:ext cx="1577788" cy="287166"/>
          </a:xfrm>
          <a:prstGeom prst="rect">
            <a:avLst/>
          </a:prstGeom>
          <a:solidFill>
            <a:srgbClr val="FFF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吞噬溶酶体</a:t>
            </a:r>
          </a:p>
        </p:txBody>
      </p:sp>
      <p:sp>
        <p:nvSpPr>
          <p:cNvPr id="10" name="矩形 9">
            <a:extLst>
              <a:ext uri="{FF2B5EF4-FFF2-40B4-BE49-F238E27FC236}">
                <a16:creationId xmlns:a16="http://schemas.microsoft.com/office/drawing/2014/main" id="{77F73E72-F2AF-457A-B9D6-66FD8BE130DA}"/>
              </a:ext>
            </a:extLst>
          </p:cNvPr>
          <p:cNvSpPr/>
          <p:nvPr/>
        </p:nvSpPr>
        <p:spPr>
          <a:xfrm>
            <a:off x="4984377" y="3352494"/>
            <a:ext cx="1183342" cy="484400"/>
          </a:xfrm>
          <a:prstGeom prst="rect">
            <a:avLst/>
          </a:prstGeom>
          <a:solidFill>
            <a:srgbClr val="FFF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自噬体</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00" y="107576"/>
            <a:ext cx="8229600" cy="609600"/>
          </a:xfrm>
          <a:prstGeom prst="rect">
            <a:avLst/>
          </a:prstGeom>
        </p:spPr>
        <p:txBody>
          <a:bodyPr vert="horz" lIns="91440" tIns="45720" rIns="91440" bIns="45720" rtlCol="0" anchor="ctr">
            <a:normAutofit/>
          </a:bodyPr>
          <a:lstStyle/>
          <a:p>
            <a:pPr algn="ctr" defTabSz="914400">
              <a:spcBef>
                <a:spcPct val="0"/>
              </a:spcBef>
              <a:spcAft>
                <a:spcPts val="600"/>
              </a:spcAft>
              <a:defRPr/>
            </a:pPr>
            <a:r>
              <a:rPr lang="zh-CN" altLang="en-US" sz="2800" kern="1200" dirty="0">
                <a:latin typeface="+mj-lt"/>
                <a:ea typeface="+mj-ea"/>
                <a:cs typeface="+mj-cs"/>
              </a:rPr>
              <a:t>宿主的非特异性防御机制</a:t>
            </a:r>
          </a:p>
        </p:txBody>
      </p:sp>
      <p:graphicFrame>
        <p:nvGraphicFramePr>
          <p:cNvPr id="2" name="表格 1">
            <a:extLst>
              <a:ext uri="{FF2B5EF4-FFF2-40B4-BE49-F238E27FC236}">
                <a16:creationId xmlns:a16="http://schemas.microsoft.com/office/drawing/2014/main" id="{145B49D4-357B-4214-AABC-EE877105D2FB}"/>
              </a:ext>
            </a:extLst>
          </p:cNvPr>
          <p:cNvGraphicFramePr>
            <a:graphicFrameLocks noGrp="1"/>
          </p:cNvGraphicFramePr>
          <p:nvPr>
            <p:extLst>
              <p:ext uri="{D42A27DB-BD31-4B8C-83A1-F6EECF244321}">
                <p14:modId xmlns:p14="http://schemas.microsoft.com/office/powerpoint/2010/main" val="430333077"/>
              </p:ext>
            </p:extLst>
          </p:nvPr>
        </p:nvGraphicFramePr>
        <p:xfrm>
          <a:off x="317886" y="717176"/>
          <a:ext cx="8664749" cy="5911724"/>
        </p:xfrm>
        <a:graphic>
          <a:graphicData uri="http://schemas.openxmlformats.org/drawingml/2006/table">
            <a:tbl>
              <a:tblPr firstRow="1" firstCol="1" bandRow="1">
                <a:solidFill>
                  <a:srgbClr val="F7F7F7"/>
                </a:solidFill>
                <a:tableStyleId>{5C22544A-7EE6-4342-B048-85BDC9FD1C3A}</a:tableStyleId>
              </a:tblPr>
              <a:tblGrid>
                <a:gridCol w="2886357">
                  <a:extLst>
                    <a:ext uri="{9D8B030D-6E8A-4147-A177-3AD203B41FA5}">
                      <a16:colId xmlns:a16="http://schemas.microsoft.com/office/drawing/2014/main" val="1714280804"/>
                    </a:ext>
                  </a:extLst>
                </a:gridCol>
                <a:gridCol w="5778392">
                  <a:extLst>
                    <a:ext uri="{9D8B030D-6E8A-4147-A177-3AD203B41FA5}">
                      <a16:colId xmlns:a16="http://schemas.microsoft.com/office/drawing/2014/main" val="3851124513"/>
                    </a:ext>
                  </a:extLst>
                </a:gridCol>
              </a:tblGrid>
              <a:tr h="419935">
                <a:tc>
                  <a:txBody>
                    <a:bodyPr/>
                    <a:lstStyle/>
                    <a:p>
                      <a:pPr algn="just">
                        <a:lnSpc>
                          <a:spcPct val="120000"/>
                        </a:lnSpc>
                      </a:pPr>
                      <a:r>
                        <a:rPr lang="zh-CN" sz="2400" b="1" kern="100" cap="all" spc="60" dirty="0">
                          <a:solidFill>
                            <a:schemeClr val="tx1"/>
                          </a:solidFill>
                          <a:effectLst/>
                        </a:rPr>
                        <a:t>类型</a:t>
                      </a:r>
                      <a:endParaRPr lang="zh-CN" sz="2400" b="1" kern="100" cap="all" spc="6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16649" marR="116649" marT="116649" marB="116649" anchor="ctr">
                    <a:lnL w="12700" cmpd="sng">
                      <a:noFill/>
                    </a:lnL>
                    <a:lnR w="12700" cmpd="sng">
                      <a:noFill/>
                    </a:lnR>
                    <a:lnT w="12700" cmpd="sng">
                      <a:noFill/>
                    </a:lnT>
                    <a:lnB w="38100" cmpd="sng">
                      <a:noFill/>
                    </a:lnB>
                    <a:solidFill>
                      <a:schemeClr val="tx2">
                        <a:lumMod val="60000"/>
                        <a:lumOff val="40000"/>
                      </a:schemeClr>
                    </a:solidFill>
                  </a:tcPr>
                </a:tc>
                <a:tc>
                  <a:txBody>
                    <a:bodyPr/>
                    <a:lstStyle/>
                    <a:p>
                      <a:pPr algn="just">
                        <a:lnSpc>
                          <a:spcPct val="120000"/>
                        </a:lnSpc>
                      </a:pPr>
                      <a:r>
                        <a:rPr lang="zh-CN" sz="2400" b="1" kern="100" cap="all" spc="60" dirty="0">
                          <a:solidFill>
                            <a:schemeClr val="tx1"/>
                          </a:solidFill>
                          <a:effectLst/>
                        </a:rPr>
                        <a:t>机制</a:t>
                      </a:r>
                      <a:endParaRPr lang="zh-CN" sz="2400" b="1" kern="100" cap="all" spc="6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16649" marR="116649" marT="116649" marB="116649">
                    <a:lnL w="12700" cmpd="sng">
                      <a:noFill/>
                    </a:lnL>
                    <a:lnR w="12700" cmpd="sng">
                      <a:noFill/>
                    </a:lnR>
                    <a:lnT w="12700" cmpd="sng">
                      <a:noFill/>
                    </a:lnT>
                    <a:lnB w="38100" cmpd="sng">
                      <a:noFill/>
                    </a:lnB>
                    <a:solidFill>
                      <a:schemeClr val="tx2">
                        <a:lumMod val="60000"/>
                        <a:lumOff val="40000"/>
                      </a:schemeClr>
                    </a:solidFill>
                  </a:tcPr>
                </a:tc>
                <a:extLst>
                  <a:ext uri="{0D108BD9-81ED-4DB2-BD59-A6C34878D82A}">
                    <a16:rowId xmlns:a16="http://schemas.microsoft.com/office/drawing/2014/main" val="95573098"/>
                  </a:ext>
                </a:extLst>
              </a:tr>
              <a:tr h="264404">
                <a:tc gridSpan="2">
                  <a:txBody>
                    <a:bodyPr/>
                    <a:lstStyle/>
                    <a:p>
                      <a:pPr algn="just">
                        <a:lnSpc>
                          <a:spcPct val="120000"/>
                        </a:lnSpc>
                      </a:pPr>
                      <a:r>
                        <a:rPr lang="zh-CN" sz="1800" b="1" kern="100" cap="none" spc="0" dirty="0">
                          <a:solidFill>
                            <a:schemeClr val="tx1"/>
                          </a:solidFill>
                          <a:effectLst/>
                        </a:rPr>
                        <a:t>解</a:t>
                      </a:r>
                      <a:r>
                        <a:rPr lang="zh-CN" altLang="en-US" sz="1800" b="1" kern="100" cap="none" spc="0" dirty="0">
                          <a:solidFill>
                            <a:schemeClr val="tx1"/>
                          </a:solidFill>
                          <a:effectLst/>
                        </a:rPr>
                        <a:t>剖</a:t>
                      </a:r>
                      <a:r>
                        <a:rPr lang="zh-CN" sz="1800" b="1" kern="100" cap="none" spc="0" dirty="0">
                          <a:solidFill>
                            <a:schemeClr val="tx1"/>
                          </a:solidFill>
                          <a:effectLst/>
                        </a:rPr>
                        <a:t>学屏障</a:t>
                      </a:r>
                      <a:endParaRPr lang="zh-CN" sz="1800" b="1"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nchor="ctr">
                    <a:lnL w="12700" cmpd="sng">
                      <a:noFill/>
                      <a:prstDash val="solid"/>
                    </a:lnL>
                    <a:lnR w="12700" cmpd="sng">
                      <a:noFill/>
                      <a:prstDash val="solid"/>
                    </a:lnR>
                    <a:lnT w="38100" cmpd="sng">
                      <a:noFill/>
                    </a:lnT>
                    <a:lnB w="12700" cmpd="sng">
                      <a:noFill/>
                      <a:prstDash val="solid"/>
                    </a:lnB>
                    <a:solidFill>
                      <a:srgbClr val="F7F7F7"/>
                    </a:solidFill>
                  </a:tcPr>
                </a:tc>
                <a:tc hMerge="1">
                  <a:txBody>
                    <a:bodyPr/>
                    <a:lstStyle/>
                    <a:p>
                      <a:endParaRPr lang="zh-CN" altLang="en-US"/>
                    </a:p>
                  </a:txBody>
                  <a:tcPr/>
                </a:tc>
                <a:extLst>
                  <a:ext uri="{0D108BD9-81ED-4DB2-BD59-A6C34878D82A}">
                    <a16:rowId xmlns:a16="http://schemas.microsoft.com/office/drawing/2014/main" val="832898917"/>
                  </a:ext>
                </a:extLst>
              </a:tr>
              <a:tr h="316248">
                <a:tc rowSpan="2">
                  <a:txBody>
                    <a:bodyPr/>
                    <a:lstStyle/>
                    <a:p>
                      <a:pPr indent="400050" algn="ctr">
                        <a:lnSpc>
                          <a:spcPct val="120000"/>
                        </a:lnSpc>
                      </a:pPr>
                      <a:r>
                        <a:rPr lang="zh-CN" sz="1800" b="0" kern="100" cap="none" spc="0" dirty="0">
                          <a:solidFill>
                            <a:schemeClr val="tx1"/>
                          </a:solidFill>
                          <a:effectLst/>
                        </a:rPr>
                        <a:t>皮肤</a:t>
                      </a:r>
                      <a:endParaRPr lang="zh-CN" sz="1800" b="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nchor="ctr">
                    <a:lnL w="12700" cmpd="sng">
                      <a:noFill/>
                      <a:prstDash val="solid"/>
                    </a:lnL>
                    <a:lnR w="12700" cmpd="sng">
                      <a:noFill/>
                      <a:prstDash val="solid"/>
                    </a:lnR>
                    <a:lnT w="12700" cmpd="sng">
                      <a:noFill/>
                      <a:prstDash val="solid"/>
                    </a:lnT>
                    <a:lnB w="12700" cmpd="sng">
                      <a:noFill/>
                      <a:prstDash val="solid"/>
                    </a:lnB>
                    <a:solidFill>
                      <a:schemeClr val="tx2">
                        <a:lumMod val="20000"/>
                        <a:lumOff val="80000"/>
                      </a:schemeClr>
                    </a:solidFill>
                  </a:tcPr>
                </a:tc>
                <a:tc>
                  <a:txBody>
                    <a:bodyPr/>
                    <a:lstStyle/>
                    <a:p>
                      <a:pPr algn="just">
                        <a:lnSpc>
                          <a:spcPct val="120000"/>
                        </a:lnSpc>
                      </a:pPr>
                      <a:r>
                        <a:rPr lang="zh-CN" sz="1800" kern="100" cap="none" spc="0" dirty="0">
                          <a:solidFill>
                            <a:schemeClr val="tx1"/>
                          </a:solidFill>
                          <a:effectLst/>
                        </a:rPr>
                        <a:t>物理屏障</a:t>
                      </a:r>
                      <a:endParaRPr lang="zh-CN" sz="180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chemeClr val="tx2">
                        <a:lumMod val="20000"/>
                        <a:lumOff val="80000"/>
                      </a:schemeClr>
                    </a:solidFill>
                  </a:tcPr>
                </a:tc>
                <a:extLst>
                  <a:ext uri="{0D108BD9-81ED-4DB2-BD59-A6C34878D82A}">
                    <a16:rowId xmlns:a16="http://schemas.microsoft.com/office/drawing/2014/main" val="2891023800"/>
                  </a:ext>
                </a:extLst>
              </a:tr>
              <a:tr h="316248">
                <a:tc vMerge="1">
                  <a:txBody>
                    <a:bodyPr/>
                    <a:lstStyle/>
                    <a:p>
                      <a:endParaRPr lang="zh-CN" altLang="en-US"/>
                    </a:p>
                  </a:txBody>
                  <a:tcPr/>
                </a:tc>
                <a:tc>
                  <a:txBody>
                    <a:bodyPr/>
                    <a:lstStyle/>
                    <a:p>
                      <a:pPr algn="just">
                        <a:lnSpc>
                          <a:spcPct val="120000"/>
                        </a:lnSpc>
                      </a:pPr>
                      <a:r>
                        <a:rPr lang="zh-CN" sz="1800" kern="100" cap="none" spc="0" dirty="0">
                          <a:solidFill>
                            <a:schemeClr val="tx1"/>
                          </a:solidFill>
                          <a:effectLst/>
                        </a:rPr>
                        <a:t>皮肤表面的酸性环境</a:t>
                      </a:r>
                      <a:endParaRPr lang="zh-CN" sz="180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chemeClr val="tx2">
                        <a:lumMod val="20000"/>
                        <a:lumOff val="80000"/>
                      </a:schemeClr>
                    </a:solidFill>
                  </a:tcPr>
                </a:tc>
                <a:extLst>
                  <a:ext uri="{0D108BD9-81ED-4DB2-BD59-A6C34878D82A}">
                    <a16:rowId xmlns:a16="http://schemas.microsoft.com/office/drawing/2014/main" val="2412878214"/>
                  </a:ext>
                </a:extLst>
              </a:tr>
              <a:tr h="316248">
                <a:tc rowSpan="3">
                  <a:txBody>
                    <a:bodyPr/>
                    <a:lstStyle/>
                    <a:p>
                      <a:pPr algn="ctr">
                        <a:lnSpc>
                          <a:spcPct val="120000"/>
                        </a:lnSpc>
                      </a:pPr>
                      <a:r>
                        <a:rPr lang="en-US" altLang="zh-CN" sz="1800" b="0" kern="100" cap="none" spc="0" dirty="0">
                          <a:solidFill>
                            <a:schemeClr val="tx1"/>
                          </a:solidFill>
                          <a:effectLst/>
                        </a:rPr>
                        <a:t>       </a:t>
                      </a:r>
                      <a:r>
                        <a:rPr lang="zh-CN" sz="1800" b="0" kern="100" cap="none" spc="0" dirty="0">
                          <a:solidFill>
                            <a:schemeClr val="tx1"/>
                          </a:solidFill>
                          <a:effectLst/>
                        </a:rPr>
                        <a:t>黏膜</a:t>
                      </a:r>
                      <a:endParaRPr lang="zh-CN" sz="1800" b="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nchor="ctr">
                    <a:lnL w="12700" cmpd="sng">
                      <a:noFill/>
                      <a:prstDash val="solid"/>
                    </a:lnL>
                    <a:lnR w="12700" cmpd="sng">
                      <a:noFill/>
                      <a:prstDash val="solid"/>
                    </a:lnR>
                    <a:lnT w="12700" cmpd="sng">
                      <a:noFill/>
                      <a:prstDash val="solid"/>
                    </a:lnT>
                    <a:lnB w="12700" cmpd="sng">
                      <a:noFill/>
                      <a:prstDash val="solid"/>
                    </a:lnB>
                    <a:solidFill>
                      <a:srgbClr val="E9EDF4"/>
                    </a:solidFill>
                  </a:tcPr>
                </a:tc>
                <a:tc>
                  <a:txBody>
                    <a:bodyPr/>
                    <a:lstStyle/>
                    <a:p>
                      <a:pPr algn="just">
                        <a:lnSpc>
                          <a:spcPct val="120000"/>
                        </a:lnSpc>
                      </a:pPr>
                      <a:r>
                        <a:rPr lang="zh-CN" sz="1800" kern="100" cap="none" spc="0">
                          <a:solidFill>
                            <a:schemeClr val="tx1"/>
                          </a:solidFill>
                          <a:effectLst/>
                        </a:rPr>
                        <a:t>益生菌群</a:t>
                      </a:r>
                      <a:endParaRPr lang="zh-CN" sz="1800" kern="100" cap="none" spc="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rgbClr val="E9EDF4"/>
                    </a:solidFill>
                  </a:tcPr>
                </a:tc>
                <a:extLst>
                  <a:ext uri="{0D108BD9-81ED-4DB2-BD59-A6C34878D82A}">
                    <a16:rowId xmlns:a16="http://schemas.microsoft.com/office/drawing/2014/main" val="3644272944"/>
                  </a:ext>
                </a:extLst>
              </a:tr>
              <a:tr h="316248">
                <a:tc vMerge="1">
                  <a:txBody>
                    <a:bodyPr/>
                    <a:lstStyle/>
                    <a:p>
                      <a:endParaRPr lang="zh-CN" altLang="en-US"/>
                    </a:p>
                  </a:txBody>
                  <a:tcPr/>
                </a:tc>
                <a:tc>
                  <a:txBody>
                    <a:bodyPr/>
                    <a:lstStyle/>
                    <a:p>
                      <a:pPr algn="just">
                        <a:lnSpc>
                          <a:spcPct val="120000"/>
                        </a:lnSpc>
                      </a:pPr>
                      <a:r>
                        <a:rPr lang="zh-CN" sz="1800" kern="100" cap="none" spc="0" dirty="0">
                          <a:solidFill>
                            <a:schemeClr val="tx1"/>
                          </a:solidFill>
                          <a:effectLst/>
                        </a:rPr>
                        <a:t>黏液</a:t>
                      </a:r>
                      <a:endParaRPr lang="zh-CN" sz="180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rgbClr val="E9EDF4"/>
                    </a:solidFill>
                  </a:tcPr>
                </a:tc>
                <a:extLst>
                  <a:ext uri="{0D108BD9-81ED-4DB2-BD59-A6C34878D82A}">
                    <a16:rowId xmlns:a16="http://schemas.microsoft.com/office/drawing/2014/main" val="4008802111"/>
                  </a:ext>
                </a:extLst>
              </a:tr>
              <a:tr h="316248">
                <a:tc vMerge="1">
                  <a:txBody>
                    <a:bodyPr/>
                    <a:lstStyle/>
                    <a:p>
                      <a:endParaRPr lang="zh-CN" altLang="en-US"/>
                    </a:p>
                  </a:txBody>
                  <a:tcPr/>
                </a:tc>
                <a:tc>
                  <a:txBody>
                    <a:bodyPr/>
                    <a:lstStyle/>
                    <a:p>
                      <a:pPr algn="just">
                        <a:lnSpc>
                          <a:spcPct val="120000"/>
                        </a:lnSpc>
                      </a:pPr>
                      <a:r>
                        <a:rPr lang="zh-CN" sz="1800" kern="100" cap="none" spc="0" dirty="0">
                          <a:solidFill>
                            <a:schemeClr val="tx1"/>
                          </a:solidFill>
                          <a:effectLst/>
                        </a:rPr>
                        <a:t>纤毛</a:t>
                      </a:r>
                      <a:endParaRPr lang="zh-CN" sz="180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rgbClr val="E9EDF4"/>
                    </a:solidFill>
                  </a:tcPr>
                </a:tc>
                <a:extLst>
                  <a:ext uri="{0D108BD9-81ED-4DB2-BD59-A6C34878D82A}">
                    <a16:rowId xmlns:a16="http://schemas.microsoft.com/office/drawing/2014/main" val="2018939188"/>
                  </a:ext>
                </a:extLst>
              </a:tr>
              <a:tr h="264404">
                <a:tc gridSpan="2">
                  <a:txBody>
                    <a:bodyPr/>
                    <a:lstStyle/>
                    <a:p>
                      <a:pPr algn="just">
                        <a:lnSpc>
                          <a:spcPct val="120000"/>
                        </a:lnSpc>
                      </a:pPr>
                      <a:r>
                        <a:rPr lang="zh-CN" sz="1800" b="1" kern="100" cap="none" spc="0" dirty="0">
                          <a:solidFill>
                            <a:schemeClr val="tx1"/>
                          </a:solidFill>
                          <a:effectLst/>
                        </a:rPr>
                        <a:t>生理屏障</a:t>
                      </a:r>
                      <a:endParaRPr lang="zh-CN" sz="1800" b="1"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nchor="ctr">
                    <a:lnL w="12700" cmpd="sng">
                      <a:noFill/>
                      <a:prstDash val="solid"/>
                    </a:lnL>
                    <a:lnR w="12700" cmpd="sng">
                      <a:noFill/>
                      <a:prstDash val="solid"/>
                    </a:lnR>
                    <a:lnT w="12700" cmpd="sng">
                      <a:noFill/>
                      <a:prstDash val="solid"/>
                    </a:lnT>
                    <a:lnB w="12700" cmpd="sng">
                      <a:noFill/>
                      <a:prstDash val="solid"/>
                    </a:lnB>
                    <a:solidFill>
                      <a:srgbClr val="F7F7F7"/>
                    </a:solidFill>
                  </a:tcPr>
                </a:tc>
                <a:tc hMerge="1">
                  <a:txBody>
                    <a:bodyPr/>
                    <a:lstStyle/>
                    <a:p>
                      <a:endParaRPr lang="zh-CN" altLang="en-US"/>
                    </a:p>
                  </a:txBody>
                  <a:tcPr/>
                </a:tc>
                <a:extLst>
                  <a:ext uri="{0D108BD9-81ED-4DB2-BD59-A6C34878D82A}">
                    <a16:rowId xmlns:a16="http://schemas.microsoft.com/office/drawing/2014/main" val="2443404699"/>
                  </a:ext>
                </a:extLst>
              </a:tr>
              <a:tr h="390868">
                <a:tc>
                  <a:txBody>
                    <a:bodyPr/>
                    <a:lstStyle/>
                    <a:p>
                      <a:pPr algn="ctr">
                        <a:lnSpc>
                          <a:spcPct val="120000"/>
                        </a:lnSpc>
                      </a:pPr>
                      <a:r>
                        <a:rPr lang="zh-CN" sz="1800" b="0" kern="100" cap="none" spc="0" dirty="0">
                          <a:solidFill>
                            <a:schemeClr val="tx1"/>
                          </a:solidFill>
                          <a:effectLst/>
                        </a:rPr>
                        <a:t>温度</a:t>
                      </a:r>
                      <a:endParaRPr lang="zh-CN" sz="1800" b="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just">
                        <a:lnSpc>
                          <a:spcPct val="120000"/>
                        </a:lnSpc>
                      </a:pPr>
                      <a:r>
                        <a:rPr lang="zh-CN" sz="1800" kern="100" cap="none" spc="0" dirty="0">
                          <a:solidFill>
                            <a:schemeClr val="tx1"/>
                          </a:solidFill>
                          <a:effectLst/>
                        </a:rPr>
                        <a:t>正常体温抑制某些病原体生长</a:t>
                      </a:r>
                    </a:p>
                    <a:p>
                      <a:pPr algn="just">
                        <a:lnSpc>
                          <a:spcPct val="120000"/>
                        </a:lnSpc>
                      </a:pPr>
                      <a:r>
                        <a:rPr lang="zh-CN" sz="1800" kern="100" cap="none" spc="0" dirty="0">
                          <a:solidFill>
                            <a:schemeClr val="tx1"/>
                          </a:solidFill>
                          <a:effectLst/>
                        </a:rPr>
                        <a:t>发烧对某些病原体的抑制</a:t>
                      </a:r>
                      <a:endParaRPr lang="zh-CN" sz="180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464335763"/>
                  </a:ext>
                </a:extLst>
              </a:tr>
              <a:tr h="316248">
                <a:tc>
                  <a:txBody>
                    <a:bodyPr/>
                    <a:lstStyle/>
                    <a:p>
                      <a:pPr algn="ctr">
                        <a:lnSpc>
                          <a:spcPct val="120000"/>
                        </a:lnSpc>
                      </a:pPr>
                      <a:r>
                        <a:rPr lang="zh-CN" sz="1800" b="0" kern="100" cap="none" spc="0" dirty="0">
                          <a:solidFill>
                            <a:schemeClr val="tx1"/>
                          </a:solidFill>
                          <a:effectLst/>
                        </a:rPr>
                        <a:t>低</a:t>
                      </a:r>
                      <a:r>
                        <a:rPr lang="en-US" sz="1800" b="0" kern="100" cap="none" spc="0" dirty="0">
                          <a:solidFill>
                            <a:schemeClr val="tx1"/>
                          </a:solidFill>
                          <a:effectLst/>
                        </a:rPr>
                        <a:t>pH</a:t>
                      </a:r>
                      <a:endParaRPr lang="zh-CN" sz="1800" b="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just">
                        <a:lnSpc>
                          <a:spcPct val="120000"/>
                        </a:lnSpc>
                      </a:pPr>
                      <a:r>
                        <a:rPr lang="zh-CN" sz="1800" kern="100" cap="none" spc="0">
                          <a:solidFill>
                            <a:schemeClr val="tx1"/>
                          </a:solidFill>
                          <a:effectLst/>
                        </a:rPr>
                        <a:t>胃酸</a:t>
                      </a:r>
                      <a:endParaRPr lang="zh-CN" sz="1800" kern="100" cap="none" spc="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442818132"/>
                  </a:ext>
                </a:extLst>
              </a:tr>
              <a:tr h="316248">
                <a:tc>
                  <a:txBody>
                    <a:bodyPr/>
                    <a:lstStyle/>
                    <a:p>
                      <a:pPr algn="ctr">
                        <a:lnSpc>
                          <a:spcPct val="120000"/>
                        </a:lnSpc>
                      </a:pPr>
                      <a:r>
                        <a:rPr lang="zh-CN" sz="1800" b="0" kern="100" cap="none" spc="0" dirty="0">
                          <a:solidFill>
                            <a:schemeClr val="tx1"/>
                          </a:solidFill>
                          <a:effectLst/>
                        </a:rPr>
                        <a:t>化学介质</a:t>
                      </a:r>
                      <a:endParaRPr lang="zh-CN" sz="1800" b="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just">
                        <a:lnSpc>
                          <a:spcPct val="120000"/>
                        </a:lnSpc>
                      </a:pPr>
                      <a:r>
                        <a:rPr lang="zh-CN" sz="1800" kern="100" cap="none" spc="0">
                          <a:solidFill>
                            <a:schemeClr val="tx1"/>
                          </a:solidFill>
                          <a:effectLst/>
                        </a:rPr>
                        <a:t>溶菌酶、干扰素、补体、</a:t>
                      </a:r>
                      <a:r>
                        <a:rPr lang="en-US" sz="1800" kern="100" cap="none" spc="0">
                          <a:solidFill>
                            <a:schemeClr val="tx1"/>
                          </a:solidFill>
                          <a:effectLst/>
                        </a:rPr>
                        <a:t>Toll</a:t>
                      </a:r>
                      <a:r>
                        <a:rPr lang="zh-CN" sz="1800" kern="100" cap="none" spc="0">
                          <a:solidFill>
                            <a:schemeClr val="tx1"/>
                          </a:solidFill>
                          <a:effectLst/>
                        </a:rPr>
                        <a:t>样受体</a:t>
                      </a:r>
                      <a:endParaRPr lang="zh-CN" sz="1800" kern="100" cap="none" spc="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756111473"/>
                  </a:ext>
                </a:extLst>
              </a:tr>
              <a:tr h="316248">
                <a:tc>
                  <a:txBody>
                    <a:bodyPr/>
                    <a:lstStyle/>
                    <a:p>
                      <a:pPr algn="just">
                        <a:lnSpc>
                          <a:spcPct val="120000"/>
                        </a:lnSpc>
                      </a:pPr>
                      <a:r>
                        <a:rPr lang="zh-CN" sz="1800" b="1" kern="100" cap="none" spc="0" dirty="0">
                          <a:solidFill>
                            <a:schemeClr val="tx1"/>
                          </a:solidFill>
                          <a:effectLst/>
                        </a:rPr>
                        <a:t>吞噬</a:t>
                      </a:r>
                      <a:r>
                        <a:rPr lang="en-US" sz="1800" b="1" kern="100" cap="none" spc="0" dirty="0">
                          <a:solidFill>
                            <a:schemeClr val="tx1"/>
                          </a:solidFill>
                          <a:effectLst/>
                        </a:rPr>
                        <a:t>/</a:t>
                      </a:r>
                      <a:r>
                        <a:rPr lang="zh-CN" sz="1800" b="1" kern="100" cap="none" spc="0" dirty="0">
                          <a:solidFill>
                            <a:schemeClr val="tx1"/>
                          </a:solidFill>
                          <a:effectLst/>
                        </a:rPr>
                        <a:t>内吞屏障</a:t>
                      </a:r>
                      <a:endParaRPr lang="zh-CN" sz="1800" b="1"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just">
                        <a:lnSpc>
                          <a:spcPct val="120000"/>
                        </a:lnSpc>
                      </a:pPr>
                      <a:r>
                        <a:rPr lang="zh-CN" sz="1800" kern="100" cap="none" spc="0">
                          <a:solidFill>
                            <a:schemeClr val="tx1"/>
                          </a:solidFill>
                          <a:effectLst/>
                        </a:rPr>
                        <a:t>各种具有吞噬活性的细胞</a:t>
                      </a:r>
                      <a:endParaRPr lang="zh-CN" sz="1800" kern="100" cap="none" spc="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394801603"/>
                  </a:ext>
                </a:extLst>
              </a:tr>
              <a:tr h="523623">
                <a:tc>
                  <a:txBody>
                    <a:bodyPr/>
                    <a:lstStyle/>
                    <a:p>
                      <a:pPr algn="just">
                        <a:lnSpc>
                          <a:spcPct val="120000"/>
                        </a:lnSpc>
                      </a:pPr>
                      <a:r>
                        <a:rPr lang="zh-CN" sz="1800" b="1" kern="100" cap="none" spc="0" dirty="0">
                          <a:solidFill>
                            <a:schemeClr val="tx1"/>
                          </a:solidFill>
                          <a:effectLst/>
                        </a:rPr>
                        <a:t>炎症屏障</a:t>
                      </a:r>
                      <a:endParaRPr lang="zh-CN" sz="1800" b="1"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just">
                        <a:lnSpc>
                          <a:spcPct val="120000"/>
                        </a:lnSpc>
                      </a:pPr>
                      <a:r>
                        <a:rPr lang="zh-CN" sz="1800" kern="100" cap="none" spc="0" dirty="0">
                          <a:solidFill>
                            <a:schemeClr val="tx1"/>
                          </a:solidFill>
                          <a:effectLst/>
                        </a:rPr>
                        <a:t>组织损伤和感染引起血液（含有具有抗菌活性的血清蛋白）渗出，吞噬性细胞流入感染区域。</a:t>
                      </a:r>
                      <a:endParaRPr lang="zh-CN" sz="1800" kern="100" cap="none" spc="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7264" marR="57264" marT="0" marB="77766">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735730686"/>
                  </a:ext>
                </a:extLst>
              </a:tr>
            </a:tbl>
          </a:graphicData>
        </a:graphic>
      </p:graphicFrame>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2338" name="Picture 2" descr="figure 8-24"/>
          <p:cNvPicPr>
            <a:picLocks noChangeAspect="1" noChangeArrowheads="1"/>
          </p:cNvPicPr>
          <p:nvPr/>
        </p:nvPicPr>
        <p:blipFill>
          <a:blip r:embed="rId3" cstate="email"/>
          <a:srcRect/>
          <a:stretch>
            <a:fillRect/>
          </a:stretch>
        </p:blipFill>
        <p:spPr bwMode="auto">
          <a:xfrm>
            <a:off x="2006600" y="165102"/>
            <a:ext cx="5137150" cy="6532563"/>
          </a:xfrm>
          <a:prstGeom prst="rect">
            <a:avLst/>
          </a:prstGeom>
          <a:noFill/>
          <a:ln w="9525">
            <a:noFill/>
            <a:miter lim="800000"/>
            <a:headEnd/>
            <a:tailEnd/>
          </a:ln>
          <a:effectLst/>
        </p:spPr>
      </p:pic>
    </p:spTree>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figure 8-25a"/>
          <p:cNvPicPr>
            <a:picLocks noChangeAspect="1" noChangeArrowheads="1"/>
          </p:cNvPicPr>
          <p:nvPr/>
        </p:nvPicPr>
        <p:blipFill>
          <a:blip r:embed="rId3" cstate="email"/>
          <a:srcRect/>
          <a:stretch>
            <a:fillRect/>
          </a:stretch>
        </p:blipFill>
        <p:spPr bwMode="auto">
          <a:xfrm>
            <a:off x="304802" y="548680"/>
            <a:ext cx="8531225" cy="4851400"/>
          </a:xfrm>
          <a:prstGeom prst="rect">
            <a:avLst/>
          </a:prstGeom>
          <a:noFill/>
          <a:ln w="9525">
            <a:noFill/>
            <a:miter lim="800000"/>
            <a:headEnd/>
            <a:tailEnd/>
          </a:ln>
          <a:effectLst/>
        </p:spPr>
      </p:pic>
      <p:sp>
        <p:nvSpPr>
          <p:cNvPr id="3" name="矩形 2"/>
          <p:cNvSpPr/>
          <p:nvPr/>
        </p:nvSpPr>
        <p:spPr>
          <a:xfrm>
            <a:off x="251520" y="4941168"/>
            <a:ext cx="201622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4" name="矩形 3"/>
          <p:cNvSpPr/>
          <p:nvPr/>
        </p:nvSpPr>
        <p:spPr>
          <a:xfrm>
            <a:off x="755866" y="5731224"/>
            <a:ext cx="7848872" cy="461665"/>
          </a:xfrm>
          <a:prstGeom prst="rect">
            <a:avLst/>
          </a:prstGeom>
          <a:solidFill>
            <a:schemeClr val="accent1"/>
          </a:solidFill>
          <a:ln>
            <a:noFill/>
          </a:ln>
        </p:spPr>
        <p:txBody>
          <a:bodyPr wrap="square">
            <a:spAutoFit/>
          </a:bodyPr>
          <a:lstStyle/>
          <a:p>
            <a:pPr algn="ctr" defTabSz="914400">
              <a:defRPr/>
            </a:pPr>
            <a:r>
              <a:rPr lang="zh-CN" altLang="en-US" sz="2400" b="1" dirty="0">
                <a:solidFill>
                  <a:prstClr val="white"/>
                </a:solidFill>
                <a:latin typeface="+mn-ea"/>
              </a:rPr>
              <a:t>人和小鼠中编码</a:t>
            </a:r>
            <a:r>
              <a:rPr lang="en-US" altLang="zh-CN" sz="2400" b="1" dirty="0">
                <a:solidFill>
                  <a:prstClr val="white"/>
                </a:solidFill>
                <a:latin typeface="+mn-ea"/>
              </a:rPr>
              <a:t>CD1</a:t>
            </a:r>
            <a:r>
              <a:rPr lang="zh-CN" altLang="en-US" sz="2400" b="1" dirty="0">
                <a:solidFill>
                  <a:prstClr val="white"/>
                </a:solidFill>
                <a:latin typeface="+mn-ea"/>
              </a:rPr>
              <a:t>家族分子的基因</a:t>
            </a:r>
            <a:endParaRPr lang="en-US" altLang="zh-CN" sz="2400" b="1" dirty="0">
              <a:solidFill>
                <a:prstClr val="white"/>
              </a:solidFill>
              <a:latin typeface="+mn-ea"/>
            </a:endParaRPr>
          </a:p>
        </p:txBody>
      </p:sp>
      <p:sp>
        <p:nvSpPr>
          <p:cNvPr id="5" name="矩形 4">
            <a:extLst>
              <a:ext uri="{FF2B5EF4-FFF2-40B4-BE49-F238E27FC236}">
                <a16:creationId xmlns:a16="http://schemas.microsoft.com/office/drawing/2014/main" id="{77F73E72-F2AF-457A-B9D6-66FD8BE130DA}"/>
              </a:ext>
            </a:extLst>
          </p:cNvPr>
          <p:cNvSpPr/>
          <p:nvPr/>
        </p:nvSpPr>
        <p:spPr>
          <a:xfrm>
            <a:off x="404748" y="751133"/>
            <a:ext cx="3907276"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400" b="1" dirty="0">
                <a:solidFill>
                  <a:schemeClr val="tx1"/>
                </a:solidFill>
                <a:latin typeface="+mn-ea"/>
              </a:rPr>
              <a:t>人</a:t>
            </a:r>
            <a:r>
              <a:rPr lang="en-US" altLang="zh-CN" sz="2400" b="1" dirty="0">
                <a:solidFill>
                  <a:schemeClr val="tx1"/>
                </a:solidFill>
                <a:latin typeface="+mn-ea"/>
              </a:rPr>
              <a:t>1</a:t>
            </a:r>
            <a:r>
              <a:rPr lang="zh-CN" altLang="en-US" sz="2400" b="1" dirty="0">
                <a:solidFill>
                  <a:schemeClr val="tx1"/>
                </a:solidFill>
                <a:latin typeface="+mn-ea"/>
              </a:rPr>
              <a:t>号染色体</a:t>
            </a:r>
          </a:p>
        </p:txBody>
      </p:sp>
      <p:sp>
        <p:nvSpPr>
          <p:cNvPr id="6" name="矩形 5">
            <a:extLst>
              <a:ext uri="{FF2B5EF4-FFF2-40B4-BE49-F238E27FC236}">
                <a16:creationId xmlns:a16="http://schemas.microsoft.com/office/drawing/2014/main" id="{EE63D9C4-576B-4F7D-9285-A7EF4A2FA5E0}"/>
              </a:ext>
            </a:extLst>
          </p:cNvPr>
          <p:cNvSpPr/>
          <p:nvPr/>
        </p:nvSpPr>
        <p:spPr>
          <a:xfrm>
            <a:off x="404748" y="3236106"/>
            <a:ext cx="3907276"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400" b="1" dirty="0">
                <a:solidFill>
                  <a:schemeClr val="tx1"/>
                </a:solidFill>
                <a:latin typeface="+mn-ea"/>
              </a:rPr>
              <a:t>小鼠</a:t>
            </a:r>
            <a:r>
              <a:rPr lang="en-US" altLang="zh-CN" sz="2400" b="1" dirty="0">
                <a:solidFill>
                  <a:schemeClr val="tx1"/>
                </a:solidFill>
                <a:latin typeface="+mn-ea"/>
              </a:rPr>
              <a:t>3</a:t>
            </a:r>
            <a:r>
              <a:rPr lang="zh-CN" altLang="en-US" sz="2400" b="1" dirty="0">
                <a:solidFill>
                  <a:schemeClr val="tx1"/>
                </a:solidFill>
                <a:latin typeface="+mn-ea"/>
              </a:rPr>
              <a:t>号染色体</a:t>
            </a:r>
          </a:p>
        </p:txBody>
      </p:sp>
      <p:sp>
        <p:nvSpPr>
          <p:cNvPr id="7" name="矩形 6">
            <a:extLst>
              <a:ext uri="{FF2B5EF4-FFF2-40B4-BE49-F238E27FC236}">
                <a16:creationId xmlns:a16="http://schemas.microsoft.com/office/drawing/2014/main" id="{968A94CF-59BB-4957-902B-CFFB1AA61908}"/>
              </a:ext>
            </a:extLst>
          </p:cNvPr>
          <p:cNvSpPr/>
          <p:nvPr/>
        </p:nvSpPr>
        <p:spPr>
          <a:xfrm>
            <a:off x="466674" y="1987386"/>
            <a:ext cx="2016224"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400" b="1" dirty="0">
                <a:solidFill>
                  <a:schemeClr val="tx1"/>
                </a:solidFill>
                <a:latin typeface="+mn-ea"/>
              </a:rPr>
              <a:t>基因名：</a:t>
            </a:r>
          </a:p>
        </p:txBody>
      </p:sp>
      <p:sp>
        <p:nvSpPr>
          <p:cNvPr id="8" name="矩形 7">
            <a:extLst>
              <a:ext uri="{FF2B5EF4-FFF2-40B4-BE49-F238E27FC236}">
                <a16:creationId xmlns:a16="http://schemas.microsoft.com/office/drawing/2014/main" id="{5D74BC2B-C083-4FF2-84C7-08AD43B5BD53}"/>
              </a:ext>
            </a:extLst>
          </p:cNvPr>
          <p:cNvSpPr/>
          <p:nvPr/>
        </p:nvSpPr>
        <p:spPr>
          <a:xfrm>
            <a:off x="458538" y="4438229"/>
            <a:ext cx="1809205"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400" b="1" dirty="0">
                <a:solidFill>
                  <a:schemeClr val="tx1"/>
                </a:solidFill>
                <a:latin typeface="+mn-ea"/>
              </a:rPr>
              <a:t>基因名：</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figure 8-25b"/>
          <p:cNvPicPr>
            <a:picLocks noChangeAspect="1" noChangeArrowheads="1"/>
          </p:cNvPicPr>
          <p:nvPr/>
        </p:nvPicPr>
        <p:blipFill>
          <a:blip r:embed="rId3" cstate="email"/>
          <a:srcRect/>
          <a:stretch>
            <a:fillRect/>
          </a:stretch>
        </p:blipFill>
        <p:spPr bwMode="auto">
          <a:xfrm>
            <a:off x="304802" y="404666"/>
            <a:ext cx="8531225" cy="4589463"/>
          </a:xfrm>
          <a:prstGeom prst="rect">
            <a:avLst/>
          </a:prstGeom>
          <a:noFill/>
          <a:ln w="9525">
            <a:noFill/>
            <a:miter lim="800000"/>
            <a:headEnd/>
            <a:tailEnd/>
          </a:ln>
          <a:effectLst/>
        </p:spPr>
      </p:pic>
      <p:sp>
        <p:nvSpPr>
          <p:cNvPr id="3" name="矩形 2"/>
          <p:cNvSpPr/>
          <p:nvPr/>
        </p:nvSpPr>
        <p:spPr>
          <a:xfrm>
            <a:off x="251520" y="4437112"/>
            <a:ext cx="1944216"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4" name="矩形 3"/>
          <p:cNvSpPr/>
          <p:nvPr/>
        </p:nvSpPr>
        <p:spPr>
          <a:xfrm>
            <a:off x="564775" y="4941170"/>
            <a:ext cx="7933765" cy="400110"/>
          </a:xfrm>
          <a:prstGeom prst="rect">
            <a:avLst/>
          </a:prstGeom>
          <a:solidFill>
            <a:schemeClr val="accent1"/>
          </a:solidFill>
        </p:spPr>
        <p:txBody>
          <a:bodyPr wrap="square">
            <a:spAutoFit/>
          </a:bodyPr>
          <a:lstStyle/>
          <a:p>
            <a:pPr algn="ctr" defTabSz="914400">
              <a:defRPr/>
            </a:pPr>
            <a:r>
              <a:rPr lang="zh-CN" altLang="en-US" sz="2000" b="1" dirty="0">
                <a:solidFill>
                  <a:prstClr val="white"/>
                </a:solidFill>
                <a:latin typeface="+mn-ea"/>
              </a:rPr>
              <a:t>小鼠非典型</a:t>
            </a:r>
            <a:r>
              <a:rPr lang="en-US" altLang="zh-CN" sz="2000" b="1" dirty="0">
                <a:solidFill>
                  <a:prstClr val="white"/>
                </a:solidFill>
                <a:latin typeface="+mn-ea"/>
              </a:rPr>
              <a:t>CD1</a:t>
            </a:r>
            <a:r>
              <a:rPr lang="zh-CN" altLang="en-US" sz="2000" b="1" dirty="0">
                <a:solidFill>
                  <a:prstClr val="white"/>
                </a:solidFill>
                <a:latin typeface="+mn-ea"/>
              </a:rPr>
              <a:t>和典型的</a:t>
            </a:r>
            <a:r>
              <a:rPr lang="en-US" altLang="zh-CN" sz="2000" b="1" dirty="0">
                <a:solidFill>
                  <a:prstClr val="white"/>
                </a:solidFill>
                <a:latin typeface="+mn-ea"/>
              </a:rPr>
              <a:t>I</a:t>
            </a:r>
            <a:r>
              <a:rPr lang="zh-CN" altLang="en-US" sz="2000" b="1" dirty="0">
                <a:solidFill>
                  <a:prstClr val="white"/>
                </a:solidFill>
                <a:latin typeface="+mn-ea"/>
              </a:rPr>
              <a:t>类</a:t>
            </a:r>
            <a:r>
              <a:rPr lang="en-US" altLang="zh-CN" sz="2000" b="1" dirty="0">
                <a:solidFill>
                  <a:prstClr val="white"/>
                </a:solidFill>
                <a:latin typeface="+mn-ea"/>
              </a:rPr>
              <a:t>MHC</a:t>
            </a:r>
            <a:r>
              <a:rPr lang="zh-CN" altLang="en-US" sz="2000" b="1" dirty="0">
                <a:solidFill>
                  <a:prstClr val="white"/>
                </a:solidFill>
                <a:latin typeface="+mn-ea"/>
              </a:rPr>
              <a:t>分子</a:t>
            </a:r>
            <a:r>
              <a:rPr lang="en-US" altLang="zh-CN" sz="2000" b="1" dirty="0">
                <a:solidFill>
                  <a:prstClr val="white"/>
                </a:solidFill>
                <a:latin typeface="+mn-ea"/>
              </a:rPr>
              <a:t>H-2k</a:t>
            </a:r>
            <a:r>
              <a:rPr lang="en-US" altLang="zh-CN" sz="2000" b="1" i="1" baseline="30000" dirty="0">
                <a:solidFill>
                  <a:prstClr val="white"/>
                </a:solidFill>
                <a:latin typeface="+mn-ea"/>
              </a:rPr>
              <a:t>b</a:t>
            </a:r>
            <a:r>
              <a:rPr lang="zh-CN" altLang="en-US" sz="2000" b="1" dirty="0">
                <a:solidFill>
                  <a:prstClr val="white"/>
                </a:solidFill>
                <a:latin typeface="+mn-ea"/>
              </a:rPr>
              <a:t>的晶体结构比较</a:t>
            </a:r>
            <a:endParaRPr lang="en-US" altLang="zh-CN" sz="2000" b="1" i="1" dirty="0">
              <a:solidFill>
                <a:prstClr val="white"/>
              </a:solidFill>
              <a:latin typeface="+mn-ea"/>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296144"/>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4000" dirty="0">
                <a:solidFill>
                  <a:prstClr val="white"/>
                </a:solidFill>
                <a:latin typeface="Georgia"/>
                <a:ea typeface="微软雅黑"/>
              </a:rPr>
              <a:t>T</a:t>
            </a:r>
            <a:r>
              <a:rPr lang="zh-CN" altLang="en-US" sz="4000" dirty="0">
                <a:solidFill>
                  <a:prstClr val="white"/>
                </a:solidFill>
                <a:latin typeface="Georgia"/>
                <a:ea typeface="微软雅黑"/>
              </a:rPr>
              <a:t>细胞受体</a:t>
            </a:r>
            <a:endParaRPr lang="en-US" altLang="zh-CN" sz="4000" dirty="0">
              <a:solidFill>
                <a:prstClr val="white"/>
              </a:solidFill>
              <a:latin typeface="Georgia"/>
              <a:ea typeface="微软雅黑"/>
            </a:endParaRPr>
          </a:p>
        </p:txBody>
      </p:sp>
      <p:sp>
        <p:nvSpPr>
          <p:cNvPr id="3" name="矩形 2"/>
          <p:cNvSpPr/>
          <p:nvPr/>
        </p:nvSpPr>
        <p:spPr>
          <a:xfrm>
            <a:off x="179512" y="1556792"/>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 </a:t>
            </a:r>
            <a:r>
              <a:rPr lang="en-US" altLang="zh-CN" sz="2400" dirty="0">
                <a:solidFill>
                  <a:prstClr val="white"/>
                </a:solidFill>
                <a:latin typeface="Symbol" pitchFamily="18" charset="2"/>
                <a:ea typeface="微软雅黑"/>
              </a:rPr>
              <a:t>ab</a:t>
            </a:r>
            <a:r>
              <a:rPr lang="zh-CN" altLang="en-US" sz="2400" dirty="0">
                <a:solidFill>
                  <a:prstClr val="white"/>
                </a:solidFill>
                <a:latin typeface="Symbol" pitchFamily="18" charset="2"/>
                <a:ea typeface="微软雅黑"/>
              </a:rPr>
              <a:t>和</a:t>
            </a:r>
            <a:r>
              <a:rPr lang="en-US" altLang="zh-CN" sz="2400" dirty="0" err="1">
                <a:solidFill>
                  <a:prstClr val="white"/>
                </a:solidFill>
                <a:latin typeface="Symbol" pitchFamily="18" charset="2"/>
                <a:ea typeface="微软雅黑"/>
              </a:rPr>
              <a:t>gd</a:t>
            </a:r>
            <a:r>
              <a:rPr lang="en-US" altLang="zh-CN" sz="2400" dirty="0">
                <a:solidFill>
                  <a:prstClr val="white"/>
                </a:solidFill>
                <a:latin typeface="Georgia"/>
                <a:ea typeface="微软雅黑"/>
              </a:rPr>
              <a:t> T</a:t>
            </a:r>
            <a:r>
              <a:rPr lang="zh-CN" altLang="en-US" sz="2400" dirty="0">
                <a:solidFill>
                  <a:prstClr val="white"/>
                </a:solidFill>
                <a:latin typeface="Georgia"/>
                <a:ea typeface="微软雅黑"/>
              </a:rPr>
              <a:t>细胞受体：结构与功能</a:t>
            </a:r>
            <a:endParaRPr lang="en-US" altLang="zh-CN" sz="2400" dirty="0">
              <a:solidFill>
                <a:prstClr val="white"/>
              </a:solidFill>
              <a:latin typeface="Georgia"/>
              <a:ea typeface="微软雅黑"/>
            </a:endParaRPr>
          </a:p>
        </p:txBody>
      </p:sp>
      <p:sp>
        <p:nvSpPr>
          <p:cNvPr id="4" name="矩形 3"/>
          <p:cNvSpPr/>
          <p:nvPr/>
        </p:nvSpPr>
        <p:spPr>
          <a:xfrm>
            <a:off x="179512" y="2492896"/>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TCR</a:t>
            </a:r>
            <a:r>
              <a:rPr lang="zh-CN" altLang="en-US" sz="2400" dirty="0">
                <a:solidFill>
                  <a:prstClr val="white"/>
                </a:solidFill>
                <a:latin typeface="Georgia"/>
                <a:ea typeface="微软雅黑"/>
              </a:rPr>
              <a:t>基因的组织和重排</a:t>
            </a:r>
            <a:endParaRPr lang="en-US" altLang="zh-CN" sz="2400" dirty="0">
              <a:solidFill>
                <a:prstClr val="white"/>
              </a:solidFill>
              <a:latin typeface="Georgia"/>
              <a:ea typeface="微软雅黑"/>
            </a:endParaRPr>
          </a:p>
        </p:txBody>
      </p:sp>
      <p:sp>
        <p:nvSpPr>
          <p:cNvPr id="5" name="矩形 4"/>
          <p:cNvSpPr/>
          <p:nvPr/>
        </p:nvSpPr>
        <p:spPr>
          <a:xfrm>
            <a:off x="179512" y="3501008"/>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T</a:t>
            </a:r>
            <a:r>
              <a:rPr lang="zh-CN" altLang="en-US" sz="2400" dirty="0">
                <a:solidFill>
                  <a:prstClr val="white"/>
                </a:solidFill>
                <a:latin typeface="Georgia"/>
                <a:ea typeface="微软雅黑"/>
              </a:rPr>
              <a:t>细胞受体复合物</a:t>
            </a:r>
            <a:r>
              <a:rPr lang="en-US" altLang="zh-CN" sz="2400" dirty="0">
                <a:solidFill>
                  <a:prstClr val="white"/>
                </a:solidFill>
                <a:latin typeface="Georgia"/>
                <a:ea typeface="微软雅黑"/>
              </a:rPr>
              <a:t>: TCR-CD3</a:t>
            </a:r>
          </a:p>
        </p:txBody>
      </p:sp>
      <p:sp>
        <p:nvSpPr>
          <p:cNvPr id="6" name="矩形 5"/>
          <p:cNvSpPr/>
          <p:nvPr/>
        </p:nvSpPr>
        <p:spPr>
          <a:xfrm>
            <a:off x="179512" y="4581128"/>
            <a:ext cx="8568952"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dirty="0">
                <a:solidFill>
                  <a:prstClr val="white"/>
                </a:solidFill>
                <a:latin typeface="Georgia"/>
                <a:ea typeface="微软雅黑"/>
              </a:rPr>
              <a:t>T</a:t>
            </a:r>
            <a:r>
              <a:rPr lang="zh-CN" altLang="en-US" sz="2400" dirty="0">
                <a:solidFill>
                  <a:prstClr val="white"/>
                </a:solidFill>
                <a:latin typeface="Georgia"/>
                <a:ea typeface="微软雅黑"/>
              </a:rPr>
              <a:t>细胞的同种异体反应性</a:t>
            </a:r>
            <a:endParaRPr lang="en-US" altLang="zh-CN" sz="2400" dirty="0">
              <a:solidFill>
                <a:prstClr val="white"/>
              </a:solidFill>
              <a:latin typeface="Georgia"/>
              <a:ea typeface="微软雅黑"/>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539552" y="260650"/>
            <a:ext cx="7776864" cy="5562163"/>
            <a:chOff x="539552" y="387117"/>
            <a:chExt cx="7776864" cy="5562163"/>
          </a:xfrm>
        </p:grpSpPr>
        <p:pic>
          <p:nvPicPr>
            <p:cNvPr id="103426" name="Picture 2" descr="figure 9-01"/>
            <p:cNvPicPr>
              <a:picLocks noChangeAspect="1" noChangeArrowheads="1"/>
            </p:cNvPicPr>
            <p:nvPr/>
          </p:nvPicPr>
          <p:blipFill>
            <a:blip r:embed="rId3" cstate="email"/>
            <a:srcRect/>
            <a:stretch>
              <a:fillRect/>
            </a:stretch>
          </p:blipFill>
          <p:spPr bwMode="auto">
            <a:xfrm>
              <a:off x="592832" y="387117"/>
              <a:ext cx="7723584" cy="5490155"/>
            </a:xfrm>
            <a:prstGeom prst="rect">
              <a:avLst/>
            </a:prstGeom>
            <a:noFill/>
            <a:ln w="9525">
              <a:noFill/>
              <a:miter lim="800000"/>
              <a:headEnd/>
              <a:tailEnd/>
            </a:ln>
            <a:effectLst/>
          </p:spPr>
        </p:pic>
        <p:sp>
          <p:nvSpPr>
            <p:cNvPr id="3" name="矩形 2"/>
            <p:cNvSpPr/>
            <p:nvPr/>
          </p:nvSpPr>
          <p:spPr>
            <a:xfrm>
              <a:off x="539552" y="5445224"/>
              <a:ext cx="194421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1979712" y="5661248"/>
            <a:ext cx="5256584"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en-US" altLang="zh-CN" sz="2000" b="1" dirty="0">
                <a:solidFill>
                  <a:prstClr val="white"/>
                </a:solidFill>
                <a:latin typeface="Georgia"/>
                <a:ea typeface="微软雅黑"/>
              </a:rPr>
              <a:t>T</a:t>
            </a:r>
            <a:r>
              <a:rPr lang="zh-CN" altLang="en-US" sz="2000" b="1" dirty="0">
                <a:solidFill>
                  <a:prstClr val="white"/>
                </a:solidFill>
                <a:latin typeface="Georgia"/>
                <a:ea typeface="微软雅黑"/>
              </a:rPr>
              <a:t>细胞受体的自身</a:t>
            </a:r>
            <a:r>
              <a:rPr lang="en-US" altLang="zh-CN" sz="2000" b="1" dirty="0">
                <a:solidFill>
                  <a:prstClr val="white"/>
                </a:solidFill>
                <a:latin typeface="Georgia"/>
                <a:ea typeface="微软雅黑"/>
              </a:rPr>
              <a:t>MHC</a:t>
            </a:r>
            <a:r>
              <a:rPr lang="zh-CN" altLang="en-US" sz="2000" b="1" dirty="0">
                <a:solidFill>
                  <a:prstClr val="white"/>
                </a:solidFill>
                <a:latin typeface="Georgia"/>
                <a:ea typeface="微软雅黑"/>
              </a:rPr>
              <a:t>限制性</a:t>
            </a:r>
            <a:endParaRPr lang="en-US" altLang="zh-CN" sz="2000" b="1" dirty="0">
              <a:solidFill>
                <a:prstClr val="white"/>
              </a:solidFill>
              <a:latin typeface="Georgia"/>
              <a:ea typeface="微软雅黑"/>
            </a:endParaRPr>
          </a:p>
        </p:txBody>
      </p:sp>
      <p:sp>
        <p:nvSpPr>
          <p:cNvPr id="6" name="矩形 5">
            <a:extLst>
              <a:ext uri="{FF2B5EF4-FFF2-40B4-BE49-F238E27FC236}">
                <a16:creationId xmlns:a16="http://schemas.microsoft.com/office/drawing/2014/main" id="{264DBD3E-7609-4C09-8B20-469F64411B06}"/>
              </a:ext>
            </a:extLst>
          </p:cNvPr>
          <p:cNvSpPr/>
          <p:nvPr/>
        </p:nvSpPr>
        <p:spPr>
          <a:xfrm>
            <a:off x="1622611" y="4887318"/>
            <a:ext cx="1335741"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杀伤</a:t>
            </a:r>
          </a:p>
        </p:txBody>
      </p:sp>
      <p:sp>
        <p:nvSpPr>
          <p:cNvPr id="7" name="矩形 6">
            <a:extLst>
              <a:ext uri="{FF2B5EF4-FFF2-40B4-BE49-F238E27FC236}">
                <a16:creationId xmlns:a16="http://schemas.microsoft.com/office/drawing/2014/main" id="{B35559A6-01EA-4DD1-B771-5F9E6543DC54}"/>
              </a:ext>
            </a:extLst>
          </p:cNvPr>
          <p:cNvSpPr/>
          <p:nvPr/>
        </p:nvSpPr>
        <p:spPr>
          <a:xfrm>
            <a:off x="4105834" y="4887318"/>
            <a:ext cx="1335741"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无杀伤</a:t>
            </a:r>
          </a:p>
        </p:txBody>
      </p:sp>
      <p:sp>
        <p:nvSpPr>
          <p:cNvPr id="8" name="矩形 7">
            <a:extLst>
              <a:ext uri="{FF2B5EF4-FFF2-40B4-BE49-F238E27FC236}">
                <a16:creationId xmlns:a16="http://schemas.microsoft.com/office/drawing/2014/main" id="{BD66F1D7-9A54-43D5-BCEC-1281DD062E8F}"/>
              </a:ext>
            </a:extLst>
          </p:cNvPr>
          <p:cNvSpPr/>
          <p:nvPr/>
        </p:nvSpPr>
        <p:spPr>
          <a:xfrm>
            <a:off x="6606477" y="4887317"/>
            <a:ext cx="1335741"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无杀伤</a:t>
            </a:r>
          </a:p>
        </p:txBody>
      </p:sp>
      <p:sp>
        <p:nvSpPr>
          <p:cNvPr id="9" name="矩形 8">
            <a:extLst>
              <a:ext uri="{FF2B5EF4-FFF2-40B4-BE49-F238E27FC236}">
                <a16:creationId xmlns:a16="http://schemas.microsoft.com/office/drawing/2014/main" id="{E9E213E4-F3D0-4E75-93C9-6B90F43E19C9}"/>
              </a:ext>
            </a:extLst>
          </p:cNvPr>
          <p:cNvSpPr/>
          <p:nvPr/>
        </p:nvSpPr>
        <p:spPr>
          <a:xfrm>
            <a:off x="436200" y="3005727"/>
            <a:ext cx="1335741"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latin typeface="+mn-ea"/>
              </a:rPr>
              <a:t>自身</a:t>
            </a:r>
            <a:r>
              <a:rPr lang="en-US" altLang="zh-CN" b="1" dirty="0">
                <a:solidFill>
                  <a:schemeClr val="tx1"/>
                </a:solidFill>
                <a:latin typeface="+mn-ea"/>
              </a:rPr>
              <a:t>MHC</a:t>
            </a:r>
            <a:endParaRPr lang="zh-CN" altLang="en-US" b="1" dirty="0">
              <a:solidFill>
                <a:schemeClr val="tx1"/>
              </a:solidFill>
              <a:latin typeface="+mn-ea"/>
            </a:endParaRPr>
          </a:p>
        </p:txBody>
      </p:sp>
      <p:sp>
        <p:nvSpPr>
          <p:cNvPr id="10" name="矩形 9">
            <a:extLst>
              <a:ext uri="{FF2B5EF4-FFF2-40B4-BE49-F238E27FC236}">
                <a16:creationId xmlns:a16="http://schemas.microsoft.com/office/drawing/2014/main" id="{D92DB050-AD28-44F6-BD86-34643B907D04}"/>
              </a:ext>
            </a:extLst>
          </p:cNvPr>
          <p:cNvSpPr/>
          <p:nvPr/>
        </p:nvSpPr>
        <p:spPr>
          <a:xfrm>
            <a:off x="2949387" y="3005727"/>
            <a:ext cx="1335741"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latin typeface="+mn-ea"/>
              </a:rPr>
              <a:t>自身</a:t>
            </a:r>
            <a:r>
              <a:rPr lang="en-US" altLang="zh-CN" b="1" dirty="0">
                <a:solidFill>
                  <a:schemeClr val="tx1"/>
                </a:solidFill>
                <a:latin typeface="+mn-ea"/>
              </a:rPr>
              <a:t>MHC</a:t>
            </a:r>
            <a:endParaRPr lang="zh-CN" altLang="en-US" b="1" dirty="0">
              <a:solidFill>
                <a:schemeClr val="tx1"/>
              </a:solidFill>
              <a:latin typeface="+mn-ea"/>
            </a:endParaRPr>
          </a:p>
        </p:txBody>
      </p:sp>
      <p:sp>
        <p:nvSpPr>
          <p:cNvPr id="11" name="矩形 10">
            <a:extLst>
              <a:ext uri="{FF2B5EF4-FFF2-40B4-BE49-F238E27FC236}">
                <a16:creationId xmlns:a16="http://schemas.microsoft.com/office/drawing/2014/main" id="{2317E02E-D246-40C1-845B-4E509DEAEDBB}"/>
              </a:ext>
            </a:extLst>
          </p:cNvPr>
          <p:cNvSpPr/>
          <p:nvPr/>
        </p:nvSpPr>
        <p:spPr>
          <a:xfrm>
            <a:off x="5441574" y="2996763"/>
            <a:ext cx="1199733" cy="59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latin typeface="+mn-ea"/>
              </a:rPr>
              <a:t>非自身</a:t>
            </a:r>
            <a:r>
              <a:rPr lang="en-US" altLang="zh-CN" b="1" dirty="0">
                <a:solidFill>
                  <a:schemeClr val="tx1"/>
                </a:solidFill>
                <a:latin typeface="+mn-ea"/>
              </a:rPr>
              <a:t>MHC</a:t>
            </a:r>
            <a:endParaRPr lang="zh-CN" altLang="en-US" b="1" dirty="0">
              <a:solidFill>
                <a:schemeClr val="tx1"/>
              </a:solidFill>
              <a:latin typeface="+mn-ea"/>
            </a:endParaRPr>
          </a:p>
        </p:txBody>
      </p:sp>
      <p:sp>
        <p:nvSpPr>
          <p:cNvPr id="12" name="矩形 11">
            <a:extLst>
              <a:ext uri="{FF2B5EF4-FFF2-40B4-BE49-F238E27FC236}">
                <a16:creationId xmlns:a16="http://schemas.microsoft.com/office/drawing/2014/main" id="{F950FF3F-A498-40A5-900A-934AE503D606}"/>
              </a:ext>
            </a:extLst>
          </p:cNvPr>
          <p:cNvSpPr/>
          <p:nvPr/>
        </p:nvSpPr>
        <p:spPr>
          <a:xfrm>
            <a:off x="1586751" y="3850967"/>
            <a:ext cx="1335741" cy="289726"/>
          </a:xfrm>
          <a:prstGeom prst="rect">
            <a:avLst/>
          </a:prstGeom>
          <a:solidFill>
            <a:srgbClr val="D6E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靶细胞</a:t>
            </a:r>
          </a:p>
        </p:txBody>
      </p:sp>
      <p:sp>
        <p:nvSpPr>
          <p:cNvPr id="13" name="矩形 12">
            <a:extLst>
              <a:ext uri="{FF2B5EF4-FFF2-40B4-BE49-F238E27FC236}">
                <a16:creationId xmlns:a16="http://schemas.microsoft.com/office/drawing/2014/main" id="{FDD96DAB-C31E-4362-B5FC-BDDD5C8938F8}"/>
              </a:ext>
            </a:extLst>
          </p:cNvPr>
          <p:cNvSpPr/>
          <p:nvPr/>
        </p:nvSpPr>
        <p:spPr>
          <a:xfrm>
            <a:off x="4105833" y="3850967"/>
            <a:ext cx="1335741" cy="289726"/>
          </a:xfrm>
          <a:prstGeom prst="rect">
            <a:avLst/>
          </a:prstGeom>
          <a:solidFill>
            <a:srgbClr val="D6E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靶细胞</a:t>
            </a:r>
          </a:p>
        </p:txBody>
      </p:sp>
      <p:sp>
        <p:nvSpPr>
          <p:cNvPr id="14" name="矩形 13">
            <a:extLst>
              <a:ext uri="{FF2B5EF4-FFF2-40B4-BE49-F238E27FC236}">
                <a16:creationId xmlns:a16="http://schemas.microsoft.com/office/drawing/2014/main" id="{24F4433A-718B-4E4D-9AD6-6552E3AEF57C}"/>
              </a:ext>
            </a:extLst>
          </p:cNvPr>
          <p:cNvSpPr/>
          <p:nvPr/>
        </p:nvSpPr>
        <p:spPr>
          <a:xfrm>
            <a:off x="6641306" y="3856075"/>
            <a:ext cx="1335741" cy="289726"/>
          </a:xfrm>
          <a:prstGeom prst="rect">
            <a:avLst/>
          </a:prstGeom>
          <a:solidFill>
            <a:srgbClr val="FFF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靶细胞</a:t>
            </a:r>
          </a:p>
        </p:txBody>
      </p:sp>
      <p:sp>
        <p:nvSpPr>
          <p:cNvPr id="15" name="矩形 14">
            <a:extLst>
              <a:ext uri="{FF2B5EF4-FFF2-40B4-BE49-F238E27FC236}">
                <a16:creationId xmlns:a16="http://schemas.microsoft.com/office/drawing/2014/main" id="{0F59DE63-A371-47D4-9ABF-A94BB203DD61}"/>
              </a:ext>
            </a:extLst>
          </p:cNvPr>
          <p:cNvSpPr/>
          <p:nvPr/>
        </p:nvSpPr>
        <p:spPr>
          <a:xfrm>
            <a:off x="592832" y="2126969"/>
            <a:ext cx="727301" cy="289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latin typeface="+mn-ea"/>
              </a:rPr>
              <a:t>病毒</a:t>
            </a:r>
          </a:p>
        </p:txBody>
      </p:sp>
      <p:sp>
        <p:nvSpPr>
          <p:cNvPr id="16" name="矩形 15">
            <a:extLst>
              <a:ext uri="{FF2B5EF4-FFF2-40B4-BE49-F238E27FC236}">
                <a16:creationId xmlns:a16="http://schemas.microsoft.com/office/drawing/2014/main" id="{EDBC054F-0753-446A-AEBA-7597C67AD21F}"/>
              </a:ext>
            </a:extLst>
          </p:cNvPr>
          <p:cNvSpPr/>
          <p:nvPr/>
        </p:nvSpPr>
        <p:spPr>
          <a:xfrm>
            <a:off x="3058126" y="2126969"/>
            <a:ext cx="727301" cy="289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latin typeface="+mn-ea"/>
              </a:rPr>
              <a:t>病毒</a:t>
            </a:r>
          </a:p>
        </p:txBody>
      </p:sp>
      <p:sp>
        <p:nvSpPr>
          <p:cNvPr id="17" name="矩形 16">
            <a:extLst>
              <a:ext uri="{FF2B5EF4-FFF2-40B4-BE49-F238E27FC236}">
                <a16:creationId xmlns:a16="http://schemas.microsoft.com/office/drawing/2014/main" id="{0F59DE63-A371-47D4-9ABF-A94BB203DD61}"/>
              </a:ext>
            </a:extLst>
          </p:cNvPr>
          <p:cNvSpPr/>
          <p:nvPr/>
        </p:nvSpPr>
        <p:spPr>
          <a:xfrm>
            <a:off x="5541350" y="2132406"/>
            <a:ext cx="727301" cy="289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latin typeface="+mn-ea"/>
              </a:rPr>
              <a:t>病毒</a:t>
            </a:r>
          </a:p>
        </p:txBody>
      </p:sp>
      <p:sp>
        <p:nvSpPr>
          <p:cNvPr id="18" name="矩形 17">
            <a:extLst>
              <a:ext uri="{FF2B5EF4-FFF2-40B4-BE49-F238E27FC236}">
                <a16:creationId xmlns:a16="http://schemas.microsoft.com/office/drawing/2014/main" id="{0F59DE63-A371-47D4-9ABF-A94BB203DD61}"/>
              </a:ext>
            </a:extLst>
          </p:cNvPr>
          <p:cNvSpPr/>
          <p:nvPr/>
        </p:nvSpPr>
        <p:spPr>
          <a:xfrm>
            <a:off x="592832" y="2501558"/>
            <a:ext cx="1350027" cy="289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  肽段</a:t>
            </a:r>
            <a:r>
              <a:rPr lang="en-US" altLang="zh-CN" b="1" dirty="0">
                <a:solidFill>
                  <a:schemeClr val="tx1"/>
                </a:solidFill>
                <a:latin typeface="+mn-ea"/>
              </a:rPr>
              <a:t>A</a:t>
            </a:r>
            <a:endParaRPr lang="zh-CN" altLang="en-US" b="1" dirty="0">
              <a:solidFill>
                <a:schemeClr val="tx1"/>
              </a:solidFill>
              <a:latin typeface="+mn-ea"/>
            </a:endParaRPr>
          </a:p>
        </p:txBody>
      </p:sp>
      <p:sp>
        <p:nvSpPr>
          <p:cNvPr id="19" name="矩形 18">
            <a:extLst>
              <a:ext uri="{FF2B5EF4-FFF2-40B4-BE49-F238E27FC236}">
                <a16:creationId xmlns:a16="http://schemas.microsoft.com/office/drawing/2014/main" id="{7E521059-ECB1-403F-B6D7-69E9BC12270F}"/>
              </a:ext>
            </a:extLst>
          </p:cNvPr>
          <p:cNvSpPr/>
          <p:nvPr/>
        </p:nvSpPr>
        <p:spPr>
          <a:xfrm>
            <a:off x="3092824" y="2501558"/>
            <a:ext cx="1335741" cy="30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 肽段</a:t>
            </a:r>
            <a:r>
              <a:rPr lang="en-US" altLang="zh-CN" b="1" dirty="0">
                <a:solidFill>
                  <a:schemeClr val="tx1"/>
                </a:solidFill>
                <a:latin typeface="+mn-ea"/>
              </a:rPr>
              <a:t>B</a:t>
            </a:r>
            <a:endParaRPr lang="zh-CN" altLang="en-US" b="1" dirty="0">
              <a:solidFill>
                <a:schemeClr val="tx1"/>
              </a:solidFill>
              <a:latin typeface="+mn-ea"/>
            </a:endParaRPr>
          </a:p>
        </p:txBody>
      </p:sp>
      <p:sp>
        <p:nvSpPr>
          <p:cNvPr id="20" name="矩形 19">
            <a:extLst>
              <a:ext uri="{FF2B5EF4-FFF2-40B4-BE49-F238E27FC236}">
                <a16:creationId xmlns:a16="http://schemas.microsoft.com/office/drawing/2014/main" id="{CB27C3A7-BFEA-4FA9-8E0D-95282FCA773F}"/>
              </a:ext>
            </a:extLst>
          </p:cNvPr>
          <p:cNvSpPr/>
          <p:nvPr/>
        </p:nvSpPr>
        <p:spPr>
          <a:xfrm>
            <a:off x="5578530" y="2519274"/>
            <a:ext cx="1335741" cy="30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 肽段</a:t>
            </a:r>
            <a:r>
              <a:rPr lang="en-US" altLang="zh-CN" b="1" dirty="0">
                <a:solidFill>
                  <a:schemeClr val="tx1"/>
                </a:solidFill>
                <a:latin typeface="+mn-ea"/>
              </a:rPr>
              <a:t>A</a:t>
            </a:r>
            <a:endParaRPr lang="zh-CN" altLang="en-US" b="1" dirty="0">
              <a:solidFill>
                <a:schemeClr val="tx1"/>
              </a:solidFill>
              <a:latin typeface="+mn-ea"/>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figure 9-03"/>
          <p:cNvPicPr>
            <a:picLocks noChangeAspect="1" noChangeArrowheads="1"/>
          </p:cNvPicPr>
          <p:nvPr/>
        </p:nvPicPr>
        <p:blipFill>
          <a:blip r:embed="rId3" cstate="email"/>
          <a:srcRect/>
          <a:stretch>
            <a:fillRect/>
          </a:stretch>
        </p:blipFill>
        <p:spPr bwMode="auto">
          <a:xfrm>
            <a:off x="1312912" y="116632"/>
            <a:ext cx="6139408" cy="5972498"/>
          </a:xfrm>
          <a:prstGeom prst="rect">
            <a:avLst/>
          </a:prstGeom>
          <a:noFill/>
          <a:ln w="9525">
            <a:noFill/>
            <a:miter lim="800000"/>
            <a:headEnd/>
            <a:tailEnd/>
          </a:ln>
          <a:effectLst/>
        </p:spPr>
      </p:pic>
      <p:sp>
        <p:nvSpPr>
          <p:cNvPr id="7" name="矩形 6"/>
          <p:cNvSpPr/>
          <p:nvPr/>
        </p:nvSpPr>
        <p:spPr>
          <a:xfrm>
            <a:off x="881372" y="5679177"/>
            <a:ext cx="7787498" cy="648072"/>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sz="2400" b="1" dirty="0">
                <a:solidFill>
                  <a:prstClr val="white"/>
                </a:solidFill>
                <a:latin typeface="Symbol" pitchFamily="18" charset="2"/>
                <a:ea typeface="微软雅黑"/>
              </a:rPr>
              <a:t>ab </a:t>
            </a:r>
            <a:r>
              <a:rPr lang="en-US" altLang="zh-CN" sz="2400" b="1" dirty="0">
                <a:solidFill>
                  <a:prstClr val="white"/>
                </a:solidFill>
                <a:latin typeface="Georgia"/>
                <a:ea typeface="微软雅黑"/>
              </a:rPr>
              <a:t>T</a:t>
            </a:r>
            <a:r>
              <a:rPr lang="zh-CN" altLang="en-US" sz="2400" b="1" dirty="0">
                <a:solidFill>
                  <a:prstClr val="white"/>
                </a:solidFill>
                <a:latin typeface="Georgia"/>
                <a:ea typeface="微软雅黑"/>
              </a:rPr>
              <a:t>细胞受体和</a:t>
            </a:r>
            <a:r>
              <a:rPr lang="en-US" altLang="zh-CN" sz="2400" b="1" dirty="0">
                <a:solidFill>
                  <a:prstClr val="white"/>
                </a:solidFill>
                <a:latin typeface="Georgia"/>
                <a:ea typeface="微软雅黑"/>
              </a:rPr>
              <a:t>B</a:t>
            </a:r>
            <a:r>
              <a:rPr lang="zh-CN" altLang="en-US" sz="2400" b="1" dirty="0">
                <a:solidFill>
                  <a:prstClr val="white"/>
                </a:solidFill>
                <a:latin typeface="Georgia"/>
                <a:ea typeface="微软雅黑"/>
              </a:rPr>
              <a:t>细胞上膜结合</a:t>
            </a:r>
            <a:r>
              <a:rPr lang="en-US" altLang="zh-CN" sz="2400" b="1" dirty="0">
                <a:solidFill>
                  <a:prstClr val="white"/>
                </a:solidFill>
                <a:latin typeface="Georgia"/>
                <a:ea typeface="微软雅黑"/>
              </a:rPr>
              <a:t>IgM</a:t>
            </a:r>
            <a:r>
              <a:rPr lang="zh-CN" altLang="en-US" sz="2400" b="1" dirty="0">
                <a:solidFill>
                  <a:prstClr val="white"/>
                </a:solidFill>
                <a:latin typeface="Georgia"/>
                <a:ea typeface="微软雅黑"/>
              </a:rPr>
              <a:t>的结构相似性示意图</a:t>
            </a:r>
            <a:endParaRPr lang="en-US" altLang="zh-CN" sz="2400" b="1" dirty="0">
              <a:solidFill>
                <a:prstClr val="white"/>
              </a:solidFill>
              <a:latin typeface="Georgia"/>
              <a:ea typeface="微软雅黑"/>
            </a:endParaRPr>
          </a:p>
        </p:txBody>
      </p:sp>
      <p:sp>
        <p:nvSpPr>
          <p:cNvPr id="4" name="矩形 3">
            <a:extLst>
              <a:ext uri="{FF2B5EF4-FFF2-40B4-BE49-F238E27FC236}">
                <a16:creationId xmlns:a16="http://schemas.microsoft.com/office/drawing/2014/main" id="{251708EC-0D1A-448F-A911-C2E67A00873F}"/>
              </a:ext>
            </a:extLst>
          </p:cNvPr>
          <p:cNvSpPr/>
          <p:nvPr/>
        </p:nvSpPr>
        <p:spPr>
          <a:xfrm>
            <a:off x="1524000" y="2653553"/>
            <a:ext cx="835551" cy="244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600" b="1" dirty="0">
                <a:solidFill>
                  <a:schemeClr val="tx1"/>
                </a:solidFill>
                <a:latin typeface="+mn-ea"/>
              </a:rPr>
              <a:t> 重链</a:t>
            </a:r>
          </a:p>
        </p:txBody>
      </p:sp>
      <p:sp>
        <p:nvSpPr>
          <p:cNvPr id="5" name="矩形 4">
            <a:extLst>
              <a:ext uri="{FF2B5EF4-FFF2-40B4-BE49-F238E27FC236}">
                <a16:creationId xmlns:a16="http://schemas.microsoft.com/office/drawing/2014/main" id="{4E2E53F5-DBF7-43D7-9E6E-7692C4945F83}"/>
              </a:ext>
            </a:extLst>
          </p:cNvPr>
          <p:cNvSpPr/>
          <p:nvPr/>
        </p:nvSpPr>
        <p:spPr>
          <a:xfrm>
            <a:off x="3547065" y="2662518"/>
            <a:ext cx="835551" cy="244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 重链</a:t>
            </a:r>
          </a:p>
        </p:txBody>
      </p:sp>
      <p:sp>
        <p:nvSpPr>
          <p:cNvPr id="6" name="矩形 5">
            <a:extLst>
              <a:ext uri="{FF2B5EF4-FFF2-40B4-BE49-F238E27FC236}">
                <a16:creationId xmlns:a16="http://schemas.microsoft.com/office/drawing/2014/main" id="{20127329-0B1C-404D-A44D-CE9EE775CC07}"/>
              </a:ext>
            </a:extLst>
          </p:cNvPr>
          <p:cNvSpPr/>
          <p:nvPr/>
        </p:nvSpPr>
        <p:spPr>
          <a:xfrm>
            <a:off x="2492188" y="636494"/>
            <a:ext cx="986118" cy="236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轻链</a:t>
            </a:r>
          </a:p>
        </p:txBody>
      </p:sp>
      <p:sp>
        <p:nvSpPr>
          <p:cNvPr id="8" name="矩形 7">
            <a:extLst>
              <a:ext uri="{FF2B5EF4-FFF2-40B4-BE49-F238E27FC236}">
                <a16:creationId xmlns:a16="http://schemas.microsoft.com/office/drawing/2014/main" id="{251708EC-0D1A-448F-A911-C2E67A00873F}"/>
              </a:ext>
            </a:extLst>
          </p:cNvPr>
          <p:cNvSpPr/>
          <p:nvPr/>
        </p:nvSpPr>
        <p:spPr>
          <a:xfrm>
            <a:off x="2341621" y="224115"/>
            <a:ext cx="1187514" cy="244351"/>
          </a:xfrm>
          <a:prstGeom prst="rect">
            <a:avLst/>
          </a:prstGeom>
          <a:solidFill>
            <a:srgbClr val="C9E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 </a:t>
            </a:r>
            <a:r>
              <a:rPr lang="en-US" altLang="zh-CN" sz="1600" b="1" dirty="0" err="1">
                <a:solidFill>
                  <a:schemeClr val="tx1"/>
                </a:solidFill>
                <a:latin typeface="+mn-ea"/>
              </a:rPr>
              <a:t>mIgM</a:t>
            </a:r>
            <a:endParaRPr lang="zh-CN" altLang="en-US" sz="1600" b="1" dirty="0">
              <a:solidFill>
                <a:schemeClr val="tx1"/>
              </a:solidFill>
              <a:latin typeface="+mn-ea"/>
            </a:endParaRPr>
          </a:p>
        </p:txBody>
      </p:sp>
      <p:sp>
        <p:nvSpPr>
          <p:cNvPr id="9" name="矩形 8">
            <a:extLst>
              <a:ext uri="{FF2B5EF4-FFF2-40B4-BE49-F238E27FC236}">
                <a16:creationId xmlns:a16="http://schemas.microsoft.com/office/drawing/2014/main" id="{4446C2D8-6491-4CE4-B794-7D23F5E21681}"/>
              </a:ext>
            </a:extLst>
          </p:cNvPr>
          <p:cNvSpPr/>
          <p:nvPr/>
        </p:nvSpPr>
        <p:spPr>
          <a:xfrm>
            <a:off x="5873715" y="1819835"/>
            <a:ext cx="1450450" cy="219291"/>
          </a:xfrm>
          <a:prstGeom prst="rect">
            <a:avLst/>
          </a:prstGeom>
          <a:solidFill>
            <a:srgbClr val="C9E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 </a:t>
            </a:r>
            <a:r>
              <a:rPr lang="en-US" altLang="zh-CN" sz="1600" b="1" dirty="0">
                <a:solidFill>
                  <a:schemeClr val="tx1"/>
                </a:solidFill>
                <a:latin typeface="+mn-ea"/>
              </a:rPr>
              <a:t>T</a:t>
            </a:r>
            <a:r>
              <a:rPr lang="zh-CN" altLang="en-US" sz="1600" b="1" dirty="0">
                <a:solidFill>
                  <a:schemeClr val="tx1"/>
                </a:solidFill>
                <a:latin typeface="+mn-ea"/>
              </a:rPr>
              <a:t>细胞受体</a:t>
            </a:r>
          </a:p>
        </p:txBody>
      </p:sp>
      <p:sp>
        <p:nvSpPr>
          <p:cNvPr id="10" name="矩形 9">
            <a:extLst>
              <a:ext uri="{FF2B5EF4-FFF2-40B4-BE49-F238E27FC236}">
                <a16:creationId xmlns:a16="http://schemas.microsoft.com/office/drawing/2014/main" id="{81C784B6-2377-4FC3-9E79-6AC892A5419F}"/>
              </a:ext>
            </a:extLst>
          </p:cNvPr>
          <p:cNvSpPr/>
          <p:nvPr/>
        </p:nvSpPr>
        <p:spPr>
          <a:xfrm>
            <a:off x="5775100" y="2148836"/>
            <a:ext cx="562947" cy="21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链</a:t>
            </a:r>
          </a:p>
        </p:txBody>
      </p:sp>
      <p:sp>
        <p:nvSpPr>
          <p:cNvPr id="11" name="矩形 10">
            <a:extLst>
              <a:ext uri="{FF2B5EF4-FFF2-40B4-BE49-F238E27FC236}">
                <a16:creationId xmlns:a16="http://schemas.microsoft.com/office/drawing/2014/main" id="{96713792-A2A4-42C9-B5D2-2AE08252BFEC}"/>
              </a:ext>
            </a:extLst>
          </p:cNvPr>
          <p:cNvSpPr/>
          <p:nvPr/>
        </p:nvSpPr>
        <p:spPr>
          <a:xfrm>
            <a:off x="6845466" y="2146143"/>
            <a:ext cx="562947" cy="21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链</a:t>
            </a:r>
          </a:p>
        </p:txBody>
      </p:sp>
      <p:sp>
        <p:nvSpPr>
          <p:cNvPr id="12" name="矩形 11">
            <a:extLst>
              <a:ext uri="{FF2B5EF4-FFF2-40B4-BE49-F238E27FC236}">
                <a16:creationId xmlns:a16="http://schemas.microsoft.com/office/drawing/2014/main" id="{1FF19FC1-6BC0-4E79-82F7-8C0B060C0A6B}"/>
              </a:ext>
            </a:extLst>
          </p:cNvPr>
          <p:cNvSpPr/>
          <p:nvPr/>
        </p:nvSpPr>
        <p:spPr>
          <a:xfrm>
            <a:off x="4382616" y="3783107"/>
            <a:ext cx="1193431" cy="565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600" b="1" dirty="0">
                <a:solidFill>
                  <a:schemeClr val="tx1"/>
                </a:solidFill>
                <a:latin typeface="+mn-ea"/>
              </a:rPr>
              <a:t>连接序列</a:t>
            </a:r>
          </a:p>
        </p:txBody>
      </p:sp>
      <p:sp>
        <p:nvSpPr>
          <p:cNvPr id="13" name="矩形 12">
            <a:extLst>
              <a:ext uri="{FF2B5EF4-FFF2-40B4-BE49-F238E27FC236}">
                <a16:creationId xmlns:a16="http://schemas.microsoft.com/office/drawing/2014/main" id="{DF3F7512-0E0A-40A5-8375-209F8F1D70E2}"/>
              </a:ext>
            </a:extLst>
          </p:cNvPr>
          <p:cNvSpPr/>
          <p:nvPr/>
        </p:nvSpPr>
        <p:spPr>
          <a:xfrm>
            <a:off x="3839688" y="4348687"/>
            <a:ext cx="1736359" cy="565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跨膜区</a:t>
            </a:r>
          </a:p>
        </p:txBody>
      </p:sp>
      <p:sp>
        <p:nvSpPr>
          <p:cNvPr id="14" name="矩形 13">
            <a:extLst>
              <a:ext uri="{FF2B5EF4-FFF2-40B4-BE49-F238E27FC236}">
                <a16:creationId xmlns:a16="http://schemas.microsoft.com/office/drawing/2014/main" id="{505CD6A2-A0D2-4ECF-93EC-B1CFA6E61CC1}"/>
              </a:ext>
            </a:extLst>
          </p:cNvPr>
          <p:cNvSpPr/>
          <p:nvPr/>
        </p:nvSpPr>
        <p:spPr>
          <a:xfrm>
            <a:off x="3839688" y="4914267"/>
            <a:ext cx="1736359" cy="565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胞质内尾部区域</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able 9-01"/>
          <p:cNvPicPr>
            <a:picLocks noChangeAspect="1" noChangeArrowheads="1"/>
          </p:cNvPicPr>
          <p:nvPr/>
        </p:nvPicPr>
        <p:blipFill>
          <a:blip r:embed="rId3" cstate="print"/>
          <a:srcRect/>
          <a:stretch>
            <a:fillRect/>
          </a:stretch>
        </p:blipFill>
        <p:spPr bwMode="auto">
          <a:xfrm>
            <a:off x="2006600" y="165102"/>
            <a:ext cx="5137150" cy="6532563"/>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F70D0BD4-E55F-4775-980A-EAA427B60EDA}"/>
              </a:ext>
            </a:extLst>
          </p:cNvPr>
          <p:cNvSpPr/>
          <p:nvPr/>
        </p:nvSpPr>
        <p:spPr>
          <a:xfrm>
            <a:off x="3397624" y="257362"/>
            <a:ext cx="3567952" cy="585321"/>
          </a:xfrm>
          <a:prstGeom prst="rect">
            <a:avLst/>
          </a:prstGeom>
          <a:solidFill>
            <a:srgbClr val="002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外周血中</a:t>
            </a:r>
            <a:r>
              <a:rPr lang="zh-CN" altLang="en-US" b="1" dirty="0">
                <a:sym typeface="Symbol" panose="05050102010706020507" pitchFamily="18" charset="2"/>
              </a:rPr>
              <a:t>和 </a:t>
            </a:r>
            <a:r>
              <a:rPr lang="en-US" altLang="zh-CN" b="1" dirty="0">
                <a:sym typeface="Symbol" panose="05050102010706020507" pitchFamily="18" charset="2"/>
              </a:rPr>
              <a:t>T</a:t>
            </a:r>
            <a:r>
              <a:rPr lang="zh-CN" altLang="en-US" b="1" dirty="0">
                <a:sym typeface="Symbol" panose="05050102010706020507" pitchFamily="18" charset="2"/>
              </a:rPr>
              <a:t>细胞的比较</a:t>
            </a:r>
            <a:endParaRPr lang="zh-CN" altLang="en-US" b="1" dirty="0"/>
          </a:p>
        </p:txBody>
      </p:sp>
      <p:sp>
        <p:nvSpPr>
          <p:cNvPr id="4" name="矩形 3">
            <a:extLst>
              <a:ext uri="{FF2B5EF4-FFF2-40B4-BE49-F238E27FC236}">
                <a16:creationId xmlns:a16="http://schemas.microsoft.com/office/drawing/2014/main" id="{89BDEB48-DDA0-4199-9FE8-CCDEEB4F040C}"/>
              </a:ext>
            </a:extLst>
          </p:cNvPr>
          <p:cNvSpPr/>
          <p:nvPr/>
        </p:nvSpPr>
        <p:spPr>
          <a:xfrm>
            <a:off x="4350676" y="1030941"/>
            <a:ext cx="821959" cy="23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a:t>
            </a:r>
            <a:r>
              <a:rPr lang="zh-CN" altLang="en-US" sz="1400" b="1" dirty="0">
                <a:solidFill>
                  <a:schemeClr val="tx1"/>
                </a:solidFill>
                <a:latin typeface="+mn-ea"/>
              </a:rPr>
              <a:t>细胞</a:t>
            </a:r>
          </a:p>
        </p:txBody>
      </p:sp>
      <p:sp>
        <p:nvSpPr>
          <p:cNvPr id="6" name="矩形 5">
            <a:extLst>
              <a:ext uri="{FF2B5EF4-FFF2-40B4-BE49-F238E27FC236}">
                <a16:creationId xmlns:a16="http://schemas.microsoft.com/office/drawing/2014/main" id="{EAB2D181-3418-4BA8-9763-F01A3F9FC944}"/>
              </a:ext>
            </a:extLst>
          </p:cNvPr>
          <p:cNvSpPr/>
          <p:nvPr/>
        </p:nvSpPr>
        <p:spPr>
          <a:xfrm>
            <a:off x="6125687" y="1030941"/>
            <a:ext cx="821959" cy="23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a:t>
            </a:r>
            <a:r>
              <a:rPr lang="zh-CN" altLang="en-US" sz="1400" b="1" dirty="0">
                <a:solidFill>
                  <a:schemeClr val="tx1"/>
                </a:solidFill>
                <a:latin typeface="+mn-ea"/>
              </a:rPr>
              <a:t>细胞</a:t>
            </a:r>
          </a:p>
        </p:txBody>
      </p:sp>
      <p:sp>
        <p:nvSpPr>
          <p:cNvPr id="7" name="矩形 6">
            <a:extLst>
              <a:ext uri="{FF2B5EF4-FFF2-40B4-BE49-F238E27FC236}">
                <a16:creationId xmlns:a16="http://schemas.microsoft.com/office/drawing/2014/main" id="{1863E263-363E-4E50-BA05-2E09250F3A39}"/>
              </a:ext>
            </a:extLst>
          </p:cNvPr>
          <p:cNvSpPr/>
          <p:nvPr/>
        </p:nvSpPr>
        <p:spPr>
          <a:xfrm>
            <a:off x="2196354" y="995082"/>
            <a:ext cx="821959" cy="23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特征</a:t>
            </a:r>
          </a:p>
        </p:txBody>
      </p:sp>
      <p:sp>
        <p:nvSpPr>
          <p:cNvPr id="8" name="矩形 7">
            <a:extLst>
              <a:ext uri="{FF2B5EF4-FFF2-40B4-BE49-F238E27FC236}">
                <a16:creationId xmlns:a16="http://schemas.microsoft.com/office/drawing/2014/main" id="{C7D9DF27-D6C2-4F20-A45C-EFC211558A72}"/>
              </a:ext>
            </a:extLst>
          </p:cNvPr>
          <p:cNvSpPr/>
          <p:nvPr/>
        </p:nvSpPr>
        <p:spPr>
          <a:xfrm>
            <a:off x="2127429" y="1362635"/>
            <a:ext cx="1682571" cy="502024"/>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CD3</a:t>
            </a:r>
            <a:r>
              <a:rPr lang="en-US" altLang="zh-CN" sz="1400" b="1" baseline="30000" dirty="0">
                <a:solidFill>
                  <a:schemeClr val="tx1"/>
                </a:solidFill>
                <a:latin typeface="+mn-ea"/>
              </a:rPr>
              <a:t>+</a:t>
            </a:r>
            <a:r>
              <a:rPr lang="zh-CN" altLang="en-US" sz="1400" b="1" dirty="0">
                <a:solidFill>
                  <a:schemeClr val="tx1"/>
                </a:solidFill>
                <a:latin typeface="+mn-ea"/>
              </a:rPr>
              <a:t>细胞中占比</a:t>
            </a:r>
          </a:p>
        </p:txBody>
      </p:sp>
      <p:sp>
        <p:nvSpPr>
          <p:cNvPr id="9" name="矩形 8">
            <a:extLst>
              <a:ext uri="{FF2B5EF4-FFF2-40B4-BE49-F238E27FC236}">
                <a16:creationId xmlns:a16="http://schemas.microsoft.com/office/drawing/2014/main" id="{89BDEB48-DDA0-4199-9FE8-CCDEEB4F040C}"/>
              </a:ext>
            </a:extLst>
          </p:cNvPr>
          <p:cNvSpPr/>
          <p:nvPr/>
        </p:nvSpPr>
        <p:spPr>
          <a:xfrm>
            <a:off x="4044480" y="2030506"/>
            <a:ext cx="821959" cy="23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庞大</a:t>
            </a:r>
          </a:p>
        </p:txBody>
      </p:sp>
      <p:sp>
        <p:nvSpPr>
          <p:cNvPr id="10" name="矩形 9">
            <a:extLst>
              <a:ext uri="{FF2B5EF4-FFF2-40B4-BE49-F238E27FC236}">
                <a16:creationId xmlns:a16="http://schemas.microsoft.com/office/drawing/2014/main" id="{89BDEB48-DDA0-4199-9FE8-CCDEEB4F040C}"/>
              </a:ext>
            </a:extLst>
          </p:cNvPr>
          <p:cNvSpPr/>
          <p:nvPr/>
        </p:nvSpPr>
        <p:spPr>
          <a:xfrm>
            <a:off x="5819492" y="2030506"/>
            <a:ext cx="821959" cy="23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小</a:t>
            </a:r>
          </a:p>
        </p:txBody>
      </p:sp>
      <p:sp>
        <p:nvSpPr>
          <p:cNvPr id="11" name="矩形 10">
            <a:extLst>
              <a:ext uri="{FF2B5EF4-FFF2-40B4-BE49-F238E27FC236}">
                <a16:creationId xmlns:a16="http://schemas.microsoft.com/office/drawing/2014/main" id="{89BDEB48-DDA0-4199-9FE8-CCDEEB4F040C}"/>
              </a:ext>
            </a:extLst>
          </p:cNvPr>
          <p:cNvSpPr/>
          <p:nvPr/>
        </p:nvSpPr>
        <p:spPr>
          <a:xfrm>
            <a:off x="2127428" y="2031248"/>
            <a:ext cx="1574995" cy="394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TCR V</a:t>
            </a:r>
            <a:r>
              <a:rPr lang="zh-CN" altLang="en-US" sz="1400" b="1" dirty="0">
                <a:solidFill>
                  <a:schemeClr val="tx1"/>
                </a:solidFill>
                <a:latin typeface="+mn-ea"/>
              </a:rPr>
              <a:t>基因胚系基因库</a:t>
            </a:r>
          </a:p>
        </p:txBody>
      </p:sp>
      <p:sp>
        <p:nvSpPr>
          <p:cNvPr id="12" name="矩形 11">
            <a:extLst>
              <a:ext uri="{FF2B5EF4-FFF2-40B4-BE49-F238E27FC236}">
                <a16:creationId xmlns:a16="http://schemas.microsoft.com/office/drawing/2014/main" id="{89BDEB48-DDA0-4199-9FE8-CCDEEB4F040C}"/>
              </a:ext>
            </a:extLst>
          </p:cNvPr>
          <p:cNvSpPr/>
          <p:nvPr/>
        </p:nvSpPr>
        <p:spPr>
          <a:xfrm>
            <a:off x="2932855" y="2556426"/>
            <a:ext cx="966793" cy="183776"/>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表型</a:t>
            </a:r>
          </a:p>
        </p:txBody>
      </p:sp>
      <p:sp>
        <p:nvSpPr>
          <p:cNvPr id="13" name="矩形 12">
            <a:extLst>
              <a:ext uri="{FF2B5EF4-FFF2-40B4-BE49-F238E27FC236}">
                <a16:creationId xmlns:a16="http://schemas.microsoft.com/office/drawing/2014/main" id="{89BDEB48-DDA0-4199-9FE8-CCDEEB4F040C}"/>
              </a:ext>
            </a:extLst>
          </p:cNvPr>
          <p:cNvSpPr/>
          <p:nvPr/>
        </p:nvSpPr>
        <p:spPr>
          <a:xfrm>
            <a:off x="2239781" y="4139440"/>
            <a:ext cx="1274384" cy="264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MHC</a:t>
            </a:r>
            <a:r>
              <a:rPr lang="zh-CN" altLang="en-US" sz="1400" b="1" dirty="0">
                <a:solidFill>
                  <a:schemeClr val="tx1"/>
                </a:solidFill>
                <a:latin typeface="+mn-ea"/>
              </a:rPr>
              <a:t>限制性</a:t>
            </a:r>
          </a:p>
        </p:txBody>
      </p:sp>
      <p:sp>
        <p:nvSpPr>
          <p:cNvPr id="14" name="矩形 13">
            <a:extLst>
              <a:ext uri="{FF2B5EF4-FFF2-40B4-BE49-F238E27FC236}">
                <a16:creationId xmlns:a16="http://schemas.microsoft.com/office/drawing/2014/main" id="{89BDEB48-DDA0-4199-9FE8-CCDEEB4F040C}"/>
              </a:ext>
            </a:extLst>
          </p:cNvPr>
          <p:cNvSpPr/>
          <p:nvPr/>
        </p:nvSpPr>
        <p:spPr>
          <a:xfrm>
            <a:off x="5819491" y="4180309"/>
            <a:ext cx="984721" cy="41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   无</a:t>
            </a:r>
          </a:p>
        </p:txBody>
      </p:sp>
      <p:sp>
        <p:nvSpPr>
          <p:cNvPr id="15" name="矩形 14">
            <a:extLst>
              <a:ext uri="{FF2B5EF4-FFF2-40B4-BE49-F238E27FC236}">
                <a16:creationId xmlns:a16="http://schemas.microsoft.com/office/drawing/2014/main" id="{89BDEB48-DDA0-4199-9FE8-CCDEEB4F040C}"/>
              </a:ext>
            </a:extLst>
          </p:cNvPr>
          <p:cNvSpPr/>
          <p:nvPr/>
        </p:nvSpPr>
        <p:spPr>
          <a:xfrm>
            <a:off x="2196353" y="5024718"/>
            <a:ext cx="821959" cy="233082"/>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配体</a:t>
            </a:r>
          </a:p>
        </p:txBody>
      </p:sp>
      <p:sp>
        <p:nvSpPr>
          <p:cNvPr id="16" name="矩形 15">
            <a:extLst>
              <a:ext uri="{FF2B5EF4-FFF2-40B4-BE49-F238E27FC236}">
                <a16:creationId xmlns:a16="http://schemas.microsoft.com/office/drawing/2014/main" id="{89BDEB48-DDA0-4199-9FE8-CCDEEB4F040C}"/>
              </a:ext>
            </a:extLst>
          </p:cNvPr>
          <p:cNvSpPr/>
          <p:nvPr/>
        </p:nvSpPr>
        <p:spPr>
          <a:xfrm>
            <a:off x="3988798" y="5024718"/>
            <a:ext cx="1545713" cy="434788"/>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MHC+</a:t>
            </a:r>
            <a:r>
              <a:rPr lang="zh-CN" altLang="en-US" sz="1400" b="1" dirty="0">
                <a:solidFill>
                  <a:schemeClr val="tx1"/>
                </a:solidFill>
                <a:latin typeface="+mn-ea"/>
              </a:rPr>
              <a:t>抗原肽</a:t>
            </a:r>
          </a:p>
        </p:txBody>
      </p:sp>
      <p:sp>
        <p:nvSpPr>
          <p:cNvPr id="17" name="矩形 16">
            <a:extLst>
              <a:ext uri="{FF2B5EF4-FFF2-40B4-BE49-F238E27FC236}">
                <a16:creationId xmlns:a16="http://schemas.microsoft.com/office/drawing/2014/main" id="{A3BFF019-BC04-4894-8902-F514ADBB0D0F}"/>
              </a:ext>
            </a:extLst>
          </p:cNvPr>
          <p:cNvSpPr/>
          <p:nvPr/>
        </p:nvSpPr>
        <p:spPr>
          <a:xfrm>
            <a:off x="5683624" y="5045402"/>
            <a:ext cx="1281952" cy="414104"/>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磷脂，完整蛋白质</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ure 9-02"/>
          <p:cNvPicPr>
            <a:picLocks noChangeAspect="1" noChangeArrowheads="1"/>
          </p:cNvPicPr>
          <p:nvPr/>
        </p:nvPicPr>
        <p:blipFill>
          <a:blip r:embed="rId3" cstate="email"/>
          <a:srcRect/>
          <a:stretch>
            <a:fillRect/>
          </a:stretch>
        </p:blipFill>
        <p:spPr bwMode="auto">
          <a:xfrm>
            <a:off x="3886200" y="152402"/>
            <a:ext cx="3613150" cy="6532563"/>
          </a:xfrm>
          <a:prstGeom prst="rect">
            <a:avLst/>
          </a:prstGeom>
          <a:noFill/>
          <a:ln w="9525">
            <a:noFill/>
            <a:miter lim="800000"/>
            <a:headEnd/>
            <a:tailEnd/>
          </a:ln>
          <a:effectLst/>
        </p:spPr>
      </p:pic>
      <p:sp>
        <p:nvSpPr>
          <p:cNvPr id="106499" name="Text Box 3"/>
          <p:cNvSpPr txBox="1">
            <a:spLocks noChangeArrowheads="1"/>
          </p:cNvSpPr>
          <p:nvPr/>
        </p:nvSpPr>
        <p:spPr bwMode="auto">
          <a:xfrm>
            <a:off x="683569" y="1988842"/>
            <a:ext cx="1800200" cy="400110"/>
          </a:xfrm>
          <a:prstGeom prst="rect">
            <a:avLst/>
          </a:prstGeom>
          <a:solidFill>
            <a:schemeClr val="accent3">
              <a:lumMod val="50000"/>
            </a:schemeClr>
          </a:solidFill>
          <a:ln w="9525">
            <a:noFill/>
            <a:miter lim="800000"/>
            <a:headEnd/>
            <a:tailEnd/>
          </a:ln>
          <a:effectLst/>
        </p:spPr>
        <p:txBody>
          <a:bodyPr wrap="square">
            <a:spAutoFit/>
          </a:bodyPr>
          <a:lstStyle/>
          <a:p>
            <a:pPr algn="ctr" defTabSz="914400">
              <a:defRPr/>
            </a:pPr>
            <a:r>
              <a:rPr lang="zh-CN" altLang="en-US" sz="2000" b="1" dirty="0">
                <a:solidFill>
                  <a:prstClr val="white"/>
                </a:solidFill>
                <a:latin typeface="+mn-ea"/>
              </a:rPr>
              <a:t>消减杂交</a:t>
            </a:r>
            <a:endParaRPr lang="en-US" altLang="zh-CN" sz="2000" b="1" dirty="0">
              <a:solidFill>
                <a:prstClr val="white"/>
              </a:solidFill>
              <a:latin typeface="+mn-ea"/>
            </a:endParaRPr>
          </a:p>
        </p:txBody>
      </p:sp>
      <p:sp>
        <p:nvSpPr>
          <p:cNvPr id="12" name="矩形 11"/>
          <p:cNvSpPr/>
          <p:nvPr/>
        </p:nvSpPr>
        <p:spPr>
          <a:xfrm>
            <a:off x="683568" y="6237312"/>
            <a:ext cx="7920880" cy="548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b="1" dirty="0">
                <a:solidFill>
                  <a:prstClr val="white"/>
                </a:solidFill>
                <a:latin typeface="Georgia"/>
                <a:ea typeface="微软雅黑"/>
              </a:rPr>
              <a:t>编码</a:t>
            </a:r>
            <a:r>
              <a:rPr lang="en-US" altLang="zh-CN" sz="2000" b="1" dirty="0">
                <a:solidFill>
                  <a:prstClr val="white"/>
                </a:solidFill>
                <a:latin typeface="Georgia"/>
                <a:ea typeface="微软雅黑"/>
              </a:rPr>
              <a:t>T</a:t>
            </a:r>
            <a:r>
              <a:rPr lang="zh-CN" altLang="en-US" sz="2000" b="1" dirty="0">
                <a:solidFill>
                  <a:prstClr val="white"/>
                </a:solidFill>
                <a:latin typeface="Georgia"/>
                <a:ea typeface="微软雅黑"/>
              </a:rPr>
              <a:t>细胞受体的</a:t>
            </a:r>
            <a:r>
              <a:rPr lang="en-US" altLang="zh-CN" sz="2000" b="1" dirty="0">
                <a:solidFill>
                  <a:prstClr val="white"/>
                </a:solidFill>
                <a:latin typeface="Georgia"/>
                <a:ea typeface="微软雅黑"/>
              </a:rPr>
              <a:t>cDNA</a:t>
            </a:r>
            <a:r>
              <a:rPr lang="zh-CN" altLang="en-US" sz="2000" b="1" dirty="0">
                <a:solidFill>
                  <a:prstClr val="white"/>
                </a:solidFill>
                <a:latin typeface="Georgia"/>
                <a:ea typeface="微软雅黑"/>
              </a:rPr>
              <a:t>克隆的获得与鉴定</a:t>
            </a:r>
            <a:endParaRPr lang="en-US" altLang="zh-CN" sz="20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3DA10B68-CB7C-4EC6-8CAB-54F5FE76DAB4}"/>
              </a:ext>
            </a:extLst>
          </p:cNvPr>
          <p:cNvSpPr/>
          <p:nvPr/>
        </p:nvSpPr>
        <p:spPr>
          <a:xfrm>
            <a:off x="4434840" y="118110"/>
            <a:ext cx="796290" cy="23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tx1"/>
                </a:solidFill>
                <a:latin typeface="+mn-ea"/>
              </a:rPr>
              <a:t>T</a:t>
            </a:r>
            <a:r>
              <a:rPr lang="en-US" altLang="zh-CN" sz="900" b="1" baseline="-25000" dirty="0">
                <a:solidFill>
                  <a:schemeClr val="tx1"/>
                </a:solidFill>
                <a:latin typeface="+mn-ea"/>
              </a:rPr>
              <a:t>H</a:t>
            </a:r>
            <a:r>
              <a:rPr lang="zh-CN" altLang="en-US" sz="900" b="1" dirty="0">
                <a:solidFill>
                  <a:schemeClr val="tx1"/>
                </a:solidFill>
                <a:latin typeface="+mn-ea"/>
              </a:rPr>
              <a:t>细胞克隆</a:t>
            </a:r>
          </a:p>
        </p:txBody>
      </p:sp>
      <p:sp>
        <p:nvSpPr>
          <p:cNvPr id="6" name="矩形 5">
            <a:extLst>
              <a:ext uri="{FF2B5EF4-FFF2-40B4-BE49-F238E27FC236}">
                <a16:creationId xmlns:a16="http://schemas.microsoft.com/office/drawing/2014/main" id="{C5D67419-E472-4491-B6F6-6CA7F7024B7D}"/>
              </a:ext>
            </a:extLst>
          </p:cNvPr>
          <p:cNvSpPr/>
          <p:nvPr/>
        </p:nvSpPr>
        <p:spPr>
          <a:xfrm>
            <a:off x="5901690" y="98079"/>
            <a:ext cx="796290" cy="23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tx1"/>
                </a:solidFill>
                <a:latin typeface="+mn-ea"/>
              </a:rPr>
              <a:t>B</a:t>
            </a:r>
            <a:r>
              <a:rPr lang="zh-CN" altLang="en-US" sz="900" b="1" dirty="0">
                <a:solidFill>
                  <a:schemeClr val="tx1"/>
                </a:solidFill>
                <a:latin typeface="+mn-ea"/>
              </a:rPr>
              <a:t>细胞</a:t>
            </a:r>
          </a:p>
        </p:txBody>
      </p:sp>
      <p:sp>
        <p:nvSpPr>
          <p:cNvPr id="7" name="矩形 6">
            <a:extLst>
              <a:ext uri="{FF2B5EF4-FFF2-40B4-BE49-F238E27FC236}">
                <a16:creationId xmlns:a16="http://schemas.microsoft.com/office/drawing/2014/main" id="{D47AF24B-4243-4E1E-B116-3F9922C3FCA2}"/>
              </a:ext>
            </a:extLst>
          </p:cNvPr>
          <p:cNvSpPr/>
          <p:nvPr/>
        </p:nvSpPr>
        <p:spPr>
          <a:xfrm>
            <a:off x="3886200" y="1447800"/>
            <a:ext cx="952500" cy="504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tx1"/>
                </a:solidFill>
                <a:latin typeface="+mn-ea"/>
              </a:rPr>
              <a:t>97%</a:t>
            </a:r>
            <a:r>
              <a:rPr lang="zh-CN" altLang="en-US" sz="900" b="1" dirty="0">
                <a:solidFill>
                  <a:schemeClr val="tx1"/>
                </a:solidFill>
                <a:latin typeface="+mn-ea"/>
              </a:rPr>
              <a:t>在游离的胞质多聚核糖体中</a:t>
            </a:r>
          </a:p>
        </p:txBody>
      </p:sp>
      <p:sp>
        <p:nvSpPr>
          <p:cNvPr id="8" name="矩形 7">
            <a:extLst>
              <a:ext uri="{FF2B5EF4-FFF2-40B4-BE49-F238E27FC236}">
                <a16:creationId xmlns:a16="http://schemas.microsoft.com/office/drawing/2014/main" id="{641D5BFB-CBD3-4012-9A30-C6C032E80D14}"/>
              </a:ext>
            </a:extLst>
          </p:cNvPr>
          <p:cNvSpPr/>
          <p:nvPr/>
        </p:nvSpPr>
        <p:spPr>
          <a:xfrm>
            <a:off x="4832984" y="1447800"/>
            <a:ext cx="1122045"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tx1"/>
                </a:solidFill>
                <a:latin typeface="+mn-ea"/>
              </a:rPr>
              <a:t>3%</a:t>
            </a:r>
            <a:r>
              <a:rPr lang="zh-CN" altLang="en-US" sz="900" b="1" dirty="0">
                <a:solidFill>
                  <a:schemeClr val="tx1"/>
                </a:solidFill>
                <a:latin typeface="+mn-ea"/>
              </a:rPr>
              <a:t>在膜结合多聚核糖体中</a:t>
            </a:r>
          </a:p>
        </p:txBody>
      </p:sp>
      <p:sp>
        <p:nvSpPr>
          <p:cNvPr id="9" name="矩形 8">
            <a:extLst>
              <a:ext uri="{FF2B5EF4-FFF2-40B4-BE49-F238E27FC236}">
                <a16:creationId xmlns:a16="http://schemas.microsoft.com/office/drawing/2014/main" id="{CA11834B-3A87-4C3A-A733-64C938846FAE}"/>
              </a:ext>
            </a:extLst>
          </p:cNvPr>
          <p:cNvSpPr/>
          <p:nvPr/>
        </p:nvSpPr>
        <p:spPr>
          <a:xfrm>
            <a:off x="5231130" y="1865973"/>
            <a:ext cx="765810" cy="17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900" b="1" dirty="0">
                <a:solidFill>
                  <a:schemeClr val="tx1"/>
                </a:solidFill>
                <a:latin typeface="+mn-ea"/>
              </a:rPr>
              <a:t>逆转录</a:t>
            </a:r>
          </a:p>
        </p:txBody>
      </p:sp>
      <p:sp>
        <p:nvSpPr>
          <p:cNvPr id="10" name="矩形 9">
            <a:extLst>
              <a:ext uri="{FF2B5EF4-FFF2-40B4-BE49-F238E27FC236}">
                <a16:creationId xmlns:a16="http://schemas.microsoft.com/office/drawing/2014/main" id="{37D339B0-14BE-4E69-9C20-4D2E420AB6C1}"/>
              </a:ext>
            </a:extLst>
          </p:cNvPr>
          <p:cNvSpPr/>
          <p:nvPr/>
        </p:nvSpPr>
        <p:spPr>
          <a:xfrm>
            <a:off x="5246370" y="2015490"/>
            <a:ext cx="765810" cy="17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900" b="1" dirty="0">
              <a:solidFill>
                <a:schemeClr val="tx1"/>
              </a:solidFill>
              <a:latin typeface="+mn-ea"/>
            </a:endParaRPr>
          </a:p>
        </p:txBody>
      </p:sp>
      <p:sp>
        <p:nvSpPr>
          <p:cNvPr id="11" name="矩形 10">
            <a:extLst>
              <a:ext uri="{FF2B5EF4-FFF2-40B4-BE49-F238E27FC236}">
                <a16:creationId xmlns:a16="http://schemas.microsoft.com/office/drawing/2014/main" id="{ACB863B2-A063-497C-AC46-AF568CF524DC}"/>
              </a:ext>
            </a:extLst>
          </p:cNvPr>
          <p:cNvSpPr/>
          <p:nvPr/>
        </p:nvSpPr>
        <p:spPr>
          <a:xfrm>
            <a:off x="5302250" y="2787944"/>
            <a:ext cx="765810" cy="17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900" b="1" dirty="0">
                <a:solidFill>
                  <a:schemeClr val="tx1"/>
                </a:solidFill>
                <a:latin typeface="+mn-ea"/>
              </a:rPr>
              <a:t>杂交</a:t>
            </a:r>
          </a:p>
        </p:txBody>
      </p:sp>
      <p:sp>
        <p:nvSpPr>
          <p:cNvPr id="13" name="矩形 12">
            <a:extLst>
              <a:ext uri="{FF2B5EF4-FFF2-40B4-BE49-F238E27FC236}">
                <a16:creationId xmlns:a16="http://schemas.microsoft.com/office/drawing/2014/main" id="{D29080AB-4F86-4BEE-8788-C8ABBE658043}"/>
              </a:ext>
            </a:extLst>
          </p:cNvPr>
          <p:cNvSpPr/>
          <p:nvPr/>
        </p:nvSpPr>
        <p:spPr>
          <a:xfrm>
            <a:off x="5328920" y="3442337"/>
            <a:ext cx="949960" cy="427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900" b="1" dirty="0">
                <a:solidFill>
                  <a:schemeClr val="tx1"/>
                </a:solidFill>
                <a:latin typeface="+mn-ea"/>
              </a:rPr>
              <a:t>层析分离</a:t>
            </a:r>
          </a:p>
        </p:txBody>
      </p:sp>
      <p:sp>
        <p:nvSpPr>
          <p:cNvPr id="14" name="矩形 13">
            <a:extLst>
              <a:ext uri="{FF2B5EF4-FFF2-40B4-BE49-F238E27FC236}">
                <a16:creationId xmlns:a16="http://schemas.microsoft.com/office/drawing/2014/main" id="{50CC8BD8-B0AF-4FE9-BBA5-684062F0B642}"/>
              </a:ext>
            </a:extLst>
          </p:cNvPr>
          <p:cNvSpPr/>
          <p:nvPr/>
        </p:nvSpPr>
        <p:spPr>
          <a:xfrm>
            <a:off x="4261103" y="4342392"/>
            <a:ext cx="653797"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tx1"/>
                </a:solidFill>
                <a:latin typeface="+mn-ea"/>
              </a:rPr>
              <a:t>T</a:t>
            </a:r>
            <a:r>
              <a:rPr lang="zh-CN" altLang="en-US" sz="900" b="1" dirty="0">
                <a:solidFill>
                  <a:schemeClr val="tx1"/>
                </a:solidFill>
                <a:latin typeface="+mn-ea"/>
              </a:rPr>
              <a:t>细胞特异性</a:t>
            </a:r>
            <a:r>
              <a:rPr lang="en-US" altLang="zh-CN" sz="900" b="1" dirty="0">
                <a:solidFill>
                  <a:schemeClr val="tx1"/>
                </a:solidFill>
                <a:latin typeface="+mn-ea"/>
              </a:rPr>
              <a:t>cDNAs</a:t>
            </a:r>
            <a:endParaRPr lang="zh-CN" altLang="en-US" sz="900" b="1" dirty="0">
              <a:solidFill>
                <a:schemeClr val="tx1"/>
              </a:solidFill>
              <a:latin typeface="+mn-ea"/>
            </a:endParaRPr>
          </a:p>
        </p:txBody>
      </p:sp>
      <p:sp>
        <p:nvSpPr>
          <p:cNvPr id="15" name="矩形 14">
            <a:extLst>
              <a:ext uri="{FF2B5EF4-FFF2-40B4-BE49-F238E27FC236}">
                <a16:creationId xmlns:a16="http://schemas.microsoft.com/office/drawing/2014/main" id="{7673FB5B-7FA8-4F49-8346-0A929F5472A3}"/>
              </a:ext>
            </a:extLst>
          </p:cNvPr>
          <p:cNvSpPr/>
          <p:nvPr/>
        </p:nvSpPr>
        <p:spPr>
          <a:xfrm>
            <a:off x="4934584" y="4316226"/>
            <a:ext cx="967105" cy="576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900" b="1" dirty="0">
                <a:solidFill>
                  <a:schemeClr val="tx1"/>
                </a:solidFill>
                <a:latin typeface="+mn-ea"/>
              </a:rPr>
              <a:t>与</a:t>
            </a:r>
            <a:r>
              <a:rPr lang="en-US" altLang="zh-CN" sz="900" b="1" dirty="0">
                <a:solidFill>
                  <a:schemeClr val="tx1"/>
                </a:solidFill>
                <a:latin typeface="+mn-ea"/>
              </a:rPr>
              <a:t>T</a:t>
            </a:r>
            <a:r>
              <a:rPr lang="zh-CN" altLang="en-US" sz="900" b="1" dirty="0">
                <a:solidFill>
                  <a:schemeClr val="tx1"/>
                </a:solidFill>
                <a:latin typeface="+mn-ea"/>
              </a:rPr>
              <a:t>细胞和</a:t>
            </a:r>
            <a:r>
              <a:rPr lang="en-US" altLang="zh-CN" sz="900" b="1" dirty="0">
                <a:solidFill>
                  <a:schemeClr val="tx1"/>
                </a:solidFill>
                <a:latin typeface="+mn-ea"/>
              </a:rPr>
              <a:t>B</a:t>
            </a:r>
            <a:r>
              <a:rPr lang="zh-CN" altLang="en-US" sz="900" b="1" dirty="0">
                <a:solidFill>
                  <a:schemeClr val="tx1"/>
                </a:solidFill>
                <a:latin typeface="+mn-ea"/>
              </a:rPr>
              <a:t>细胞共有</a:t>
            </a:r>
            <a:r>
              <a:rPr lang="en-US" altLang="zh-CN" sz="900" b="1" dirty="0">
                <a:solidFill>
                  <a:schemeClr val="tx1"/>
                </a:solidFill>
                <a:latin typeface="+mn-ea"/>
              </a:rPr>
              <a:t>cDNAs</a:t>
            </a:r>
            <a:r>
              <a:rPr lang="zh-CN" altLang="en-US" sz="900" b="1" dirty="0">
                <a:solidFill>
                  <a:schemeClr val="tx1"/>
                </a:solidFill>
                <a:latin typeface="+mn-ea"/>
              </a:rPr>
              <a:t>杂交</a:t>
            </a:r>
            <a:endParaRPr lang="en-US" altLang="zh-CN" sz="900" b="1" dirty="0">
              <a:solidFill>
                <a:schemeClr val="tx1"/>
              </a:solidFill>
              <a:latin typeface="+mn-ea"/>
            </a:endParaRPr>
          </a:p>
        </p:txBody>
      </p:sp>
      <p:sp>
        <p:nvSpPr>
          <p:cNvPr id="16" name="矩形 15">
            <a:extLst>
              <a:ext uri="{FF2B5EF4-FFF2-40B4-BE49-F238E27FC236}">
                <a16:creationId xmlns:a16="http://schemas.microsoft.com/office/drawing/2014/main" id="{B8BC1FC6-B5C2-40B8-B5B8-4A93965BFB2D}"/>
              </a:ext>
            </a:extLst>
          </p:cNvPr>
          <p:cNvSpPr/>
          <p:nvPr/>
        </p:nvSpPr>
        <p:spPr>
          <a:xfrm>
            <a:off x="4261103" y="5037129"/>
            <a:ext cx="813817" cy="270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tx1"/>
                </a:solidFill>
                <a:latin typeface="+mn-ea"/>
              </a:rPr>
              <a:t>10</a:t>
            </a:r>
            <a:r>
              <a:rPr lang="zh-CN" altLang="en-US" sz="900" b="1" dirty="0">
                <a:solidFill>
                  <a:schemeClr val="tx1"/>
                </a:solidFill>
                <a:latin typeface="+mn-ea"/>
              </a:rPr>
              <a:t>个不同</a:t>
            </a:r>
            <a:r>
              <a:rPr lang="en-US" altLang="zh-CN" sz="900" b="1" dirty="0">
                <a:solidFill>
                  <a:schemeClr val="tx1"/>
                </a:solidFill>
                <a:latin typeface="+mn-ea"/>
              </a:rPr>
              <a:t>cDNA</a:t>
            </a:r>
            <a:r>
              <a:rPr lang="zh-CN" altLang="en-US" sz="900" b="1" dirty="0">
                <a:solidFill>
                  <a:schemeClr val="tx1"/>
                </a:solidFill>
                <a:latin typeface="+mn-ea"/>
              </a:rPr>
              <a:t>克隆</a:t>
            </a:r>
          </a:p>
        </p:txBody>
      </p:sp>
      <p:sp>
        <p:nvSpPr>
          <p:cNvPr id="17" name="矩形 16">
            <a:extLst>
              <a:ext uri="{FF2B5EF4-FFF2-40B4-BE49-F238E27FC236}">
                <a16:creationId xmlns:a16="http://schemas.microsoft.com/office/drawing/2014/main" id="{0AD59C92-4C4C-487B-9756-09BBC313B7C2}"/>
              </a:ext>
            </a:extLst>
          </p:cNvPr>
          <p:cNvSpPr/>
          <p:nvPr/>
        </p:nvSpPr>
        <p:spPr>
          <a:xfrm>
            <a:off x="4900295" y="5414010"/>
            <a:ext cx="1001394" cy="390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tx1"/>
                </a:solidFill>
                <a:latin typeface="+mn-ea"/>
              </a:rPr>
              <a:t>基因组</a:t>
            </a:r>
            <a:r>
              <a:rPr lang="en-US" altLang="zh-CN" sz="900" b="1" dirty="0">
                <a:solidFill>
                  <a:schemeClr val="tx1"/>
                </a:solidFill>
                <a:latin typeface="+mn-ea"/>
              </a:rPr>
              <a:t>DNA Southern</a:t>
            </a:r>
            <a:r>
              <a:rPr lang="zh-CN" altLang="en-US" sz="900" b="1" dirty="0">
                <a:solidFill>
                  <a:schemeClr val="tx1"/>
                </a:solidFill>
                <a:latin typeface="+mn-ea"/>
              </a:rPr>
              <a:t>杂交探针</a:t>
            </a:r>
            <a:endParaRPr lang="en-US" altLang="zh-CN" sz="900" b="1" dirty="0">
              <a:solidFill>
                <a:schemeClr val="tx1"/>
              </a:solidFill>
              <a:latin typeface="+mn-ea"/>
            </a:endParaRPr>
          </a:p>
        </p:txBody>
      </p:sp>
      <p:sp>
        <p:nvSpPr>
          <p:cNvPr id="18" name="矩形 17">
            <a:extLst>
              <a:ext uri="{FF2B5EF4-FFF2-40B4-BE49-F238E27FC236}">
                <a16:creationId xmlns:a16="http://schemas.microsoft.com/office/drawing/2014/main" id="{E2C56863-26D7-4C5B-842A-043CE2E9F5A8}"/>
              </a:ext>
            </a:extLst>
          </p:cNvPr>
          <p:cNvSpPr/>
          <p:nvPr/>
        </p:nvSpPr>
        <p:spPr>
          <a:xfrm>
            <a:off x="5955029" y="5391796"/>
            <a:ext cx="1447801" cy="17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tx1"/>
                </a:solidFill>
                <a:latin typeface="+mn-ea"/>
              </a:rPr>
              <a:t>cDNA</a:t>
            </a:r>
            <a:r>
              <a:rPr lang="zh-CN" altLang="en-US" sz="900" b="1" dirty="0">
                <a:solidFill>
                  <a:schemeClr val="tx1"/>
                </a:solidFill>
                <a:latin typeface="+mn-ea"/>
              </a:rPr>
              <a:t>克隆</a:t>
            </a:r>
            <a:r>
              <a:rPr lang="en-US" altLang="zh-CN" sz="900" b="1" dirty="0">
                <a:solidFill>
                  <a:schemeClr val="tx1"/>
                </a:solidFill>
                <a:latin typeface="+mn-ea"/>
              </a:rPr>
              <a:t>1</a:t>
            </a:r>
            <a:r>
              <a:rPr lang="zh-CN" altLang="en-US" sz="900" b="1" dirty="0">
                <a:solidFill>
                  <a:schemeClr val="tx1"/>
                </a:solidFill>
                <a:latin typeface="+mn-ea"/>
              </a:rPr>
              <a:t>作为探针</a:t>
            </a:r>
          </a:p>
        </p:txBody>
      </p:sp>
      <p:sp>
        <p:nvSpPr>
          <p:cNvPr id="19" name="矩形 18">
            <a:extLst>
              <a:ext uri="{FF2B5EF4-FFF2-40B4-BE49-F238E27FC236}">
                <a16:creationId xmlns:a16="http://schemas.microsoft.com/office/drawing/2014/main" id="{93F8BAC1-F8B4-4BF3-AA1B-0804F93CC608}"/>
              </a:ext>
            </a:extLst>
          </p:cNvPr>
          <p:cNvSpPr/>
          <p:nvPr/>
        </p:nvSpPr>
        <p:spPr>
          <a:xfrm>
            <a:off x="5955028" y="6024620"/>
            <a:ext cx="1447801" cy="17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tx1"/>
                </a:solidFill>
                <a:latin typeface="+mn-ea"/>
              </a:rPr>
              <a:t>cDNA</a:t>
            </a:r>
            <a:r>
              <a:rPr lang="zh-CN" altLang="en-US" sz="900" b="1" dirty="0">
                <a:solidFill>
                  <a:schemeClr val="tx1"/>
                </a:solidFill>
                <a:latin typeface="+mn-ea"/>
              </a:rPr>
              <a:t>克隆</a:t>
            </a:r>
            <a:r>
              <a:rPr lang="en-US" altLang="zh-CN" sz="900" b="1" dirty="0">
                <a:solidFill>
                  <a:schemeClr val="tx1"/>
                </a:solidFill>
                <a:latin typeface="+mn-ea"/>
              </a:rPr>
              <a:t>2</a:t>
            </a:r>
            <a:r>
              <a:rPr lang="zh-CN" altLang="en-US" sz="900" b="1" dirty="0">
                <a:solidFill>
                  <a:schemeClr val="tx1"/>
                </a:solidFill>
                <a:latin typeface="+mn-ea"/>
              </a:rPr>
              <a:t>作为探针</a:t>
            </a:r>
          </a:p>
        </p:txBody>
      </p:sp>
      <p:sp>
        <p:nvSpPr>
          <p:cNvPr id="20" name="矩形 19">
            <a:extLst>
              <a:ext uri="{FF2B5EF4-FFF2-40B4-BE49-F238E27FC236}">
                <a16:creationId xmlns:a16="http://schemas.microsoft.com/office/drawing/2014/main" id="{99EF08F9-8055-43D1-8821-4493E1F243B5}"/>
              </a:ext>
            </a:extLst>
          </p:cNvPr>
          <p:cNvSpPr/>
          <p:nvPr/>
        </p:nvSpPr>
        <p:spPr>
          <a:xfrm rot="16200000">
            <a:off x="5725855" y="4461152"/>
            <a:ext cx="684410" cy="17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900" b="1" dirty="0">
                <a:solidFill>
                  <a:schemeClr val="tx1"/>
                </a:solidFill>
                <a:latin typeface="+mn-ea"/>
              </a:rPr>
              <a:t>肝脏细胞</a:t>
            </a:r>
          </a:p>
        </p:txBody>
      </p:sp>
      <p:sp>
        <p:nvSpPr>
          <p:cNvPr id="21" name="矩形 20">
            <a:extLst>
              <a:ext uri="{FF2B5EF4-FFF2-40B4-BE49-F238E27FC236}">
                <a16:creationId xmlns:a16="http://schemas.microsoft.com/office/drawing/2014/main" id="{3D6BA5B3-2CAD-4722-AEAC-005C828BC912}"/>
              </a:ext>
            </a:extLst>
          </p:cNvPr>
          <p:cNvSpPr/>
          <p:nvPr/>
        </p:nvSpPr>
        <p:spPr>
          <a:xfrm rot="16200000">
            <a:off x="5773633" y="4382318"/>
            <a:ext cx="878998" cy="17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tx1"/>
                </a:solidFill>
                <a:latin typeface="+mn-ea"/>
              </a:rPr>
              <a:t>B</a:t>
            </a:r>
            <a:r>
              <a:rPr lang="zh-CN" altLang="en-US" sz="900" b="1" dirty="0">
                <a:solidFill>
                  <a:schemeClr val="tx1"/>
                </a:solidFill>
                <a:latin typeface="+mn-ea"/>
              </a:rPr>
              <a:t>细胞淋巴瘤</a:t>
            </a:r>
          </a:p>
        </p:txBody>
      </p:sp>
      <p:sp>
        <p:nvSpPr>
          <p:cNvPr id="22" name="矩形 21">
            <a:extLst>
              <a:ext uri="{FF2B5EF4-FFF2-40B4-BE49-F238E27FC236}">
                <a16:creationId xmlns:a16="http://schemas.microsoft.com/office/drawing/2014/main" id="{57CD85FC-A4D1-423C-B53B-E90F596F9679}"/>
              </a:ext>
            </a:extLst>
          </p:cNvPr>
          <p:cNvSpPr/>
          <p:nvPr/>
        </p:nvSpPr>
        <p:spPr>
          <a:xfrm>
            <a:off x="6288405" y="4517956"/>
            <a:ext cx="796290" cy="17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rgbClr val="558C9E"/>
                </a:solidFill>
                <a:latin typeface="+mn-ea"/>
              </a:rPr>
              <a:t>T</a:t>
            </a:r>
            <a:r>
              <a:rPr lang="zh-CN" altLang="en-US" sz="900" b="1" dirty="0">
                <a:solidFill>
                  <a:srgbClr val="558C9E"/>
                </a:solidFill>
                <a:latin typeface="+mn-ea"/>
              </a:rPr>
              <a:t>细胞克隆</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Text Box 3"/>
          <p:cNvSpPr txBox="1">
            <a:spLocks noChangeArrowheads="1"/>
          </p:cNvSpPr>
          <p:nvPr/>
        </p:nvSpPr>
        <p:spPr bwMode="auto">
          <a:xfrm>
            <a:off x="1166815" y="152400"/>
            <a:ext cx="3137397" cy="369332"/>
          </a:xfrm>
          <a:prstGeom prst="rect">
            <a:avLst/>
          </a:prstGeom>
          <a:solidFill>
            <a:schemeClr val="accent3">
              <a:lumMod val="50000"/>
            </a:schemeClr>
          </a:solidFill>
          <a:ln w="9525">
            <a:noFill/>
            <a:miter lim="800000"/>
            <a:headEnd/>
            <a:tailEnd/>
          </a:ln>
          <a:effectLst/>
        </p:spPr>
        <p:txBody>
          <a:bodyPr wrap="none">
            <a:spAutoFit/>
          </a:bodyPr>
          <a:lstStyle/>
          <a:p>
            <a:pPr algn="ctr" defTabSz="914400">
              <a:defRPr/>
            </a:pPr>
            <a:r>
              <a:rPr lang="en-US" altLang="zh-CN" b="1" dirty="0">
                <a:solidFill>
                  <a:prstClr val="white"/>
                </a:solidFill>
                <a:latin typeface="+mn-ea"/>
                <a:sym typeface="Symbol" pitchFamily="18" charset="2"/>
              </a:rPr>
              <a:t></a:t>
            </a:r>
            <a:r>
              <a:rPr lang="zh-CN" altLang="en-US" b="1" dirty="0">
                <a:solidFill>
                  <a:prstClr val="white"/>
                </a:solidFill>
                <a:latin typeface="+mn-ea"/>
                <a:sym typeface="Symbol" pitchFamily="18" charset="2"/>
              </a:rPr>
              <a:t>链的生产性重排切除了</a:t>
            </a:r>
            <a:r>
              <a:rPr lang="en-US" altLang="zh-CN" b="1" dirty="0">
                <a:solidFill>
                  <a:prstClr val="white"/>
                </a:solidFill>
                <a:latin typeface="+mn-ea"/>
                <a:sym typeface="Symbol" pitchFamily="18" charset="2"/>
              </a:rPr>
              <a:t></a:t>
            </a:r>
            <a:r>
              <a:rPr lang="zh-CN" altLang="en-US" b="1" dirty="0">
                <a:solidFill>
                  <a:prstClr val="white"/>
                </a:solidFill>
                <a:latin typeface="+mn-ea"/>
                <a:sym typeface="Symbol" pitchFamily="18" charset="2"/>
              </a:rPr>
              <a:t>链</a:t>
            </a:r>
            <a:r>
              <a:rPr lang="en-US" altLang="zh-CN" b="1" dirty="0">
                <a:solidFill>
                  <a:prstClr val="white"/>
                </a:solidFill>
                <a:latin typeface="+mn-ea"/>
                <a:sym typeface="Symbol" pitchFamily="18" charset="2"/>
              </a:rPr>
              <a:t>!!</a:t>
            </a:r>
          </a:p>
        </p:txBody>
      </p:sp>
      <p:grpSp>
        <p:nvGrpSpPr>
          <p:cNvPr id="2" name="组合 4"/>
          <p:cNvGrpSpPr/>
          <p:nvPr/>
        </p:nvGrpSpPr>
        <p:grpSpPr>
          <a:xfrm>
            <a:off x="251522" y="836712"/>
            <a:ext cx="8584505" cy="4824536"/>
            <a:chOff x="251520" y="620688"/>
            <a:chExt cx="8584505" cy="4824536"/>
          </a:xfrm>
        </p:grpSpPr>
        <p:pic>
          <p:nvPicPr>
            <p:cNvPr id="110594" name="Picture 2" descr="figure 9-05"/>
            <p:cNvPicPr>
              <a:picLocks noChangeAspect="1" noChangeArrowheads="1"/>
            </p:cNvPicPr>
            <p:nvPr/>
          </p:nvPicPr>
          <p:blipFill>
            <a:blip r:embed="rId3" cstate="email"/>
            <a:srcRect/>
            <a:stretch>
              <a:fillRect/>
            </a:stretch>
          </p:blipFill>
          <p:spPr bwMode="auto">
            <a:xfrm>
              <a:off x="304800" y="620688"/>
              <a:ext cx="8531225" cy="4722813"/>
            </a:xfrm>
            <a:prstGeom prst="rect">
              <a:avLst/>
            </a:prstGeom>
            <a:noFill/>
            <a:ln w="9525">
              <a:noFill/>
              <a:miter lim="800000"/>
              <a:headEnd/>
              <a:tailEnd/>
            </a:ln>
            <a:effectLst/>
          </p:spPr>
        </p:pic>
        <p:sp>
          <p:nvSpPr>
            <p:cNvPr id="4" name="矩形 3"/>
            <p:cNvSpPr/>
            <p:nvPr/>
          </p:nvSpPr>
          <p:spPr>
            <a:xfrm>
              <a:off x="251520" y="4869160"/>
              <a:ext cx="201622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6" name="矩形 5"/>
          <p:cNvSpPr/>
          <p:nvPr/>
        </p:nvSpPr>
        <p:spPr>
          <a:xfrm>
            <a:off x="1466742" y="5454517"/>
            <a:ext cx="5674940"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b="1" dirty="0">
                <a:solidFill>
                  <a:prstClr val="white"/>
                </a:solidFill>
                <a:latin typeface="Georgia"/>
                <a:ea typeface="微软雅黑"/>
              </a:rPr>
              <a:t>小鼠</a:t>
            </a:r>
            <a:r>
              <a:rPr lang="en-US" altLang="zh-CN" sz="2000" b="1" dirty="0">
                <a:solidFill>
                  <a:prstClr val="white"/>
                </a:solidFill>
                <a:latin typeface="Georgia"/>
                <a:ea typeface="微软雅黑"/>
              </a:rPr>
              <a:t>TCR </a:t>
            </a:r>
            <a:r>
              <a:rPr lang="en-US" altLang="zh-CN" sz="2000" b="1" dirty="0">
                <a:solidFill>
                  <a:prstClr val="white"/>
                </a:solidFill>
                <a:latin typeface="Symbol" pitchFamily="18" charset="2"/>
                <a:ea typeface="微软雅黑"/>
              </a:rPr>
              <a:t>a</a:t>
            </a:r>
            <a:r>
              <a:rPr lang="en-US" altLang="zh-CN" sz="2000" b="1" dirty="0">
                <a:solidFill>
                  <a:prstClr val="white"/>
                </a:solidFill>
                <a:latin typeface="Georgia"/>
                <a:ea typeface="微软雅黑"/>
              </a:rPr>
              <a:t>-, </a:t>
            </a:r>
            <a:r>
              <a:rPr lang="en-US" altLang="zh-CN" sz="2000" b="1" dirty="0">
                <a:solidFill>
                  <a:prstClr val="white"/>
                </a:solidFill>
                <a:latin typeface="Symbol" pitchFamily="18" charset="2"/>
                <a:ea typeface="微软雅黑"/>
              </a:rPr>
              <a:t>b</a:t>
            </a:r>
            <a:r>
              <a:rPr lang="en-US" altLang="zh-CN" sz="2000" b="1" dirty="0">
                <a:solidFill>
                  <a:prstClr val="white"/>
                </a:solidFill>
                <a:latin typeface="Georgia"/>
                <a:ea typeface="微软雅黑"/>
              </a:rPr>
              <a:t>-, </a:t>
            </a:r>
            <a:r>
              <a:rPr lang="en-US" altLang="zh-CN" sz="2000" b="1" dirty="0">
                <a:solidFill>
                  <a:prstClr val="white"/>
                </a:solidFill>
                <a:latin typeface="Symbol" pitchFamily="18" charset="2"/>
                <a:ea typeface="微软雅黑"/>
              </a:rPr>
              <a:t>g</a:t>
            </a:r>
            <a:r>
              <a:rPr lang="en-US" altLang="zh-CN" sz="2000" b="1" dirty="0">
                <a:solidFill>
                  <a:prstClr val="white"/>
                </a:solidFill>
                <a:latin typeface="Georgia"/>
                <a:ea typeface="微软雅黑"/>
              </a:rPr>
              <a:t>-, </a:t>
            </a:r>
            <a:r>
              <a:rPr lang="zh-CN" altLang="en-US" sz="2000" b="1" dirty="0">
                <a:solidFill>
                  <a:prstClr val="white"/>
                </a:solidFill>
                <a:latin typeface="Georgia"/>
                <a:ea typeface="微软雅黑"/>
              </a:rPr>
              <a:t>和</a:t>
            </a:r>
            <a:r>
              <a:rPr lang="en-US" altLang="zh-CN" sz="2000" b="1" dirty="0">
                <a:solidFill>
                  <a:prstClr val="white"/>
                </a:solidFill>
                <a:latin typeface="Georgia"/>
                <a:ea typeface="微软雅黑"/>
              </a:rPr>
              <a:t> </a:t>
            </a:r>
            <a:r>
              <a:rPr lang="en-US" altLang="zh-CN" sz="2000" b="1" dirty="0">
                <a:solidFill>
                  <a:prstClr val="white"/>
                </a:solidFill>
                <a:latin typeface="Symbol" pitchFamily="18" charset="2"/>
                <a:ea typeface="微软雅黑"/>
              </a:rPr>
              <a:t>d</a:t>
            </a:r>
            <a:r>
              <a:rPr lang="en-US" altLang="zh-CN" sz="2000" b="1" dirty="0">
                <a:solidFill>
                  <a:prstClr val="white"/>
                </a:solidFill>
                <a:latin typeface="Georgia"/>
                <a:ea typeface="微软雅黑"/>
              </a:rPr>
              <a:t>-</a:t>
            </a:r>
            <a:r>
              <a:rPr lang="zh-CN" altLang="en-US" sz="2000" b="1" dirty="0">
                <a:solidFill>
                  <a:prstClr val="white"/>
                </a:solidFill>
                <a:latin typeface="Georgia"/>
                <a:ea typeface="微软雅黑"/>
              </a:rPr>
              <a:t>链基因片段的胚系结构</a:t>
            </a:r>
            <a:endParaRPr lang="en-US" altLang="zh-CN" sz="2000" b="1" dirty="0">
              <a:solidFill>
                <a:prstClr val="white"/>
              </a:solidFill>
              <a:latin typeface="Georgia"/>
              <a:ea typeface="微软雅黑"/>
            </a:endParaRPr>
          </a:p>
        </p:txBody>
      </p:sp>
      <p:sp>
        <p:nvSpPr>
          <p:cNvPr id="7" name="矩形 6">
            <a:extLst>
              <a:ext uri="{FF2B5EF4-FFF2-40B4-BE49-F238E27FC236}">
                <a16:creationId xmlns:a16="http://schemas.microsoft.com/office/drawing/2014/main" id="{122D7610-ECAE-4E4B-B058-39A41CFDA4BC}"/>
              </a:ext>
            </a:extLst>
          </p:cNvPr>
          <p:cNvSpPr/>
          <p:nvPr/>
        </p:nvSpPr>
        <p:spPr>
          <a:xfrm>
            <a:off x="304802" y="736501"/>
            <a:ext cx="5558728"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小鼠</a:t>
            </a:r>
            <a:r>
              <a:rPr lang="en-US" altLang="zh-CN" b="1" dirty="0">
                <a:solidFill>
                  <a:schemeClr val="tx1"/>
                </a:solidFill>
                <a:latin typeface="+mn-ea"/>
              </a:rPr>
              <a:t>TCR</a:t>
            </a:r>
            <a:r>
              <a:rPr lang="zh-CN" altLang="en-US" b="1" dirty="0">
                <a:solidFill>
                  <a:schemeClr val="tx1"/>
                </a:solidFill>
                <a:latin typeface="+mn-ea"/>
              </a:rPr>
              <a:t>的</a:t>
            </a:r>
            <a:r>
              <a:rPr lang="zh-CN" altLang="en-US" b="1" dirty="0">
                <a:solidFill>
                  <a:schemeClr val="tx1"/>
                </a:solidFill>
                <a:latin typeface="+mn-ea"/>
                <a:sym typeface="Symbol" panose="05050102010706020507" pitchFamily="18" charset="2"/>
              </a:rPr>
              <a:t>链和链</a:t>
            </a:r>
            <a:r>
              <a:rPr lang="en-US" altLang="zh-CN" b="1" dirty="0">
                <a:solidFill>
                  <a:schemeClr val="tx1"/>
                </a:solidFill>
                <a:latin typeface="+mn-ea"/>
                <a:sym typeface="Symbol" panose="05050102010706020507" pitchFamily="18" charset="2"/>
              </a:rPr>
              <a:t>DNA</a:t>
            </a:r>
            <a:r>
              <a:rPr lang="zh-CN" altLang="en-US" b="1" dirty="0">
                <a:solidFill>
                  <a:schemeClr val="tx1"/>
                </a:solidFill>
                <a:latin typeface="+mn-ea"/>
                <a:sym typeface="Symbol" panose="05050102010706020507" pitchFamily="18" charset="2"/>
              </a:rPr>
              <a:t>（</a:t>
            </a:r>
            <a:r>
              <a:rPr lang="en-US" altLang="zh-CN" b="1" dirty="0">
                <a:solidFill>
                  <a:schemeClr val="tx1"/>
                </a:solidFill>
                <a:latin typeface="+mn-ea"/>
                <a:sym typeface="Symbol" panose="05050102010706020507" pitchFamily="18" charset="2"/>
              </a:rPr>
              <a:t>14</a:t>
            </a:r>
            <a:r>
              <a:rPr lang="zh-CN" altLang="en-US" b="1" dirty="0">
                <a:solidFill>
                  <a:schemeClr val="tx1"/>
                </a:solidFill>
                <a:latin typeface="+mn-ea"/>
                <a:sym typeface="Symbol" panose="05050102010706020507" pitchFamily="18" charset="2"/>
              </a:rPr>
              <a:t>号染色体）</a:t>
            </a:r>
            <a:endParaRPr lang="zh-CN" altLang="en-US" b="1" dirty="0">
              <a:solidFill>
                <a:schemeClr val="tx1"/>
              </a:solidFill>
              <a:latin typeface="+mn-ea"/>
            </a:endParaRPr>
          </a:p>
        </p:txBody>
      </p:sp>
      <p:sp>
        <p:nvSpPr>
          <p:cNvPr id="8" name="矩形 7">
            <a:extLst>
              <a:ext uri="{FF2B5EF4-FFF2-40B4-BE49-F238E27FC236}">
                <a16:creationId xmlns:a16="http://schemas.microsoft.com/office/drawing/2014/main" id="{A7699C30-C7B0-4C97-BAA9-C691D01578F1}"/>
              </a:ext>
            </a:extLst>
          </p:cNvPr>
          <p:cNvSpPr/>
          <p:nvPr/>
        </p:nvSpPr>
        <p:spPr>
          <a:xfrm>
            <a:off x="388939" y="2117392"/>
            <a:ext cx="5558728"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小鼠</a:t>
            </a:r>
            <a:r>
              <a:rPr lang="en-US" altLang="zh-CN" b="1" dirty="0">
                <a:solidFill>
                  <a:schemeClr val="tx1"/>
                </a:solidFill>
                <a:latin typeface="+mn-ea"/>
              </a:rPr>
              <a:t>TCR</a:t>
            </a:r>
            <a:r>
              <a:rPr lang="zh-CN" altLang="en-US" b="1" dirty="0">
                <a:solidFill>
                  <a:schemeClr val="tx1"/>
                </a:solidFill>
                <a:latin typeface="+mn-ea"/>
              </a:rPr>
              <a:t>的</a:t>
            </a:r>
            <a:r>
              <a:rPr lang="zh-CN" altLang="en-US" b="1" dirty="0">
                <a:solidFill>
                  <a:schemeClr val="tx1"/>
                </a:solidFill>
                <a:latin typeface="+mn-ea"/>
                <a:sym typeface="Symbol" panose="05050102010706020507" pitchFamily="18" charset="2"/>
              </a:rPr>
              <a:t>链</a:t>
            </a:r>
            <a:r>
              <a:rPr lang="en-US" altLang="zh-CN" b="1" dirty="0">
                <a:solidFill>
                  <a:schemeClr val="tx1"/>
                </a:solidFill>
                <a:latin typeface="+mn-ea"/>
                <a:sym typeface="Symbol" panose="05050102010706020507" pitchFamily="18" charset="2"/>
              </a:rPr>
              <a:t>DNA</a:t>
            </a:r>
            <a:r>
              <a:rPr lang="zh-CN" altLang="en-US" b="1" dirty="0">
                <a:solidFill>
                  <a:schemeClr val="tx1"/>
                </a:solidFill>
                <a:latin typeface="+mn-ea"/>
                <a:sym typeface="Symbol" panose="05050102010706020507" pitchFamily="18" charset="2"/>
              </a:rPr>
              <a:t>（</a:t>
            </a:r>
            <a:r>
              <a:rPr lang="en-US" altLang="zh-CN" b="1" dirty="0">
                <a:solidFill>
                  <a:schemeClr val="tx1"/>
                </a:solidFill>
                <a:latin typeface="+mn-ea"/>
                <a:sym typeface="Symbol" panose="05050102010706020507" pitchFamily="18" charset="2"/>
              </a:rPr>
              <a:t>6</a:t>
            </a:r>
            <a:r>
              <a:rPr lang="zh-CN" altLang="en-US" b="1" dirty="0">
                <a:solidFill>
                  <a:schemeClr val="tx1"/>
                </a:solidFill>
                <a:latin typeface="+mn-ea"/>
                <a:sym typeface="Symbol" panose="05050102010706020507" pitchFamily="18" charset="2"/>
              </a:rPr>
              <a:t>号染色体）</a:t>
            </a:r>
            <a:endParaRPr lang="zh-CN" altLang="en-US" b="1" dirty="0">
              <a:solidFill>
                <a:schemeClr val="tx1"/>
              </a:solidFill>
              <a:latin typeface="+mn-ea"/>
            </a:endParaRPr>
          </a:p>
        </p:txBody>
      </p:sp>
      <p:sp>
        <p:nvSpPr>
          <p:cNvPr id="9" name="矩形 8">
            <a:extLst>
              <a:ext uri="{FF2B5EF4-FFF2-40B4-BE49-F238E27FC236}">
                <a16:creationId xmlns:a16="http://schemas.microsoft.com/office/drawing/2014/main" id="{F8F61557-48AB-4E03-B186-B0026192C483}"/>
              </a:ext>
            </a:extLst>
          </p:cNvPr>
          <p:cNvSpPr/>
          <p:nvPr/>
        </p:nvSpPr>
        <p:spPr>
          <a:xfrm>
            <a:off x="251522" y="3398072"/>
            <a:ext cx="5558728" cy="3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小鼠</a:t>
            </a:r>
            <a:r>
              <a:rPr lang="en-US" altLang="zh-CN" b="1" dirty="0">
                <a:solidFill>
                  <a:schemeClr val="tx1"/>
                </a:solidFill>
                <a:latin typeface="+mn-ea"/>
              </a:rPr>
              <a:t>TCR</a:t>
            </a:r>
            <a:r>
              <a:rPr lang="zh-CN" altLang="en-US" b="1" dirty="0">
                <a:solidFill>
                  <a:schemeClr val="tx1"/>
                </a:solidFill>
                <a:latin typeface="+mn-ea"/>
              </a:rPr>
              <a:t>的</a:t>
            </a:r>
            <a:r>
              <a:rPr lang="zh-CN" altLang="en-US" b="1" dirty="0">
                <a:solidFill>
                  <a:schemeClr val="tx1"/>
                </a:solidFill>
                <a:latin typeface="+mn-ea"/>
                <a:sym typeface="Symbol" panose="05050102010706020507" pitchFamily="18" charset="2"/>
              </a:rPr>
              <a:t>链</a:t>
            </a:r>
            <a:r>
              <a:rPr lang="en-US" altLang="zh-CN" b="1" dirty="0">
                <a:solidFill>
                  <a:schemeClr val="tx1"/>
                </a:solidFill>
                <a:latin typeface="+mn-ea"/>
                <a:sym typeface="Symbol" panose="05050102010706020507" pitchFamily="18" charset="2"/>
              </a:rPr>
              <a:t>DNA</a:t>
            </a:r>
            <a:r>
              <a:rPr lang="zh-CN" altLang="en-US" b="1" dirty="0">
                <a:solidFill>
                  <a:schemeClr val="tx1"/>
                </a:solidFill>
                <a:latin typeface="+mn-ea"/>
                <a:sym typeface="Symbol" panose="05050102010706020507" pitchFamily="18" charset="2"/>
              </a:rPr>
              <a:t>（</a:t>
            </a:r>
            <a:r>
              <a:rPr lang="en-US" altLang="zh-CN" b="1" dirty="0">
                <a:solidFill>
                  <a:schemeClr val="tx1"/>
                </a:solidFill>
                <a:latin typeface="+mn-ea"/>
                <a:sym typeface="Symbol" panose="05050102010706020507" pitchFamily="18" charset="2"/>
              </a:rPr>
              <a:t>13</a:t>
            </a:r>
            <a:r>
              <a:rPr lang="zh-CN" altLang="en-US" b="1" dirty="0">
                <a:solidFill>
                  <a:schemeClr val="tx1"/>
                </a:solidFill>
                <a:latin typeface="+mn-ea"/>
                <a:sym typeface="Symbol" panose="05050102010706020507" pitchFamily="18" charset="2"/>
              </a:rPr>
              <a:t>号染色体）</a:t>
            </a:r>
            <a:endParaRPr lang="zh-CN" altLang="en-US" b="1" dirty="0">
              <a:solidFill>
                <a:schemeClr val="tx1"/>
              </a:solidFill>
              <a:latin typeface="+mn-ea"/>
            </a:endParaRPr>
          </a:p>
        </p:txBody>
      </p:sp>
      <p:sp>
        <p:nvSpPr>
          <p:cNvPr id="10" name="矩形 9">
            <a:extLst>
              <a:ext uri="{FF2B5EF4-FFF2-40B4-BE49-F238E27FC236}">
                <a16:creationId xmlns:a16="http://schemas.microsoft.com/office/drawing/2014/main" id="{DCA90B3D-0249-415A-8FF1-131E7C075B20}"/>
              </a:ext>
            </a:extLst>
          </p:cNvPr>
          <p:cNvSpPr/>
          <p:nvPr/>
        </p:nvSpPr>
        <p:spPr>
          <a:xfrm>
            <a:off x="727872" y="4390164"/>
            <a:ext cx="877886" cy="36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增强子</a:t>
            </a:r>
          </a:p>
        </p:txBody>
      </p:sp>
      <p:sp>
        <p:nvSpPr>
          <p:cNvPr id="11" name="矩形 10">
            <a:extLst>
              <a:ext uri="{FF2B5EF4-FFF2-40B4-BE49-F238E27FC236}">
                <a16:creationId xmlns:a16="http://schemas.microsoft.com/office/drawing/2014/main" id="{AF8A70FF-5526-43A8-992F-06A06C4805EF}"/>
              </a:ext>
            </a:extLst>
          </p:cNvPr>
          <p:cNvSpPr/>
          <p:nvPr/>
        </p:nvSpPr>
        <p:spPr>
          <a:xfrm>
            <a:off x="739084" y="4737674"/>
            <a:ext cx="1184965" cy="36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假基因</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able 9-03"/>
          <p:cNvPicPr>
            <a:picLocks noChangeAspect="1" noChangeArrowheads="1"/>
          </p:cNvPicPr>
          <p:nvPr/>
        </p:nvPicPr>
        <p:blipFill>
          <a:blip r:embed="rId3" cstate="print"/>
          <a:srcRect/>
          <a:stretch>
            <a:fillRect/>
          </a:stretch>
        </p:blipFill>
        <p:spPr bwMode="auto">
          <a:xfrm>
            <a:off x="304802" y="190500"/>
            <a:ext cx="8531225" cy="6472238"/>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44DFF230-6728-4489-8F2B-6953FF79A0EF}"/>
              </a:ext>
            </a:extLst>
          </p:cNvPr>
          <p:cNvSpPr/>
          <p:nvPr/>
        </p:nvSpPr>
        <p:spPr>
          <a:xfrm>
            <a:off x="1473200" y="270933"/>
            <a:ext cx="6028267" cy="296333"/>
          </a:xfrm>
          <a:prstGeom prst="rect">
            <a:avLst/>
          </a:prstGeom>
          <a:solidFill>
            <a:srgbClr val="011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小鼠免疫球蛋白和</a:t>
            </a:r>
            <a:r>
              <a:rPr lang="en-US" altLang="zh-CN" sz="1600" b="1" dirty="0">
                <a:latin typeface="+mn-ea"/>
              </a:rPr>
              <a:t>TCR</a:t>
            </a:r>
            <a:r>
              <a:rPr lang="zh-CN" altLang="en-US" sz="1600" b="1" dirty="0">
                <a:latin typeface="+mn-ea"/>
              </a:rPr>
              <a:t>基因多样性的来源</a:t>
            </a:r>
          </a:p>
        </p:txBody>
      </p:sp>
      <p:sp>
        <p:nvSpPr>
          <p:cNvPr id="4" name="矩形 3">
            <a:extLst>
              <a:ext uri="{FF2B5EF4-FFF2-40B4-BE49-F238E27FC236}">
                <a16:creationId xmlns:a16="http://schemas.microsoft.com/office/drawing/2014/main" id="{92FCF6DF-FBDB-4890-BA5D-7E818082163C}"/>
              </a:ext>
            </a:extLst>
          </p:cNvPr>
          <p:cNvSpPr/>
          <p:nvPr/>
        </p:nvSpPr>
        <p:spPr>
          <a:xfrm>
            <a:off x="423333" y="872067"/>
            <a:ext cx="1617134" cy="296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多样性机制</a:t>
            </a:r>
          </a:p>
        </p:txBody>
      </p:sp>
      <p:sp>
        <p:nvSpPr>
          <p:cNvPr id="6" name="矩形 5">
            <a:extLst>
              <a:ext uri="{FF2B5EF4-FFF2-40B4-BE49-F238E27FC236}">
                <a16:creationId xmlns:a16="http://schemas.microsoft.com/office/drawing/2014/main" id="{12CC28F6-F3C9-46F4-802C-6E42F7A4E5B5}"/>
              </a:ext>
            </a:extLst>
          </p:cNvPr>
          <p:cNvSpPr/>
          <p:nvPr/>
        </p:nvSpPr>
        <p:spPr>
          <a:xfrm>
            <a:off x="3191934" y="618067"/>
            <a:ext cx="1617134" cy="2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免疫球蛋白</a:t>
            </a:r>
          </a:p>
        </p:txBody>
      </p:sp>
      <p:sp>
        <p:nvSpPr>
          <p:cNvPr id="7" name="矩形 6">
            <a:extLst>
              <a:ext uri="{FF2B5EF4-FFF2-40B4-BE49-F238E27FC236}">
                <a16:creationId xmlns:a16="http://schemas.microsoft.com/office/drawing/2014/main" id="{B21E714E-F173-490C-AF02-4F2BB9971F61}"/>
              </a:ext>
            </a:extLst>
          </p:cNvPr>
          <p:cNvSpPr/>
          <p:nvPr/>
        </p:nvSpPr>
        <p:spPr>
          <a:xfrm>
            <a:off x="5748869" y="630765"/>
            <a:ext cx="1134532" cy="19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细胞受体</a:t>
            </a:r>
          </a:p>
        </p:txBody>
      </p:sp>
      <p:sp>
        <p:nvSpPr>
          <p:cNvPr id="8" name="矩形 7">
            <a:extLst>
              <a:ext uri="{FF2B5EF4-FFF2-40B4-BE49-F238E27FC236}">
                <a16:creationId xmlns:a16="http://schemas.microsoft.com/office/drawing/2014/main" id="{0B90167D-081E-4494-A15D-CA80C9CC8AB6}"/>
              </a:ext>
            </a:extLst>
          </p:cNvPr>
          <p:cNvSpPr/>
          <p:nvPr/>
        </p:nvSpPr>
        <p:spPr>
          <a:xfrm>
            <a:off x="7621065" y="628649"/>
            <a:ext cx="1048802" cy="19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细胞受体</a:t>
            </a:r>
          </a:p>
        </p:txBody>
      </p:sp>
      <p:sp>
        <p:nvSpPr>
          <p:cNvPr id="9" name="矩形 8">
            <a:extLst>
              <a:ext uri="{FF2B5EF4-FFF2-40B4-BE49-F238E27FC236}">
                <a16:creationId xmlns:a16="http://schemas.microsoft.com/office/drawing/2014/main" id="{538C2DA3-B1D5-4F4F-810B-9BFBCCC264EF}"/>
              </a:ext>
            </a:extLst>
          </p:cNvPr>
          <p:cNvSpPr/>
          <p:nvPr/>
        </p:nvSpPr>
        <p:spPr>
          <a:xfrm>
            <a:off x="3437470" y="956733"/>
            <a:ext cx="372530"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链</a:t>
            </a:r>
          </a:p>
        </p:txBody>
      </p:sp>
      <p:sp>
        <p:nvSpPr>
          <p:cNvPr id="10" name="矩形 9">
            <a:extLst>
              <a:ext uri="{FF2B5EF4-FFF2-40B4-BE49-F238E27FC236}">
                <a16:creationId xmlns:a16="http://schemas.microsoft.com/office/drawing/2014/main" id="{F0F8A41B-D541-429E-AAE9-75DE54E458E5}"/>
              </a:ext>
            </a:extLst>
          </p:cNvPr>
          <p:cNvSpPr/>
          <p:nvPr/>
        </p:nvSpPr>
        <p:spPr>
          <a:xfrm>
            <a:off x="4470399" y="956733"/>
            <a:ext cx="372530"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链</a:t>
            </a:r>
          </a:p>
        </p:txBody>
      </p:sp>
      <p:sp>
        <p:nvSpPr>
          <p:cNvPr id="11" name="矩形 10">
            <a:extLst>
              <a:ext uri="{FF2B5EF4-FFF2-40B4-BE49-F238E27FC236}">
                <a16:creationId xmlns:a16="http://schemas.microsoft.com/office/drawing/2014/main" id="{DA71AB6D-EEA3-42CC-B826-EC4E4BC49015}"/>
              </a:ext>
            </a:extLst>
          </p:cNvPr>
          <p:cNvSpPr/>
          <p:nvPr/>
        </p:nvSpPr>
        <p:spPr>
          <a:xfrm>
            <a:off x="5417085" y="952501"/>
            <a:ext cx="372530"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链</a:t>
            </a:r>
          </a:p>
        </p:txBody>
      </p:sp>
      <p:sp>
        <p:nvSpPr>
          <p:cNvPr id="12" name="矩形 11">
            <a:extLst>
              <a:ext uri="{FF2B5EF4-FFF2-40B4-BE49-F238E27FC236}">
                <a16:creationId xmlns:a16="http://schemas.microsoft.com/office/drawing/2014/main" id="{8D5AB10A-0055-4811-A1B3-CD40A97B0977}"/>
              </a:ext>
            </a:extLst>
          </p:cNvPr>
          <p:cNvSpPr/>
          <p:nvPr/>
        </p:nvSpPr>
        <p:spPr>
          <a:xfrm>
            <a:off x="6466948" y="952501"/>
            <a:ext cx="372530"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链</a:t>
            </a:r>
          </a:p>
        </p:txBody>
      </p:sp>
      <p:sp>
        <p:nvSpPr>
          <p:cNvPr id="13" name="矩形 12">
            <a:extLst>
              <a:ext uri="{FF2B5EF4-FFF2-40B4-BE49-F238E27FC236}">
                <a16:creationId xmlns:a16="http://schemas.microsoft.com/office/drawing/2014/main" id="{902BE097-7016-4ABE-BDBA-726F7895175F}"/>
              </a:ext>
            </a:extLst>
          </p:cNvPr>
          <p:cNvSpPr/>
          <p:nvPr/>
        </p:nvSpPr>
        <p:spPr>
          <a:xfrm>
            <a:off x="7364414" y="975782"/>
            <a:ext cx="372530"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链</a:t>
            </a:r>
          </a:p>
        </p:txBody>
      </p:sp>
      <p:sp>
        <p:nvSpPr>
          <p:cNvPr id="14" name="矩形 13">
            <a:extLst>
              <a:ext uri="{FF2B5EF4-FFF2-40B4-BE49-F238E27FC236}">
                <a16:creationId xmlns:a16="http://schemas.microsoft.com/office/drawing/2014/main" id="{6B127F5F-1EDE-4F6C-BF04-A78818751432}"/>
              </a:ext>
            </a:extLst>
          </p:cNvPr>
          <p:cNvSpPr/>
          <p:nvPr/>
        </p:nvSpPr>
        <p:spPr>
          <a:xfrm>
            <a:off x="8219547" y="952501"/>
            <a:ext cx="372530"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链</a:t>
            </a:r>
          </a:p>
        </p:txBody>
      </p:sp>
      <p:sp>
        <p:nvSpPr>
          <p:cNvPr id="15" name="矩形 14">
            <a:extLst>
              <a:ext uri="{FF2B5EF4-FFF2-40B4-BE49-F238E27FC236}">
                <a16:creationId xmlns:a16="http://schemas.microsoft.com/office/drawing/2014/main" id="{45CFE6A4-07B1-438E-B85B-1E79F92740B4}"/>
              </a:ext>
            </a:extLst>
          </p:cNvPr>
          <p:cNvSpPr/>
          <p:nvPr/>
        </p:nvSpPr>
        <p:spPr>
          <a:xfrm>
            <a:off x="2665411" y="1269999"/>
            <a:ext cx="3972455"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估计的功能基因片段数量</a:t>
            </a:r>
          </a:p>
        </p:txBody>
      </p:sp>
      <p:sp>
        <p:nvSpPr>
          <p:cNvPr id="16" name="矩形 15">
            <a:extLst>
              <a:ext uri="{FF2B5EF4-FFF2-40B4-BE49-F238E27FC236}">
                <a16:creationId xmlns:a16="http://schemas.microsoft.com/office/drawing/2014/main" id="{73E241D0-45E2-43E4-A329-C29A82F9B702}"/>
              </a:ext>
            </a:extLst>
          </p:cNvPr>
          <p:cNvSpPr/>
          <p:nvPr/>
        </p:nvSpPr>
        <p:spPr>
          <a:xfrm>
            <a:off x="2239171" y="2489199"/>
            <a:ext cx="3972455"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可能的组合数量</a:t>
            </a:r>
          </a:p>
        </p:txBody>
      </p:sp>
      <p:sp>
        <p:nvSpPr>
          <p:cNvPr id="17" name="矩形 16">
            <a:extLst>
              <a:ext uri="{FF2B5EF4-FFF2-40B4-BE49-F238E27FC236}">
                <a16:creationId xmlns:a16="http://schemas.microsoft.com/office/drawing/2014/main" id="{7D9F7D49-8E14-4F45-8988-B191DE8E38D2}"/>
              </a:ext>
            </a:extLst>
          </p:cNvPr>
          <p:cNvSpPr/>
          <p:nvPr/>
        </p:nvSpPr>
        <p:spPr>
          <a:xfrm>
            <a:off x="438677" y="2870728"/>
            <a:ext cx="1449389" cy="465139"/>
          </a:xfrm>
          <a:prstGeom prst="rect">
            <a:avLst/>
          </a:prstGeom>
          <a:solidFill>
            <a:srgbClr val="E1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V-J</a:t>
            </a:r>
            <a:r>
              <a:rPr lang="zh-CN" altLang="en-US" sz="1200" b="1" dirty="0">
                <a:solidFill>
                  <a:schemeClr val="tx1"/>
                </a:solidFill>
                <a:latin typeface="+mn-ea"/>
              </a:rPr>
              <a:t>和</a:t>
            </a:r>
            <a:r>
              <a:rPr lang="en-US" altLang="zh-CN" sz="1200" b="1" dirty="0">
                <a:solidFill>
                  <a:schemeClr val="tx1"/>
                </a:solidFill>
                <a:latin typeface="+mn-ea"/>
              </a:rPr>
              <a:t>V-D-J</a:t>
            </a:r>
            <a:r>
              <a:rPr lang="zh-CN" altLang="en-US" sz="1200" b="1" dirty="0">
                <a:solidFill>
                  <a:schemeClr val="tx1"/>
                </a:solidFill>
                <a:latin typeface="+mn-ea"/>
              </a:rPr>
              <a:t>的组合连接</a:t>
            </a:r>
          </a:p>
        </p:txBody>
      </p:sp>
      <p:sp>
        <p:nvSpPr>
          <p:cNvPr id="18" name="矩形 17">
            <a:extLst>
              <a:ext uri="{FF2B5EF4-FFF2-40B4-BE49-F238E27FC236}">
                <a16:creationId xmlns:a16="http://schemas.microsoft.com/office/drawing/2014/main" id="{F17505D7-45D7-46DB-996D-51C44F4F954F}"/>
              </a:ext>
            </a:extLst>
          </p:cNvPr>
          <p:cNvSpPr/>
          <p:nvPr/>
        </p:nvSpPr>
        <p:spPr>
          <a:xfrm>
            <a:off x="438677" y="3957107"/>
            <a:ext cx="1449389" cy="198968"/>
          </a:xfrm>
          <a:prstGeom prst="rect">
            <a:avLst/>
          </a:prstGeom>
          <a:solidFill>
            <a:srgbClr val="E1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连接的弹性</a:t>
            </a:r>
          </a:p>
        </p:txBody>
      </p:sp>
      <p:sp>
        <p:nvSpPr>
          <p:cNvPr id="19" name="矩形 18">
            <a:extLst>
              <a:ext uri="{FF2B5EF4-FFF2-40B4-BE49-F238E27FC236}">
                <a16:creationId xmlns:a16="http://schemas.microsoft.com/office/drawing/2014/main" id="{6DEFB14F-23D6-4468-BA80-285A88C79808}"/>
              </a:ext>
            </a:extLst>
          </p:cNvPr>
          <p:cNvSpPr/>
          <p:nvPr/>
        </p:nvSpPr>
        <p:spPr>
          <a:xfrm>
            <a:off x="423333" y="3426619"/>
            <a:ext cx="1449389" cy="46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D</a:t>
            </a:r>
            <a:r>
              <a:rPr lang="zh-CN" altLang="en-US" sz="1200" b="1" dirty="0">
                <a:solidFill>
                  <a:schemeClr val="tx1"/>
                </a:solidFill>
                <a:latin typeface="+mn-ea"/>
              </a:rPr>
              <a:t>基因片段的选择性连接</a:t>
            </a:r>
          </a:p>
        </p:txBody>
      </p:sp>
      <p:sp>
        <p:nvSpPr>
          <p:cNvPr id="20" name="矩形 19">
            <a:extLst>
              <a:ext uri="{FF2B5EF4-FFF2-40B4-BE49-F238E27FC236}">
                <a16:creationId xmlns:a16="http://schemas.microsoft.com/office/drawing/2014/main" id="{EF11CB65-B603-40A8-97F5-0365072B4D6B}"/>
              </a:ext>
            </a:extLst>
          </p:cNvPr>
          <p:cNvSpPr/>
          <p:nvPr/>
        </p:nvSpPr>
        <p:spPr>
          <a:xfrm>
            <a:off x="423333" y="4525700"/>
            <a:ext cx="1989667" cy="186266"/>
          </a:xfrm>
          <a:prstGeom prst="rect">
            <a:avLst/>
          </a:prstGeom>
          <a:solidFill>
            <a:srgbClr val="E1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添加</a:t>
            </a:r>
            <a:r>
              <a:rPr lang="en-US" altLang="zh-CN" sz="1200" b="1" dirty="0">
                <a:solidFill>
                  <a:schemeClr val="tx1"/>
                </a:solidFill>
                <a:latin typeface="+mn-ea"/>
              </a:rPr>
              <a:t>P</a:t>
            </a:r>
            <a:r>
              <a:rPr lang="zh-CN" altLang="en-US" sz="1200" b="1" dirty="0">
                <a:solidFill>
                  <a:schemeClr val="tx1"/>
                </a:solidFill>
                <a:latin typeface="+mn-ea"/>
              </a:rPr>
              <a:t>核苷</a:t>
            </a:r>
          </a:p>
        </p:txBody>
      </p:sp>
      <p:sp>
        <p:nvSpPr>
          <p:cNvPr id="21" name="矩形 20">
            <a:extLst>
              <a:ext uri="{FF2B5EF4-FFF2-40B4-BE49-F238E27FC236}">
                <a16:creationId xmlns:a16="http://schemas.microsoft.com/office/drawing/2014/main" id="{8B961A36-86FB-4BA8-9EEB-B229F88E5ECA}"/>
              </a:ext>
            </a:extLst>
          </p:cNvPr>
          <p:cNvSpPr/>
          <p:nvPr/>
        </p:nvSpPr>
        <p:spPr>
          <a:xfrm>
            <a:off x="438677" y="4245635"/>
            <a:ext cx="1989667"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添加</a:t>
            </a:r>
            <a:r>
              <a:rPr lang="en-US" altLang="zh-CN" sz="1200" b="1" dirty="0">
                <a:solidFill>
                  <a:schemeClr val="tx1"/>
                </a:solidFill>
                <a:latin typeface="+mn-ea"/>
              </a:rPr>
              <a:t>N</a:t>
            </a:r>
            <a:r>
              <a:rPr lang="zh-CN" altLang="en-US" sz="1200" b="1" dirty="0">
                <a:solidFill>
                  <a:schemeClr val="tx1"/>
                </a:solidFill>
                <a:latin typeface="+mn-ea"/>
              </a:rPr>
              <a:t>核苷</a:t>
            </a:r>
          </a:p>
        </p:txBody>
      </p:sp>
      <p:sp>
        <p:nvSpPr>
          <p:cNvPr id="22" name="矩形 21">
            <a:extLst>
              <a:ext uri="{FF2B5EF4-FFF2-40B4-BE49-F238E27FC236}">
                <a16:creationId xmlns:a16="http://schemas.microsoft.com/office/drawing/2014/main" id="{73801EBF-99C7-4D5C-9831-6C81224544E6}"/>
              </a:ext>
            </a:extLst>
          </p:cNvPr>
          <p:cNvSpPr/>
          <p:nvPr/>
        </p:nvSpPr>
        <p:spPr>
          <a:xfrm>
            <a:off x="423332" y="4773946"/>
            <a:ext cx="1989667"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体细胞突变</a:t>
            </a:r>
          </a:p>
        </p:txBody>
      </p:sp>
      <p:sp>
        <p:nvSpPr>
          <p:cNvPr id="23" name="矩形 22">
            <a:extLst>
              <a:ext uri="{FF2B5EF4-FFF2-40B4-BE49-F238E27FC236}">
                <a16:creationId xmlns:a16="http://schemas.microsoft.com/office/drawing/2014/main" id="{E94F5397-D370-4382-B893-7BCFAD7A6994}"/>
              </a:ext>
            </a:extLst>
          </p:cNvPr>
          <p:cNvSpPr/>
          <p:nvPr/>
        </p:nvSpPr>
        <p:spPr>
          <a:xfrm>
            <a:off x="400315" y="5061811"/>
            <a:ext cx="2554552" cy="206046"/>
          </a:xfrm>
          <a:prstGeom prst="rect">
            <a:avLst/>
          </a:prstGeom>
          <a:solidFill>
            <a:srgbClr val="E1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链之间的组合</a:t>
            </a:r>
          </a:p>
        </p:txBody>
      </p:sp>
      <p:sp>
        <p:nvSpPr>
          <p:cNvPr id="24" name="矩形 23">
            <a:extLst>
              <a:ext uri="{FF2B5EF4-FFF2-40B4-BE49-F238E27FC236}">
                <a16:creationId xmlns:a16="http://schemas.microsoft.com/office/drawing/2014/main" id="{69F2D4D2-C696-4AF0-AAF8-2764E96725DD}"/>
              </a:ext>
            </a:extLst>
          </p:cNvPr>
          <p:cNvSpPr/>
          <p:nvPr/>
        </p:nvSpPr>
        <p:spPr>
          <a:xfrm>
            <a:off x="6077484" y="3722425"/>
            <a:ext cx="949850" cy="16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latin typeface="+mn-ea"/>
            </a:endParaRPr>
          </a:p>
        </p:txBody>
      </p:sp>
      <p:sp>
        <p:nvSpPr>
          <p:cNvPr id="25" name="矩形 24">
            <a:extLst>
              <a:ext uri="{FF2B5EF4-FFF2-40B4-BE49-F238E27FC236}">
                <a16:creationId xmlns:a16="http://schemas.microsoft.com/office/drawing/2014/main" id="{1A5F8A9E-8539-4EFB-A2CE-FA42BB086924}"/>
              </a:ext>
            </a:extLst>
          </p:cNvPr>
          <p:cNvSpPr/>
          <p:nvPr/>
        </p:nvSpPr>
        <p:spPr>
          <a:xfrm>
            <a:off x="7720017" y="3694116"/>
            <a:ext cx="949850" cy="16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email"/>
          <a:srcRect/>
          <a:stretch>
            <a:fillRect/>
          </a:stretch>
        </p:blipFill>
        <p:spPr bwMode="auto">
          <a:xfrm>
            <a:off x="1749546" y="1484786"/>
            <a:ext cx="5414742" cy="4374751"/>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5" name="矩形 4"/>
          <p:cNvSpPr/>
          <p:nvPr/>
        </p:nvSpPr>
        <p:spPr>
          <a:xfrm>
            <a:off x="827584" y="6156012"/>
            <a:ext cx="7272808" cy="369332"/>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dirty="0">
                <a:solidFill>
                  <a:prstClr val="white"/>
                </a:solidFill>
                <a:latin typeface="微软雅黑"/>
                <a:ea typeface="微软雅黑"/>
              </a:rPr>
              <a:t>正在攻击大肠杆菌的巨噬细胞电镜照片</a:t>
            </a:r>
            <a:endParaRPr lang="en-US" altLang="zh-CN" dirty="0">
              <a:solidFill>
                <a:prstClr val="white"/>
              </a:solidFill>
              <a:latin typeface="微软雅黑"/>
              <a:ea typeface="微软雅黑"/>
            </a:endParaRPr>
          </a:p>
        </p:txBody>
      </p:sp>
      <p:sp>
        <p:nvSpPr>
          <p:cNvPr id="12" name="TextBox 11"/>
          <p:cNvSpPr txBox="1"/>
          <p:nvPr/>
        </p:nvSpPr>
        <p:spPr>
          <a:xfrm>
            <a:off x="6012160" y="4437112"/>
            <a:ext cx="936104" cy="369332"/>
          </a:xfrm>
          <a:prstGeom prst="rect">
            <a:avLst/>
          </a:prstGeom>
          <a:noFill/>
          <a:ln>
            <a:noFill/>
          </a:ln>
        </p:spPr>
        <p:txBody>
          <a:bodyPr wrap="square" rtlCol="0">
            <a:spAutoFit/>
          </a:bodyPr>
          <a:lstStyle/>
          <a:p>
            <a:pPr defTabSz="914400">
              <a:defRPr/>
            </a:pPr>
            <a:r>
              <a:rPr lang="en-US" altLang="zh-CN" dirty="0">
                <a:solidFill>
                  <a:srgbClr val="FFFF00"/>
                </a:solidFill>
                <a:effectLst>
                  <a:outerShdw blurRad="38100" dist="38100" dir="2700000" algn="tl">
                    <a:srgbClr val="000000">
                      <a:alpha val="43137"/>
                    </a:srgbClr>
                  </a:outerShdw>
                </a:effectLst>
                <a:latin typeface="Georgia"/>
                <a:ea typeface="微软雅黑"/>
              </a:rPr>
              <a:t>E. coli</a:t>
            </a:r>
            <a:endParaRPr lang="zh-CN" altLang="en-US" dirty="0">
              <a:solidFill>
                <a:srgbClr val="FFFF00"/>
              </a:solidFill>
              <a:effectLst>
                <a:outerShdw blurRad="38100" dist="38100" dir="2700000" algn="tl">
                  <a:srgbClr val="000000">
                    <a:alpha val="43137"/>
                  </a:srgbClr>
                </a:outerShdw>
              </a:effectLst>
              <a:latin typeface="Georgia"/>
              <a:ea typeface="微软雅黑"/>
            </a:endParaRPr>
          </a:p>
        </p:txBody>
      </p:sp>
      <p:sp>
        <p:nvSpPr>
          <p:cNvPr id="13" name="TextBox 12"/>
          <p:cNvSpPr txBox="1"/>
          <p:nvPr/>
        </p:nvSpPr>
        <p:spPr>
          <a:xfrm>
            <a:off x="3851920" y="3429000"/>
            <a:ext cx="1512168" cy="369332"/>
          </a:xfrm>
          <a:prstGeom prst="rect">
            <a:avLst/>
          </a:prstGeom>
          <a:noFill/>
        </p:spPr>
        <p:txBody>
          <a:bodyPr wrap="square" rtlCol="0">
            <a:spAutoFit/>
          </a:bodyPr>
          <a:lstStyle/>
          <a:p>
            <a:pPr defTabSz="914400">
              <a:defRPr/>
            </a:pPr>
            <a:r>
              <a:rPr lang="zh-CN" altLang="en-US" dirty="0">
                <a:solidFill>
                  <a:srgbClr val="FFFF00"/>
                </a:solidFill>
                <a:effectLst>
                  <a:outerShdw blurRad="38100" dist="38100" dir="2700000" algn="tl">
                    <a:srgbClr val="000000">
                      <a:alpha val="43137"/>
                    </a:srgbClr>
                  </a:outerShdw>
                </a:effectLst>
                <a:latin typeface="Georgia"/>
                <a:ea typeface="微软雅黑"/>
              </a:rPr>
              <a:t>巨噬细胞</a:t>
            </a:r>
          </a:p>
        </p:txBody>
      </p:sp>
      <p:sp>
        <p:nvSpPr>
          <p:cNvPr id="14" name="TextBox 13"/>
          <p:cNvSpPr txBox="1"/>
          <p:nvPr/>
        </p:nvSpPr>
        <p:spPr>
          <a:xfrm>
            <a:off x="2235199" y="2276872"/>
            <a:ext cx="1785257" cy="400110"/>
          </a:xfrm>
          <a:prstGeom prst="rect">
            <a:avLst/>
          </a:prstGeom>
          <a:noFill/>
          <a:ln>
            <a:noFill/>
          </a:ln>
        </p:spPr>
        <p:txBody>
          <a:bodyPr wrap="square" rtlCol="0">
            <a:spAutoFit/>
          </a:bodyPr>
          <a:lstStyle/>
          <a:p>
            <a:pPr defTabSz="914400">
              <a:defRPr/>
            </a:pPr>
            <a:r>
              <a:rPr lang="zh-CN" altLang="en-US" sz="2000" dirty="0">
                <a:solidFill>
                  <a:srgbClr val="FFFF00"/>
                </a:solidFill>
                <a:effectLst>
                  <a:outerShdw blurRad="38100" dist="38100" dir="2700000" algn="tl">
                    <a:srgbClr val="000000">
                      <a:alpha val="43137"/>
                    </a:srgbClr>
                  </a:outerShdw>
                </a:effectLst>
                <a:latin typeface="Georgia"/>
                <a:ea typeface="微软雅黑"/>
              </a:rPr>
              <a:t>单核吞噬细胞</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51522" y="188640"/>
            <a:ext cx="8584505" cy="5616624"/>
            <a:chOff x="251520" y="188640"/>
            <a:chExt cx="8584505" cy="5616624"/>
          </a:xfrm>
        </p:grpSpPr>
        <p:pic>
          <p:nvPicPr>
            <p:cNvPr id="111618" name="Picture 2" descr="figure 9-06"/>
            <p:cNvPicPr>
              <a:picLocks noChangeAspect="1" noChangeArrowheads="1"/>
            </p:cNvPicPr>
            <p:nvPr/>
          </p:nvPicPr>
          <p:blipFill>
            <a:blip r:embed="rId3" cstate="email"/>
            <a:srcRect/>
            <a:stretch>
              <a:fillRect/>
            </a:stretch>
          </p:blipFill>
          <p:spPr bwMode="auto">
            <a:xfrm>
              <a:off x="304800" y="188640"/>
              <a:ext cx="8531225" cy="5557838"/>
            </a:xfrm>
            <a:prstGeom prst="rect">
              <a:avLst/>
            </a:prstGeom>
            <a:noFill/>
            <a:ln w="9525">
              <a:noFill/>
              <a:miter lim="800000"/>
              <a:headEnd/>
              <a:tailEnd/>
            </a:ln>
            <a:effectLst/>
          </p:spPr>
        </p:pic>
        <p:sp>
          <p:nvSpPr>
            <p:cNvPr id="3" name="矩形 2"/>
            <p:cNvSpPr/>
            <p:nvPr/>
          </p:nvSpPr>
          <p:spPr>
            <a:xfrm>
              <a:off x="251520" y="5229200"/>
              <a:ext cx="201622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912250" y="5769009"/>
            <a:ext cx="7488832"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prstClr val="white"/>
                </a:solidFill>
                <a:latin typeface="Georgia"/>
                <a:ea typeface="微软雅黑"/>
              </a:rPr>
              <a:t>基因重排以产生编码</a:t>
            </a:r>
            <a:r>
              <a:rPr lang="en-US" altLang="zh-CN" sz="2000" dirty="0">
                <a:solidFill>
                  <a:prstClr val="white"/>
                </a:solidFill>
                <a:latin typeface="Symbol" pitchFamily="18" charset="2"/>
                <a:ea typeface="微软雅黑"/>
              </a:rPr>
              <a:t>ab</a:t>
            </a:r>
            <a:r>
              <a:rPr lang="en-US" altLang="zh-CN" sz="2000" dirty="0">
                <a:solidFill>
                  <a:prstClr val="white"/>
                </a:solidFill>
                <a:latin typeface="Georgia"/>
                <a:ea typeface="微软雅黑"/>
              </a:rPr>
              <a:t> T</a:t>
            </a:r>
            <a:r>
              <a:rPr lang="zh-CN" altLang="en-US" sz="2000" dirty="0">
                <a:solidFill>
                  <a:prstClr val="white"/>
                </a:solidFill>
                <a:latin typeface="Georgia"/>
                <a:ea typeface="微软雅黑"/>
              </a:rPr>
              <a:t>细胞受体的功能基因</a:t>
            </a:r>
            <a:endParaRPr lang="en-US" altLang="zh-CN" sz="2000" dirty="0">
              <a:solidFill>
                <a:prstClr val="white"/>
              </a:solidFill>
              <a:latin typeface="Georgia"/>
              <a:ea typeface="微软雅黑"/>
            </a:endParaRPr>
          </a:p>
        </p:txBody>
      </p:sp>
      <p:sp>
        <p:nvSpPr>
          <p:cNvPr id="6" name="矩形 5">
            <a:extLst>
              <a:ext uri="{FF2B5EF4-FFF2-40B4-BE49-F238E27FC236}">
                <a16:creationId xmlns:a16="http://schemas.microsoft.com/office/drawing/2014/main" id="{4C2DA30C-26BD-46CC-90D7-26FA63CFA90C}"/>
              </a:ext>
            </a:extLst>
          </p:cNvPr>
          <p:cNvSpPr/>
          <p:nvPr/>
        </p:nvSpPr>
        <p:spPr>
          <a:xfrm>
            <a:off x="143937" y="502615"/>
            <a:ext cx="1989667"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latin typeface="+mn-ea"/>
              </a:rPr>
              <a:t>胚系</a:t>
            </a:r>
            <a:r>
              <a:rPr lang="zh-CN" altLang="en-US" sz="1400" b="1" dirty="0">
                <a:solidFill>
                  <a:schemeClr val="tx1"/>
                </a:solidFill>
                <a:latin typeface="+mn-ea"/>
                <a:sym typeface="Symbol" panose="05050102010706020507" pitchFamily="18" charset="2"/>
              </a:rPr>
              <a:t>链</a:t>
            </a:r>
            <a:r>
              <a:rPr lang="en-US" altLang="zh-CN" sz="1400" b="1" dirty="0">
                <a:solidFill>
                  <a:schemeClr val="tx1"/>
                </a:solidFill>
                <a:latin typeface="+mn-ea"/>
                <a:sym typeface="Symbol" panose="05050102010706020507" pitchFamily="18" charset="2"/>
              </a:rPr>
              <a:t>DNA</a:t>
            </a:r>
            <a:endParaRPr lang="zh-CN" altLang="en-US" sz="1400" b="1" dirty="0">
              <a:solidFill>
                <a:schemeClr val="tx1"/>
              </a:solidFill>
              <a:latin typeface="+mn-ea"/>
            </a:endParaRPr>
          </a:p>
        </p:txBody>
      </p:sp>
      <p:sp>
        <p:nvSpPr>
          <p:cNvPr id="7" name="矩形 6">
            <a:extLst>
              <a:ext uri="{FF2B5EF4-FFF2-40B4-BE49-F238E27FC236}">
                <a16:creationId xmlns:a16="http://schemas.microsoft.com/office/drawing/2014/main" id="{505E947F-79F6-4164-B03D-2EC49AAC68D3}"/>
              </a:ext>
            </a:extLst>
          </p:cNvPr>
          <p:cNvSpPr/>
          <p:nvPr/>
        </p:nvSpPr>
        <p:spPr>
          <a:xfrm>
            <a:off x="355606" y="1442415"/>
            <a:ext cx="1989667"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latin typeface="+mn-ea"/>
                <a:sym typeface="Symbol" panose="05050102010706020507" pitchFamily="18" charset="2"/>
              </a:rPr>
              <a:t>重排后的链</a:t>
            </a:r>
            <a:r>
              <a:rPr lang="en-US" altLang="zh-CN" sz="1400" b="1" dirty="0">
                <a:solidFill>
                  <a:schemeClr val="tx1"/>
                </a:solidFill>
                <a:latin typeface="+mn-ea"/>
                <a:sym typeface="Symbol" panose="05050102010706020507" pitchFamily="18" charset="2"/>
              </a:rPr>
              <a:t>DNA</a:t>
            </a:r>
            <a:endParaRPr lang="zh-CN" altLang="en-US" sz="1400" b="1" dirty="0">
              <a:solidFill>
                <a:schemeClr val="tx1"/>
              </a:solidFill>
              <a:latin typeface="+mn-ea"/>
            </a:endParaRPr>
          </a:p>
        </p:txBody>
      </p:sp>
      <p:sp>
        <p:nvSpPr>
          <p:cNvPr id="8" name="矩形 7">
            <a:extLst>
              <a:ext uri="{FF2B5EF4-FFF2-40B4-BE49-F238E27FC236}">
                <a16:creationId xmlns:a16="http://schemas.microsoft.com/office/drawing/2014/main" id="{3876300B-152F-4715-924F-FDF342A637F5}"/>
              </a:ext>
            </a:extLst>
          </p:cNvPr>
          <p:cNvSpPr/>
          <p:nvPr/>
        </p:nvSpPr>
        <p:spPr>
          <a:xfrm>
            <a:off x="251522" y="4974289"/>
            <a:ext cx="1989667"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latin typeface="+mn-ea"/>
              </a:rPr>
              <a:t>胚系</a:t>
            </a:r>
            <a:r>
              <a:rPr lang="zh-CN" altLang="en-US" sz="1400" b="1" dirty="0">
                <a:solidFill>
                  <a:schemeClr val="tx1"/>
                </a:solidFill>
                <a:latin typeface="+mn-ea"/>
                <a:sym typeface="Symbol" panose="05050102010706020507" pitchFamily="18" charset="2"/>
              </a:rPr>
              <a:t>链</a:t>
            </a:r>
            <a:r>
              <a:rPr lang="en-US" altLang="zh-CN" sz="1400" b="1" dirty="0">
                <a:solidFill>
                  <a:schemeClr val="tx1"/>
                </a:solidFill>
                <a:latin typeface="+mn-ea"/>
                <a:sym typeface="Symbol" panose="05050102010706020507" pitchFamily="18" charset="2"/>
              </a:rPr>
              <a:t>DNA</a:t>
            </a:r>
            <a:endParaRPr lang="zh-CN" altLang="en-US" sz="1400" b="1" dirty="0">
              <a:solidFill>
                <a:schemeClr val="tx1"/>
              </a:solidFill>
              <a:latin typeface="+mn-ea"/>
            </a:endParaRPr>
          </a:p>
        </p:txBody>
      </p:sp>
      <p:sp>
        <p:nvSpPr>
          <p:cNvPr id="9" name="矩形 8">
            <a:extLst>
              <a:ext uri="{FF2B5EF4-FFF2-40B4-BE49-F238E27FC236}">
                <a16:creationId xmlns:a16="http://schemas.microsoft.com/office/drawing/2014/main" id="{E5B2095B-B97E-49AC-8FFB-A78342608DF9}"/>
              </a:ext>
            </a:extLst>
          </p:cNvPr>
          <p:cNvSpPr/>
          <p:nvPr/>
        </p:nvSpPr>
        <p:spPr>
          <a:xfrm>
            <a:off x="304802" y="3941356"/>
            <a:ext cx="1989667" cy="18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latin typeface="+mn-ea"/>
                <a:sym typeface="Symbol" panose="05050102010706020507" pitchFamily="18" charset="2"/>
              </a:rPr>
              <a:t>重排后的链</a:t>
            </a:r>
            <a:r>
              <a:rPr lang="en-US" altLang="zh-CN" sz="1400" b="1" dirty="0">
                <a:solidFill>
                  <a:schemeClr val="tx1"/>
                </a:solidFill>
                <a:latin typeface="+mn-ea"/>
                <a:sym typeface="Symbol" panose="05050102010706020507" pitchFamily="18" charset="2"/>
              </a:rPr>
              <a:t>DNA</a:t>
            </a:r>
            <a:endParaRPr lang="zh-CN" altLang="en-US" sz="1400" b="1" dirty="0">
              <a:solidFill>
                <a:schemeClr val="tx1"/>
              </a:solidFill>
              <a:latin typeface="+mn-ea"/>
            </a:endParaRPr>
          </a:p>
        </p:txBody>
      </p:sp>
      <p:sp>
        <p:nvSpPr>
          <p:cNvPr id="10" name="矩形 9">
            <a:extLst>
              <a:ext uri="{FF2B5EF4-FFF2-40B4-BE49-F238E27FC236}">
                <a16:creationId xmlns:a16="http://schemas.microsoft.com/office/drawing/2014/main" id="{399A52C6-45CB-4DB6-BF53-F7F2E3F3D37B}"/>
              </a:ext>
            </a:extLst>
          </p:cNvPr>
          <p:cNvSpPr/>
          <p:nvPr/>
        </p:nvSpPr>
        <p:spPr>
          <a:xfrm>
            <a:off x="355606" y="2367915"/>
            <a:ext cx="2666994" cy="190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latin typeface="+mn-ea"/>
                <a:sym typeface="Symbol" panose="05050102010706020507" pitchFamily="18" charset="2"/>
              </a:rPr>
              <a:t>异源二聚体蛋白质产物</a:t>
            </a:r>
            <a:endParaRPr lang="zh-CN" altLang="en-US" sz="1400" b="1" dirty="0">
              <a:solidFill>
                <a:schemeClr val="tx1"/>
              </a:solidFill>
              <a:latin typeface="+mn-ea"/>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figure 9-07"/>
          <p:cNvPicPr>
            <a:picLocks noChangeAspect="1" noChangeArrowheads="1"/>
          </p:cNvPicPr>
          <p:nvPr/>
        </p:nvPicPr>
        <p:blipFill>
          <a:blip r:embed="rId3" cstate="email"/>
          <a:srcRect/>
          <a:stretch>
            <a:fillRect/>
          </a:stretch>
        </p:blipFill>
        <p:spPr bwMode="auto">
          <a:xfrm>
            <a:off x="1053582" y="160339"/>
            <a:ext cx="6470746" cy="5932959"/>
          </a:xfrm>
          <a:prstGeom prst="rect">
            <a:avLst/>
          </a:prstGeom>
          <a:noFill/>
          <a:ln w="9525">
            <a:noFill/>
            <a:miter lim="800000"/>
            <a:headEnd/>
            <a:tailEnd/>
          </a:ln>
          <a:effectLst/>
        </p:spPr>
      </p:pic>
      <p:sp>
        <p:nvSpPr>
          <p:cNvPr id="3" name="矩形 2"/>
          <p:cNvSpPr/>
          <p:nvPr/>
        </p:nvSpPr>
        <p:spPr>
          <a:xfrm>
            <a:off x="971600" y="5661248"/>
            <a:ext cx="1872208"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prstClr val="white"/>
              </a:solidFill>
              <a:latin typeface="Georgia"/>
              <a:ea typeface="微软雅黑"/>
            </a:endParaRPr>
          </a:p>
        </p:txBody>
      </p:sp>
      <p:sp>
        <p:nvSpPr>
          <p:cNvPr id="4" name="矩形 3"/>
          <p:cNvSpPr/>
          <p:nvPr/>
        </p:nvSpPr>
        <p:spPr>
          <a:xfrm>
            <a:off x="179512" y="5661250"/>
            <a:ext cx="8856984" cy="707886"/>
          </a:xfrm>
          <a:prstGeom prst="rect">
            <a:avLst/>
          </a:prstGeom>
          <a:solidFill>
            <a:schemeClr val="accent1"/>
          </a:solidFill>
        </p:spPr>
        <p:txBody>
          <a:bodyPr wrap="square">
            <a:spAutoFit/>
          </a:bodyPr>
          <a:lstStyle/>
          <a:p>
            <a:pPr algn="ctr" defTabSz="914400">
              <a:defRPr/>
            </a:pPr>
            <a:r>
              <a:rPr lang="zh-CN" altLang="en-US" sz="2000" b="1" dirty="0">
                <a:solidFill>
                  <a:prstClr val="white"/>
                </a:solidFill>
                <a:latin typeface="Georgia"/>
                <a:ea typeface="微软雅黑"/>
              </a:rPr>
              <a:t>重排后的</a:t>
            </a:r>
            <a:r>
              <a:rPr lang="en-US" altLang="zh-CN" sz="2000" b="1" dirty="0">
                <a:solidFill>
                  <a:prstClr val="white"/>
                </a:solidFill>
                <a:latin typeface="Symbol" pitchFamily="18" charset="2"/>
                <a:ea typeface="微软雅黑"/>
              </a:rPr>
              <a:t>ab</a:t>
            </a:r>
            <a:r>
              <a:rPr lang="en-US" altLang="zh-CN" sz="2000" b="1" dirty="0">
                <a:solidFill>
                  <a:prstClr val="white"/>
                </a:solidFill>
                <a:latin typeface="Georgia"/>
                <a:ea typeface="微软雅黑"/>
              </a:rPr>
              <a:t>-TCR </a:t>
            </a:r>
            <a:r>
              <a:rPr lang="zh-CN" altLang="en-US" sz="2000" b="1" dirty="0">
                <a:solidFill>
                  <a:prstClr val="white"/>
                </a:solidFill>
                <a:latin typeface="Georgia"/>
                <a:ea typeface="微软雅黑"/>
              </a:rPr>
              <a:t>基因的结构示意图，显示了编码</a:t>
            </a:r>
            <a:r>
              <a:rPr lang="en-US" altLang="zh-CN" sz="2000" b="1" dirty="0">
                <a:solidFill>
                  <a:prstClr val="white"/>
                </a:solidFill>
                <a:latin typeface="Symbol" pitchFamily="18" charset="2"/>
                <a:ea typeface="微软雅黑"/>
              </a:rPr>
              <a:t>ab</a:t>
            </a:r>
            <a:r>
              <a:rPr lang="en-US" altLang="zh-CN" sz="2000" b="1" dirty="0">
                <a:solidFill>
                  <a:prstClr val="white"/>
                </a:solidFill>
                <a:latin typeface="Georgia"/>
                <a:ea typeface="微软雅黑"/>
              </a:rPr>
              <a:t>-TCR</a:t>
            </a:r>
            <a:r>
              <a:rPr lang="zh-CN" altLang="en-US" sz="2000" b="1" dirty="0">
                <a:solidFill>
                  <a:prstClr val="white"/>
                </a:solidFill>
                <a:latin typeface="Georgia"/>
                <a:ea typeface="微软雅黑"/>
              </a:rPr>
              <a:t>各个结构域的外显子以及</a:t>
            </a:r>
            <a:r>
              <a:rPr lang="en-US" altLang="zh-CN" sz="2000" b="1" dirty="0">
                <a:solidFill>
                  <a:prstClr val="white"/>
                </a:solidFill>
                <a:latin typeface="Georgia"/>
                <a:ea typeface="微软雅黑"/>
              </a:rPr>
              <a:t>CDRs</a:t>
            </a:r>
            <a:r>
              <a:rPr lang="zh-CN" altLang="en-US" sz="2000" b="1" dirty="0">
                <a:solidFill>
                  <a:prstClr val="white"/>
                </a:solidFill>
                <a:latin typeface="Georgia"/>
                <a:ea typeface="微软雅黑"/>
              </a:rPr>
              <a:t>的大致位置</a:t>
            </a:r>
            <a:endParaRPr lang="en-US" altLang="zh-CN" sz="2000" b="1" dirty="0">
              <a:solidFill>
                <a:prstClr val="white"/>
              </a:solidFill>
              <a:latin typeface="Georgia"/>
              <a:ea typeface="微软雅黑"/>
            </a:endParaRPr>
          </a:p>
        </p:txBody>
      </p:sp>
      <p:sp>
        <p:nvSpPr>
          <p:cNvPr id="5" name="矩形 4">
            <a:extLst>
              <a:ext uri="{FF2B5EF4-FFF2-40B4-BE49-F238E27FC236}">
                <a16:creationId xmlns:a16="http://schemas.microsoft.com/office/drawing/2014/main" id="{A82DCFEA-524C-4550-90C9-87E76186994F}"/>
              </a:ext>
            </a:extLst>
          </p:cNvPr>
          <p:cNvSpPr/>
          <p:nvPr/>
        </p:nvSpPr>
        <p:spPr>
          <a:xfrm>
            <a:off x="1053582" y="4115569"/>
            <a:ext cx="1452033"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sym typeface="Symbol" panose="05050102010706020507" pitchFamily="18" charset="2"/>
              </a:rPr>
              <a:t>重排后的链基因</a:t>
            </a:r>
            <a:endParaRPr lang="zh-CN" altLang="en-US" b="1" dirty="0">
              <a:solidFill>
                <a:schemeClr val="tx1"/>
              </a:solidFill>
              <a:latin typeface="+mn-ea"/>
            </a:endParaRPr>
          </a:p>
        </p:txBody>
      </p:sp>
      <p:sp>
        <p:nvSpPr>
          <p:cNvPr id="6" name="矩形 5">
            <a:extLst>
              <a:ext uri="{FF2B5EF4-FFF2-40B4-BE49-F238E27FC236}">
                <a16:creationId xmlns:a16="http://schemas.microsoft.com/office/drawing/2014/main" id="{D006A5D3-E6D8-469E-A213-70766D60C7C7}"/>
              </a:ext>
            </a:extLst>
          </p:cNvPr>
          <p:cNvSpPr/>
          <p:nvPr/>
        </p:nvSpPr>
        <p:spPr>
          <a:xfrm>
            <a:off x="971600" y="1038994"/>
            <a:ext cx="1471083"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sym typeface="Symbol" panose="05050102010706020507" pitchFamily="18" charset="2"/>
              </a:rPr>
              <a:t>重排后的链基因</a:t>
            </a:r>
            <a:endParaRPr lang="zh-CN" altLang="en-US" b="1" dirty="0">
              <a:solidFill>
                <a:schemeClr val="tx1"/>
              </a:solidFill>
              <a:latin typeface="+mn-ea"/>
            </a:endParaRPr>
          </a:p>
        </p:txBody>
      </p:sp>
      <p:sp>
        <p:nvSpPr>
          <p:cNvPr id="7" name="矩形 6">
            <a:extLst>
              <a:ext uri="{FF2B5EF4-FFF2-40B4-BE49-F238E27FC236}">
                <a16:creationId xmlns:a16="http://schemas.microsoft.com/office/drawing/2014/main" id="{A82DCFEA-524C-4550-90C9-87E76186994F}"/>
              </a:ext>
            </a:extLst>
          </p:cNvPr>
          <p:cNvSpPr/>
          <p:nvPr/>
        </p:nvSpPr>
        <p:spPr>
          <a:xfrm>
            <a:off x="721783" y="2250033"/>
            <a:ext cx="1354667" cy="579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所编码的结构域</a:t>
            </a:r>
          </a:p>
        </p:txBody>
      </p:sp>
      <p:sp>
        <p:nvSpPr>
          <p:cNvPr id="8" name="矩形 7">
            <a:extLst>
              <a:ext uri="{FF2B5EF4-FFF2-40B4-BE49-F238E27FC236}">
                <a16:creationId xmlns:a16="http://schemas.microsoft.com/office/drawing/2014/main" id="{A82DCFEA-524C-4550-90C9-87E76186994F}"/>
              </a:ext>
            </a:extLst>
          </p:cNvPr>
          <p:cNvSpPr/>
          <p:nvPr/>
        </p:nvSpPr>
        <p:spPr>
          <a:xfrm>
            <a:off x="3045883" y="2270721"/>
            <a:ext cx="1452033"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可变区结构域</a:t>
            </a:r>
          </a:p>
        </p:txBody>
      </p:sp>
      <p:sp>
        <p:nvSpPr>
          <p:cNvPr id="9" name="矩形 8">
            <a:extLst>
              <a:ext uri="{FF2B5EF4-FFF2-40B4-BE49-F238E27FC236}">
                <a16:creationId xmlns:a16="http://schemas.microsoft.com/office/drawing/2014/main" id="{E854DD2C-6D98-4E91-BE97-DD037E541C54}"/>
              </a:ext>
            </a:extLst>
          </p:cNvPr>
          <p:cNvSpPr/>
          <p:nvPr/>
        </p:nvSpPr>
        <p:spPr>
          <a:xfrm>
            <a:off x="4497916" y="2287643"/>
            <a:ext cx="124989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恒定区结构域</a:t>
            </a:r>
          </a:p>
        </p:txBody>
      </p:sp>
      <p:sp>
        <p:nvSpPr>
          <p:cNvPr id="10" name="矩形 9">
            <a:extLst>
              <a:ext uri="{FF2B5EF4-FFF2-40B4-BE49-F238E27FC236}">
                <a16:creationId xmlns:a16="http://schemas.microsoft.com/office/drawing/2014/main" id="{F228FD4D-E23C-4209-8EAE-E18E3884B250}"/>
              </a:ext>
            </a:extLst>
          </p:cNvPr>
          <p:cNvSpPr/>
          <p:nvPr/>
        </p:nvSpPr>
        <p:spPr>
          <a:xfrm>
            <a:off x="5810740" y="2270721"/>
            <a:ext cx="1108642" cy="729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跨膜区</a:t>
            </a:r>
          </a:p>
        </p:txBody>
      </p:sp>
      <p:sp>
        <p:nvSpPr>
          <p:cNvPr id="11" name="矩形 10">
            <a:extLst>
              <a:ext uri="{FF2B5EF4-FFF2-40B4-BE49-F238E27FC236}">
                <a16:creationId xmlns:a16="http://schemas.microsoft.com/office/drawing/2014/main" id="{E0A427E2-621F-4FE2-9675-EC4A02549A28}"/>
              </a:ext>
            </a:extLst>
          </p:cNvPr>
          <p:cNvSpPr/>
          <p:nvPr/>
        </p:nvSpPr>
        <p:spPr>
          <a:xfrm>
            <a:off x="6556366" y="1793095"/>
            <a:ext cx="1108642" cy="729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胞质内尾部</a:t>
            </a:r>
          </a:p>
        </p:txBody>
      </p:sp>
      <p:sp>
        <p:nvSpPr>
          <p:cNvPr id="12" name="矩形 11">
            <a:extLst>
              <a:ext uri="{FF2B5EF4-FFF2-40B4-BE49-F238E27FC236}">
                <a16:creationId xmlns:a16="http://schemas.microsoft.com/office/drawing/2014/main" id="{A45747F0-55F9-428C-AFCE-8B286C4D936F}"/>
              </a:ext>
            </a:extLst>
          </p:cNvPr>
          <p:cNvSpPr/>
          <p:nvPr/>
        </p:nvSpPr>
        <p:spPr>
          <a:xfrm>
            <a:off x="5044198" y="1714705"/>
            <a:ext cx="1225080" cy="472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连接序列</a:t>
            </a:r>
          </a:p>
        </p:txBody>
      </p:sp>
      <p:sp>
        <p:nvSpPr>
          <p:cNvPr id="13" name="矩形 12">
            <a:extLst>
              <a:ext uri="{FF2B5EF4-FFF2-40B4-BE49-F238E27FC236}">
                <a16:creationId xmlns:a16="http://schemas.microsoft.com/office/drawing/2014/main" id="{6E692333-21E0-4806-9AF7-EACFD69E5714}"/>
              </a:ext>
            </a:extLst>
          </p:cNvPr>
          <p:cNvSpPr/>
          <p:nvPr/>
        </p:nvSpPr>
        <p:spPr>
          <a:xfrm>
            <a:off x="1940930" y="2156777"/>
            <a:ext cx="1104953" cy="472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600" b="1" dirty="0">
                <a:solidFill>
                  <a:schemeClr val="tx1"/>
                </a:solidFill>
                <a:latin typeface="+mn-ea"/>
              </a:rPr>
              <a:t>引导序列</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figure_05_26"/>
          <p:cNvPicPr>
            <a:picLocks noChangeAspect="1" noChangeArrowheads="1"/>
          </p:cNvPicPr>
          <p:nvPr/>
        </p:nvPicPr>
        <p:blipFill>
          <a:blip r:embed="rId3" cstate="print"/>
          <a:srcRect/>
          <a:stretch>
            <a:fillRect/>
          </a:stretch>
        </p:blipFill>
        <p:spPr bwMode="auto">
          <a:xfrm>
            <a:off x="304802" y="698502"/>
            <a:ext cx="8531225" cy="5478463"/>
          </a:xfrm>
          <a:prstGeom prst="rect">
            <a:avLst/>
          </a:prstGeom>
          <a:noFill/>
          <a:ln w="9525">
            <a:noFill/>
            <a:miter lim="800000"/>
            <a:headEnd/>
            <a:tailEnd/>
          </a:ln>
          <a:effectLst/>
        </p:spPr>
      </p:pic>
      <p:sp>
        <p:nvSpPr>
          <p:cNvPr id="5" name="矩形 4">
            <a:extLst>
              <a:ext uri="{FF2B5EF4-FFF2-40B4-BE49-F238E27FC236}">
                <a16:creationId xmlns:a16="http://schemas.microsoft.com/office/drawing/2014/main" id="{3A03B882-97A4-4E85-8C0D-7E51E2821FA6}"/>
              </a:ext>
            </a:extLst>
          </p:cNvPr>
          <p:cNvSpPr/>
          <p:nvPr/>
        </p:nvSpPr>
        <p:spPr>
          <a:xfrm>
            <a:off x="397880" y="823277"/>
            <a:ext cx="1104953" cy="472357"/>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事件</a:t>
            </a:r>
          </a:p>
        </p:txBody>
      </p:sp>
      <p:sp>
        <p:nvSpPr>
          <p:cNvPr id="6" name="矩形 5">
            <a:extLst>
              <a:ext uri="{FF2B5EF4-FFF2-40B4-BE49-F238E27FC236}">
                <a16:creationId xmlns:a16="http://schemas.microsoft.com/office/drawing/2014/main" id="{760BC488-73FE-42BF-A039-8AB2C2DD66E1}"/>
              </a:ext>
            </a:extLst>
          </p:cNvPr>
          <p:cNvSpPr/>
          <p:nvPr/>
        </p:nvSpPr>
        <p:spPr>
          <a:xfrm>
            <a:off x="3903080" y="844507"/>
            <a:ext cx="1104953" cy="472357"/>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过程</a:t>
            </a:r>
          </a:p>
        </p:txBody>
      </p:sp>
      <p:sp>
        <p:nvSpPr>
          <p:cNvPr id="7" name="矩形 6">
            <a:extLst>
              <a:ext uri="{FF2B5EF4-FFF2-40B4-BE49-F238E27FC236}">
                <a16:creationId xmlns:a16="http://schemas.microsoft.com/office/drawing/2014/main" id="{F45F1A1C-0427-46B5-B0D7-FCA9B765E33D}"/>
              </a:ext>
            </a:extLst>
          </p:cNvPr>
          <p:cNvSpPr/>
          <p:nvPr/>
        </p:nvSpPr>
        <p:spPr>
          <a:xfrm>
            <a:off x="5619750" y="818112"/>
            <a:ext cx="1438275" cy="472357"/>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性质</a:t>
            </a:r>
          </a:p>
        </p:txBody>
      </p:sp>
      <p:sp>
        <p:nvSpPr>
          <p:cNvPr id="8" name="矩形 7">
            <a:extLst>
              <a:ext uri="{FF2B5EF4-FFF2-40B4-BE49-F238E27FC236}">
                <a16:creationId xmlns:a16="http://schemas.microsoft.com/office/drawing/2014/main" id="{F747576B-EEDF-46D6-BB0F-7EF1A378AD1B}"/>
              </a:ext>
            </a:extLst>
          </p:cNvPr>
          <p:cNvSpPr/>
          <p:nvPr/>
        </p:nvSpPr>
        <p:spPr>
          <a:xfrm>
            <a:off x="7187620" y="844507"/>
            <a:ext cx="1558500" cy="285984"/>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发生在</a:t>
            </a:r>
          </a:p>
        </p:txBody>
      </p:sp>
      <p:sp>
        <p:nvSpPr>
          <p:cNvPr id="9" name="矩形 8">
            <a:extLst>
              <a:ext uri="{FF2B5EF4-FFF2-40B4-BE49-F238E27FC236}">
                <a16:creationId xmlns:a16="http://schemas.microsoft.com/office/drawing/2014/main" id="{56EF9D8A-1464-4F64-8E95-C0047F95BF35}"/>
              </a:ext>
            </a:extLst>
          </p:cNvPr>
          <p:cNvSpPr/>
          <p:nvPr/>
        </p:nvSpPr>
        <p:spPr>
          <a:xfrm>
            <a:off x="7187620" y="1428750"/>
            <a:ext cx="727655" cy="190500"/>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10" name="矩形 9">
            <a:extLst>
              <a:ext uri="{FF2B5EF4-FFF2-40B4-BE49-F238E27FC236}">
                <a16:creationId xmlns:a16="http://schemas.microsoft.com/office/drawing/2014/main" id="{CA756023-325C-4B39-9F51-5287DFFA887D}"/>
              </a:ext>
            </a:extLst>
          </p:cNvPr>
          <p:cNvSpPr/>
          <p:nvPr/>
        </p:nvSpPr>
        <p:spPr>
          <a:xfrm>
            <a:off x="8018465" y="1428750"/>
            <a:ext cx="727655" cy="190500"/>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a:t>
            </a:r>
            <a:r>
              <a:rPr lang="zh-CN" altLang="en-US" sz="1400" b="1" dirty="0">
                <a:solidFill>
                  <a:schemeClr val="tx1"/>
                </a:solidFill>
                <a:latin typeface="+mn-ea"/>
              </a:rPr>
              <a:t>细胞</a:t>
            </a:r>
          </a:p>
        </p:txBody>
      </p:sp>
      <p:sp>
        <p:nvSpPr>
          <p:cNvPr id="11" name="矩形 10">
            <a:extLst>
              <a:ext uri="{FF2B5EF4-FFF2-40B4-BE49-F238E27FC236}">
                <a16:creationId xmlns:a16="http://schemas.microsoft.com/office/drawing/2014/main" id="{5E7472EC-75EA-4BEC-BD57-4917A0923EB0}"/>
              </a:ext>
            </a:extLst>
          </p:cNvPr>
          <p:cNvSpPr/>
          <p:nvPr/>
        </p:nvSpPr>
        <p:spPr>
          <a:xfrm>
            <a:off x="397880" y="1968457"/>
            <a:ext cx="1558500" cy="28598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可变区装配</a:t>
            </a:r>
          </a:p>
        </p:txBody>
      </p:sp>
      <p:sp>
        <p:nvSpPr>
          <p:cNvPr id="12" name="矩形 11">
            <a:extLst>
              <a:ext uri="{FF2B5EF4-FFF2-40B4-BE49-F238E27FC236}">
                <a16:creationId xmlns:a16="http://schemas.microsoft.com/office/drawing/2014/main" id="{05DE8050-7C99-4116-ACEE-0841874328AE}"/>
              </a:ext>
            </a:extLst>
          </p:cNvPr>
          <p:cNvSpPr/>
          <p:nvPr/>
        </p:nvSpPr>
        <p:spPr>
          <a:xfrm>
            <a:off x="397880" y="2565589"/>
            <a:ext cx="1811920" cy="28598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连接多样性</a:t>
            </a:r>
          </a:p>
        </p:txBody>
      </p:sp>
      <p:sp>
        <p:nvSpPr>
          <p:cNvPr id="13" name="矩形 12">
            <a:extLst>
              <a:ext uri="{FF2B5EF4-FFF2-40B4-BE49-F238E27FC236}">
                <a16:creationId xmlns:a16="http://schemas.microsoft.com/office/drawing/2014/main" id="{482B9126-3AC4-4805-B169-C678A4B60D50}"/>
              </a:ext>
            </a:extLst>
          </p:cNvPr>
          <p:cNvSpPr/>
          <p:nvPr/>
        </p:nvSpPr>
        <p:spPr>
          <a:xfrm>
            <a:off x="397879" y="3162720"/>
            <a:ext cx="2202445" cy="241723"/>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转录激活</a:t>
            </a:r>
          </a:p>
        </p:txBody>
      </p:sp>
      <p:sp>
        <p:nvSpPr>
          <p:cNvPr id="14" name="矩形 13">
            <a:extLst>
              <a:ext uri="{FF2B5EF4-FFF2-40B4-BE49-F238E27FC236}">
                <a16:creationId xmlns:a16="http://schemas.microsoft.com/office/drawing/2014/main" id="{E89B7EEE-AD32-4BBD-BC2D-52CCE1B46DE4}"/>
              </a:ext>
            </a:extLst>
          </p:cNvPr>
          <p:cNvSpPr/>
          <p:nvPr/>
        </p:nvSpPr>
        <p:spPr>
          <a:xfrm>
            <a:off x="397879" y="3720444"/>
            <a:ext cx="1811920" cy="28598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类别转换</a:t>
            </a:r>
          </a:p>
        </p:txBody>
      </p:sp>
      <p:sp>
        <p:nvSpPr>
          <p:cNvPr id="15" name="矩形 14">
            <a:extLst>
              <a:ext uri="{FF2B5EF4-FFF2-40B4-BE49-F238E27FC236}">
                <a16:creationId xmlns:a16="http://schemas.microsoft.com/office/drawing/2014/main" id="{DE5425A3-0D33-47D7-ADDF-D5069A970DA2}"/>
              </a:ext>
            </a:extLst>
          </p:cNvPr>
          <p:cNvSpPr/>
          <p:nvPr/>
        </p:nvSpPr>
        <p:spPr>
          <a:xfrm>
            <a:off x="397879" y="4322428"/>
            <a:ext cx="2202444" cy="276277"/>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体细胞高频突变</a:t>
            </a:r>
          </a:p>
        </p:txBody>
      </p:sp>
      <p:sp>
        <p:nvSpPr>
          <p:cNvPr id="16" name="矩形 15">
            <a:extLst>
              <a:ext uri="{FF2B5EF4-FFF2-40B4-BE49-F238E27FC236}">
                <a16:creationId xmlns:a16="http://schemas.microsoft.com/office/drawing/2014/main" id="{80B80E9E-5975-4DFF-A6C4-375AFD504CAB}"/>
              </a:ext>
            </a:extLst>
          </p:cNvPr>
          <p:cNvSpPr/>
          <p:nvPr/>
        </p:nvSpPr>
        <p:spPr>
          <a:xfrm>
            <a:off x="397879" y="4880331"/>
            <a:ext cx="2570166" cy="276278"/>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表面</a:t>
            </a:r>
            <a:r>
              <a:rPr lang="en-US" altLang="zh-CN" sz="1600" b="1" dirty="0">
                <a:solidFill>
                  <a:schemeClr val="tx1"/>
                </a:solidFill>
                <a:latin typeface="+mn-ea"/>
              </a:rPr>
              <a:t>IgM</a:t>
            </a:r>
            <a:r>
              <a:rPr lang="zh-CN" altLang="en-US" sz="1600" b="1" dirty="0">
                <a:solidFill>
                  <a:schemeClr val="tx1"/>
                </a:solidFill>
                <a:latin typeface="+mn-ea"/>
              </a:rPr>
              <a:t>和</a:t>
            </a:r>
            <a:r>
              <a:rPr lang="en-US" altLang="zh-CN" sz="1600" b="1" dirty="0" err="1">
                <a:solidFill>
                  <a:schemeClr val="tx1"/>
                </a:solidFill>
                <a:latin typeface="+mn-ea"/>
              </a:rPr>
              <a:t>IgD</a:t>
            </a:r>
            <a:r>
              <a:rPr lang="zh-CN" altLang="en-US" sz="1600" b="1" dirty="0">
                <a:solidFill>
                  <a:schemeClr val="tx1"/>
                </a:solidFill>
                <a:latin typeface="+mn-ea"/>
              </a:rPr>
              <a:t>的表达</a:t>
            </a:r>
          </a:p>
        </p:txBody>
      </p:sp>
      <p:sp>
        <p:nvSpPr>
          <p:cNvPr id="17" name="矩形 16">
            <a:extLst>
              <a:ext uri="{FF2B5EF4-FFF2-40B4-BE49-F238E27FC236}">
                <a16:creationId xmlns:a16="http://schemas.microsoft.com/office/drawing/2014/main" id="{2DA80313-7D37-401B-8E99-130053A262CA}"/>
              </a:ext>
            </a:extLst>
          </p:cNvPr>
          <p:cNvSpPr/>
          <p:nvPr/>
        </p:nvSpPr>
        <p:spPr>
          <a:xfrm>
            <a:off x="397879" y="5438235"/>
            <a:ext cx="2411996" cy="28598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膜型与分泌型</a:t>
            </a:r>
          </a:p>
        </p:txBody>
      </p:sp>
      <p:sp>
        <p:nvSpPr>
          <p:cNvPr id="18" name="矩形 17">
            <a:extLst>
              <a:ext uri="{FF2B5EF4-FFF2-40B4-BE49-F238E27FC236}">
                <a16:creationId xmlns:a16="http://schemas.microsoft.com/office/drawing/2014/main" id="{7D510611-CBDD-4F45-8347-916F33A72DEA}"/>
              </a:ext>
            </a:extLst>
          </p:cNvPr>
          <p:cNvSpPr/>
          <p:nvPr/>
        </p:nvSpPr>
        <p:spPr>
          <a:xfrm>
            <a:off x="3196113" y="1952771"/>
            <a:ext cx="2185512" cy="39990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DNA</a:t>
            </a:r>
            <a:r>
              <a:rPr lang="zh-CN" altLang="en-US" sz="1600" b="1" dirty="0">
                <a:solidFill>
                  <a:schemeClr val="tx1"/>
                </a:solidFill>
                <a:latin typeface="+mn-ea"/>
              </a:rPr>
              <a:t>的体细胞重组</a:t>
            </a:r>
          </a:p>
        </p:txBody>
      </p:sp>
      <p:sp>
        <p:nvSpPr>
          <p:cNvPr id="19" name="矩形 18">
            <a:extLst>
              <a:ext uri="{FF2B5EF4-FFF2-40B4-BE49-F238E27FC236}">
                <a16:creationId xmlns:a16="http://schemas.microsoft.com/office/drawing/2014/main" id="{2D491B6F-4FCC-4E97-A810-0CC408A21D55}"/>
              </a:ext>
            </a:extLst>
          </p:cNvPr>
          <p:cNvSpPr/>
          <p:nvPr/>
        </p:nvSpPr>
        <p:spPr>
          <a:xfrm>
            <a:off x="3048000" y="2520381"/>
            <a:ext cx="2442586" cy="39990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不精确连接，</a:t>
            </a:r>
            <a:r>
              <a:rPr lang="en-US" altLang="zh-CN" sz="1600" b="1" dirty="0">
                <a:solidFill>
                  <a:schemeClr val="tx1"/>
                </a:solidFill>
                <a:latin typeface="+mn-ea"/>
              </a:rPr>
              <a:t>DNA</a:t>
            </a:r>
            <a:r>
              <a:rPr lang="zh-CN" altLang="en-US" sz="1600" b="1" dirty="0">
                <a:solidFill>
                  <a:schemeClr val="tx1"/>
                </a:solidFill>
                <a:latin typeface="+mn-ea"/>
              </a:rPr>
              <a:t>中</a:t>
            </a:r>
            <a:r>
              <a:rPr lang="en-US" altLang="zh-CN" sz="1600" b="1" dirty="0">
                <a:solidFill>
                  <a:schemeClr val="tx1"/>
                </a:solidFill>
                <a:latin typeface="+mn-ea"/>
              </a:rPr>
              <a:t>N</a:t>
            </a:r>
            <a:r>
              <a:rPr lang="zh-CN" altLang="en-US" sz="1600" b="1" dirty="0">
                <a:solidFill>
                  <a:schemeClr val="tx1"/>
                </a:solidFill>
                <a:latin typeface="+mn-ea"/>
              </a:rPr>
              <a:t>序列插入</a:t>
            </a:r>
          </a:p>
        </p:txBody>
      </p:sp>
      <p:sp>
        <p:nvSpPr>
          <p:cNvPr id="20" name="矩形 19">
            <a:extLst>
              <a:ext uri="{FF2B5EF4-FFF2-40B4-BE49-F238E27FC236}">
                <a16:creationId xmlns:a16="http://schemas.microsoft.com/office/drawing/2014/main" id="{FD4E6E96-E8F1-4771-8F21-4AF8190F163C}"/>
              </a:ext>
            </a:extLst>
          </p:cNvPr>
          <p:cNvSpPr/>
          <p:nvPr/>
        </p:nvSpPr>
        <p:spPr>
          <a:xfrm>
            <a:off x="3019425" y="2988582"/>
            <a:ext cx="2442586" cy="516618"/>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增强子靠近后激活启动子</a:t>
            </a:r>
          </a:p>
        </p:txBody>
      </p:sp>
      <p:sp>
        <p:nvSpPr>
          <p:cNvPr id="21" name="矩形 20">
            <a:extLst>
              <a:ext uri="{FF2B5EF4-FFF2-40B4-BE49-F238E27FC236}">
                <a16:creationId xmlns:a16="http://schemas.microsoft.com/office/drawing/2014/main" id="{C3321687-46C1-4050-AA32-AACF082B8952}"/>
              </a:ext>
            </a:extLst>
          </p:cNvPr>
          <p:cNvSpPr/>
          <p:nvPr/>
        </p:nvSpPr>
        <p:spPr>
          <a:xfrm>
            <a:off x="3019425" y="3663484"/>
            <a:ext cx="2442586" cy="39990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DNA</a:t>
            </a:r>
            <a:r>
              <a:rPr lang="zh-CN" altLang="en-US" sz="1600" b="1" dirty="0">
                <a:solidFill>
                  <a:schemeClr val="tx1"/>
                </a:solidFill>
                <a:latin typeface="+mn-ea"/>
              </a:rPr>
              <a:t>的体细胞重组</a:t>
            </a:r>
          </a:p>
        </p:txBody>
      </p:sp>
      <p:sp>
        <p:nvSpPr>
          <p:cNvPr id="22" name="矩形 21">
            <a:extLst>
              <a:ext uri="{FF2B5EF4-FFF2-40B4-BE49-F238E27FC236}">
                <a16:creationId xmlns:a16="http://schemas.microsoft.com/office/drawing/2014/main" id="{EC4D1961-09EF-4EBD-A02B-D2CA6D11522F}"/>
              </a:ext>
            </a:extLst>
          </p:cNvPr>
          <p:cNvSpPr/>
          <p:nvPr/>
        </p:nvSpPr>
        <p:spPr>
          <a:xfrm>
            <a:off x="3019425" y="4221672"/>
            <a:ext cx="2442586" cy="39990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DNA</a:t>
            </a:r>
            <a:r>
              <a:rPr lang="zh-CN" altLang="en-US" sz="1600" b="1" dirty="0">
                <a:solidFill>
                  <a:schemeClr val="tx1"/>
                </a:solidFill>
                <a:latin typeface="+mn-ea"/>
              </a:rPr>
              <a:t>点突变</a:t>
            </a:r>
          </a:p>
        </p:txBody>
      </p:sp>
      <p:sp>
        <p:nvSpPr>
          <p:cNvPr id="23" name="矩形 22">
            <a:extLst>
              <a:ext uri="{FF2B5EF4-FFF2-40B4-BE49-F238E27FC236}">
                <a16:creationId xmlns:a16="http://schemas.microsoft.com/office/drawing/2014/main" id="{38EA81AD-783B-4B86-95CA-E1F930C08ECF}"/>
              </a:ext>
            </a:extLst>
          </p:cNvPr>
          <p:cNvSpPr/>
          <p:nvPr/>
        </p:nvSpPr>
        <p:spPr>
          <a:xfrm>
            <a:off x="3048526" y="4780264"/>
            <a:ext cx="2442586" cy="39990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RNA</a:t>
            </a:r>
            <a:r>
              <a:rPr lang="zh-CN" altLang="en-US" sz="1600" b="1" dirty="0">
                <a:solidFill>
                  <a:schemeClr val="tx1"/>
                </a:solidFill>
                <a:latin typeface="+mn-ea"/>
              </a:rPr>
              <a:t>的差异化剪接</a:t>
            </a:r>
          </a:p>
        </p:txBody>
      </p:sp>
      <p:sp>
        <p:nvSpPr>
          <p:cNvPr id="24" name="矩形 23">
            <a:extLst>
              <a:ext uri="{FF2B5EF4-FFF2-40B4-BE49-F238E27FC236}">
                <a16:creationId xmlns:a16="http://schemas.microsoft.com/office/drawing/2014/main" id="{6AB25063-423D-4951-B5E9-EE3DDFA898A9}"/>
              </a:ext>
            </a:extLst>
          </p:cNvPr>
          <p:cNvSpPr/>
          <p:nvPr/>
        </p:nvSpPr>
        <p:spPr>
          <a:xfrm>
            <a:off x="3019425" y="5338452"/>
            <a:ext cx="2442586" cy="399904"/>
          </a:xfrm>
          <a:prstGeom prst="rect">
            <a:avLst/>
          </a:prstGeom>
          <a:solidFill>
            <a:srgbClr val="FEF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RNA</a:t>
            </a:r>
            <a:r>
              <a:rPr lang="zh-CN" altLang="en-US" sz="1600" b="1" dirty="0">
                <a:solidFill>
                  <a:schemeClr val="tx1"/>
                </a:solidFill>
                <a:latin typeface="+mn-ea"/>
              </a:rPr>
              <a:t>的差异化剪接</a:t>
            </a:r>
          </a:p>
        </p:txBody>
      </p:sp>
      <p:sp>
        <p:nvSpPr>
          <p:cNvPr id="25" name="矩形 24">
            <a:extLst>
              <a:ext uri="{FF2B5EF4-FFF2-40B4-BE49-F238E27FC236}">
                <a16:creationId xmlns:a16="http://schemas.microsoft.com/office/drawing/2014/main" id="{D8627079-B915-4E26-86C8-495D6D5F8AA3}"/>
              </a:ext>
            </a:extLst>
          </p:cNvPr>
          <p:cNvSpPr/>
          <p:nvPr/>
        </p:nvSpPr>
        <p:spPr>
          <a:xfrm>
            <a:off x="5735714" y="1920553"/>
            <a:ext cx="1198486" cy="399905"/>
          </a:xfrm>
          <a:prstGeom prst="rect">
            <a:avLst/>
          </a:prstGeom>
          <a:solidFill>
            <a:srgbClr val="EDB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不可逆</a:t>
            </a:r>
          </a:p>
        </p:txBody>
      </p:sp>
      <p:sp>
        <p:nvSpPr>
          <p:cNvPr id="26" name="矩形 25">
            <a:extLst>
              <a:ext uri="{FF2B5EF4-FFF2-40B4-BE49-F238E27FC236}">
                <a16:creationId xmlns:a16="http://schemas.microsoft.com/office/drawing/2014/main" id="{0785F318-856F-4702-A3AC-8692A768595B}"/>
              </a:ext>
            </a:extLst>
          </p:cNvPr>
          <p:cNvSpPr/>
          <p:nvPr/>
        </p:nvSpPr>
        <p:spPr>
          <a:xfrm>
            <a:off x="5729543" y="2508818"/>
            <a:ext cx="1198486" cy="399905"/>
          </a:xfrm>
          <a:prstGeom prst="rect">
            <a:avLst/>
          </a:prstGeom>
          <a:solidFill>
            <a:srgbClr val="EDB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不可逆</a:t>
            </a:r>
          </a:p>
        </p:txBody>
      </p:sp>
      <p:sp>
        <p:nvSpPr>
          <p:cNvPr id="27" name="矩形 26">
            <a:extLst>
              <a:ext uri="{FF2B5EF4-FFF2-40B4-BE49-F238E27FC236}">
                <a16:creationId xmlns:a16="http://schemas.microsoft.com/office/drawing/2014/main" id="{0034BA64-944F-435D-BF59-A2237CD8618D}"/>
              </a:ext>
            </a:extLst>
          </p:cNvPr>
          <p:cNvSpPr/>
          <p:nvPr/>
        </p:nvSpPr>
        <p:spPr>
          <a:xfrm>
            <a:off x="5680254" y="3649509"/>
            <a:ext cx="1198486" cy="399905"/>
          </a:xfrm>
          <a:prstGeom prst="rect">
            <a:avLst/>
          </a:prstGeom>
          <a:solidFill>
            <a:srgbClr val="EDB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不可逆</a:t>
            </a:r>
          </a:p>
        </p:txBody>
      </p:sp>
      <p:sp>
        <p:nvSpPr>
          <p:cNvPr id="28" name="矩形 27">
            <a:extLst>
              <a:ext uri="{FF2B5EF4-FFF2-40B4-BE49-F238E27FC236}">
                <a16:creationId xmlns:a16="http://schemas.microsoft.com/office/drawing/2014/main" id="{B5BB207F-87C5-4C61-939A-91B743ACAF8D}"/>
              </a:ext>
            </a:extLst>
          </p:cNvPr>
          <p:cNvSpPr/>
          <p:nvPr/>
        </p:nvSpPr>
        <p:spPr>
          <a:xfrm>
            <a:off x="5711069" y="4241786"/>
            <a:ext cx="1198486" cy="399905"/>
          </a:xfrm>
          <a:prstGeom prst="rect">
            <a:avLst/>
          </a:prstGeom>
          <a:solidFill>
            <a:srgbClr val="EDB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不可逆</a:t>
            </a:r>
          </a:p>
        </p:txBody>
      </p:sp>
      <p:sp>
        <p:nvSpPr>
          <p:cNvPr id="29" name="矩形 28">
            <a:extLst>
              <a:ext uri="{FF2B5EF4-FFF2-40B4-BE49-F238E27FC236}">
                <a16:creationId xmlns:a16="http://schemas.microsoft.com/office/drawing/2014/main" id="{B4FD25A1-647F-4EC1-B903-E72BB7FD09F7}"/>
              </a:ext>
            </a:extLst>
          </p:cNvPr>
          <p:cNvSpPr/>
          <p:nvPr/>
        </p:nvSpPr>
        <p:spPr>
          <a:xfrm>
            <a:off x="5680253" y="3083628"/>
            <a:ext cx="1377771" cy="399905"/>
          </a:xfrm>
          <a:prstGeom prst="rect">
            <a:avLst/>
          </a:prstGeom>
          <a:solidFill>
            <a:srgbClr val="EDB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不可逆，受控</a:t>
            </a:r>
          </a:p>
        </p:txBody>
      </p:sp>
      <p:sp>
        <p:nvSpPr>
          <p:cNvPr id="30" name="矩形 29">
            <a:extLst>
              <a:ext uri="{FF2B5EF4-FFF2-40B4-BE49-F238E27FC236}">
                <a16:creationId xmlns:a16="http://schemas.microsoft.com/office/drawing/2014/main" id="{EFCDB18A-1959-43DD-8CCC-22CB10B3F7D5}"/>
              </a:ext>
            </a:extLst>
          </p:cNvPr>
          <p:cNvSpPr/>
          <p:nvPr/>
        </p:nvSpPr>
        <p:spPr>
          <a:xfrm>
            <a:off x="5639900" y="4811003"/>
            <a:ext cx="1377771" cy="39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不可逆，受控</a:t>
            </a:r>
          </a:p>
        </p:txBody>
      </p:sp>
      <p:sp>
        <p:nvSpPr>
          <p:cNvPr id="31" name="矩形 30">
            <a:extLst>
              <a:ext uri="{FF2B5EF4-FFF2-40B4-BE49-F238E27FC236}">
                <a16:creationId xmlns:a16="http://schemas.microsoft.com/office/drawing/2014/main" id="{DF60A2A3-9D92-47D5-8DD5-05AC7BB4A678}"/>
              </a:ext>
            </a:extLst>
          </p:cNvPr>
          <p:cNvSpPr/>
          <p:nvPr/>
        </p:nvSpPr>
        <p:spPr>
          <a:xfrm>
            <a:off x="5671561" y="5382732"/>
            <a:ext cx="1377771" cy="39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不可逆，受控</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00" name="Picture 4" descr="figure 4-22"/>
          <p:cNvPicPr>
            <a:picLocks noChangeAspect="1" noChangeArrowheads="1"/>
          </p:cNvPicPr>
          <p:nvPr/>
        </p:nvPicPr>
        <p:blipFill>
          <a:blip r:embed="rId2" cstate="email"/>
          <a:srcRect/>
          <a:stretch>
            <a:fillRect/>
          </a:stretch>
        </p:blipFill>
        <p:spPr bwMode="auto">
          <a:xfrm>
            <a:off x="2386013" y="165100"/>
            <a:ext cx="4278312" cy="6692900"/>
          </a:xfrm>
          <a:prstGeom prst="rect">
            <a:avLst/>
          </a:prstGeom>
          <a:noFill/>
          <a:ln w="9525">
            <a:noFill/>
            <a:miter lim="800000"/>
            <a:headEnd/>
            <a:tailEnd/>
          </a:ln>
          <a:effectLst/>
        </p:spPr>
      </p:pic>
      <p:sp>
        <p:nvSpPr>
          <p:cNvPr id="183301" name="Text Box 5"/>
          <p:cNvSpPr txBox="1">
            <a:spLocks noChangeArrowheads="1"/>
          </p:cNvSpPr>
          <p:nvPr/>
        </p:nvSpPr>
        <p:spPr bwMode="auto">
          <a:xfrm>
            <a:off x="517525" y="2235200"/>
            <a:ext cx="1385316" cy="400110"/>
          </a:xfrm>
          <a:prstGeom prst="rect">
            <a:avLst/>
          </a:prstGeom>
          <a:noFill/>
          <a:ln w="9525">
            <a:noFill/>
            <a:miter lim="800000"/>
            <a:headEnd/>
            <a:tailEnd/>
          </a:ln>
          <a:effectLst/>
        </p:spPr>
        <p:txBody>
          <a:bodyPr wrap="none">
            <a:spAutoFit/>
          </a:bodyPr>
          <a:lstStyle/>
          <a:p>
            <a:pPr defTabSz="914400">
              <a:defRPr/>
            </a:pPr>
            <a:r>
              <a:rPr lang="en-US" altLang="zh-CN" sz="2000" b="1" dirty="0">
                <a:solidFill>
                  <a:prstClr val="black"/>
                </a:solidFill>
                <a:latin typeface="+mn-ea"/>
              </a:rPr>
              <a:t>B</a:t>
            </a:r>
            <a:r>
              <a:rPr lang="zh-CN" altLang="en-US" sz="2000" b="1" dirty="0">
                <a:solidFill>
                  <a:prstClr val="black"/>
                </a:solidFill>
                <a:latin typeface="+mn-ea"/>
              </a:rPr>
              <a:t>细胞受体</a:t>
            </a:r>
            <a:endParaRPr lang="en-US" altLang="zh-CN" sz="2000" b="1" dirty="0">
              <a:solidFill>
                <a:prstClr val="black"/>
              </a:solidFill>
              <a:latin typeface="+mn-ea"/>
            </a:endParaRPr>
          </a:p>
        </p:txBody>
      </p:sp>
      <p:sp>
        <p:nvSpPr>
          <p:cNvPr id="4" name="矩形 3">
            <a:extLst>
              <a:ext uri="{FF2B5EF4-FFF2-40B4-BE49-F238E27FC236}">
                <a16:creationId xmlns:a16="http://schemas.microsoft.com/office/drawing/2014/main" id="{4260E878-2B59-438A-A12F-F156CB5C44FE}"/>
              </a:ext>
            </a:extLst>
          </p:cNvPr>
          <p:cNvSpPr/>
          <p:nvPr/>
        </p:nvSpPr>
        <p:spPr>
          <a:xfrm>
            <a:off x="4801700" y="5058653"/>
            <a:ext cx="1377771" cy="503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细胞质膜</a:t>
            </a:r>
          </a:p>
        </p:txBody>
      </p:sp>
      <p:sp>
        <p:nvSpPr>
          <p:cNvPr id="5" name="矩形 4">
            <a:extLst>
              <a:ext uri="{FF2B5EF4-FFF2-40B4-BE49-F238E27FC236}">
                <a16:creationId xmlns:a16="http://schemas.microsoft.com/office/drawing/2014/main" id="{DC27202B-4485-4285-9045-D11CD8B62983}"/>
              </a:ext>
            </a:extLst>
          </p:cNvPr>
          <p:cNvSpPr/>
          <p:nvPr/>
        </p:nvSpPr>
        <p:spPr>
          <a:xfrm>
            <a:off x="2620476" y="5715001"/>
            <a:ext cx="1141900" cy="161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48 aa</a:t>
            </a:r>
            <a:r>
              <a:rPr lang="zh-CN" altLang="en-US" sz="1600" b="1" dirty="0">
                <a:solidFill>
                  <a:schemeClr val="tx1"/>
                </a:solidFill>
                <a:latin typeface="+mn-ea"/>
              </a:rPr>
              <a:t>尾巴</a:t>
            </a:r>
          </a:p>
        </p:txBody>
      </p:sp>
      <p:sp>
        <p:nvSpPr>
          <p:cNvPr id="6" name="矩形 5">
            <a:extLst>
              <a:ext uri="{FF2B5EF4-FFF2-40B4-BE49-F238E27FC236}">
                <a16:creationId xmlns:a16="http://schemas.microsoft.com/office/drawing/2014/main" id="{D7B23D5F-32BC-4ACB-85A4-990CCAFB2673}"/>
              </a:ext>
            </a:extLst>
          </p:cNvPr>
          <p:cNvSpPr/>
          <p:nvPr/>
        </p:nvSpPr>
        <p:spPr>
          <a:xfrm>
            <a:off x="3762376" y="5715001"/>
            <a:ext cx="1141900" cy="161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61 aa</a:t>
            </a:r>
            <a:r>
              <a:rPr lang="zh-CN" altLang="en-US" sz="1600" b="1" dirty="0">
                <a:solidFill>
                  <a:schemeClr val="tx1"/>
                </a:solidFill>
                <a:latin typeface="+mn-ea"/>
              </a:rPr>
              <a:t>尾巴</a:t>
            </a:r>
          </a:p>
        </p:txBody>
      </p:sp>
      <p:sp>
        <p:nvSpPr>
          <p:cNvPr id="7" name="矩形 6">
            <a:extLst>
              <a:ext uri="{FF2B5EF4-FFF2-40B4-BE49-F238E27FC236}">
                <a16:creationId xmlns:a16="http://schemas.microsoft.com/office/drawing/2014/main" id="{DBA73B86-CFF7-4372-ADA4-020CAE5B7DBF}"/>
              </a:ext>
            </a:extLst>
          </p:cNvPr>
          <p:cNvSpPr/>
          <p:nvPr/>
        </p:nvSpPr>
        <p:spPr>
          <a:xfrm>
            <a:off x="2868125" y="6076952"/>
            <a:ext cx="1703875"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细胞质内尾部</a:t>
            </a:r>
          </a:p>
        </p:txBody>
      </p:sp>
    </p:spTree>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179512" y="180975"/>
            <a:ext cx="8764463" cy="6562726"/>
            <a:chOff x="179512" y="0"/>
            <a:chExt cx="8964488" cy="6858000"/>
          </a:xfrm>
        </p:grpSpPr>
        <p:pic>
          <p:nvPicPr>
            <p:cNvPr id="117762" name="Picture 2" descr="figure 9-09a"/>
            <p:cNvPicPr>
              <a:picLocks noChangeAspect="1" noChangeArrowheads="1"/>
            </p:cNvPicPr>
            <p:nvPr/>
          </p:nvPicPr>
          <p:blipFill>
            <a:blip r:embed="rId3" cstate="email"/>
            <a:srcRect/>
            <a:stretch>
              <a:fillRect/>
            </a:stretch>
          </p:blipFill>
          <p:spPr bwMode="auto">
            <a:xfrm>
              <a:off x="304800" y="215900"/>
              <a:ext cx="8531225" cy="6435725"/>
            </a:xfrm>
            <a:prstGeom prst="rect">
              <a:avLst/>
            </a:prstGeom>
            <a:noFill/>
            <a:ln w="9525">
              <a:noFill/>
              <a:miter lim="800000"/>
              <a:headEnd/>
              <a:tailEnd/>
            </a:ln>
            <a:effectLst/>
          </p:spPr>
        </p:pic>
        <p:sp>
          <p:nvSpPr>
            <p:cNvPr id="117763" name="Text Box 3"/>
            <p:cNvSpPr txBox="1">
              <a:spLocks noChangeArrowheads="1"/>
            </p:cNvSpPr>
            <p:nvPr/>
          </p:nvSpPr>
          <p:spPr bwMode="auto">
            <a:xfrm>
              <a:off x="3505200" y="0"/>
              <a:ext cx="5638800" cy="418112"/>
            </a:xfrm>
            <a:prstGeom prst="rect">
              <a:avLst/>
            </a:prstGeom>
            <a:noFill/>
            <a:ln w="9525">
              <a:noFill/>
              <a:miter lim="800000"/>
              <a:headEnd/>
              <a:tailEnd/>
            </a:ln>
            <a:effectLst/>
          </p:spPr>
          <p:txBody>
            <a:bodyPr>
              <a:spAutoFit/>
            </a:bodyPr>
            <a:lstStyle/>
            <a:p>
              <a:pPr defTabSz="914400">
                <a:defRPr/>
              </a:pPr>
              <a:r>
                <a:rPr lang="en-US" altLang="zh-CN" sz="2000" b="1" dirty="0">
                  <a:solidFill>
                    <a:prstClr val="black"/>
                  </a:solidFill>
                  <a:latin typeface="+mn-ea"/>
                </a:rPr>
                <a:t>T</a:t>
              </a:r>
              <a:r>
                <a:rPr lang="zh-CN" altLang="en-US" sz="2000" b="1" dirty="0">
                  <a:solidFill>
                    <a:prstClr val="black"/>
                  </a:solidFill>
                  <a:latin typeface="+mn-ea"/>
                </a:rPr>
                <a:t>细胞受体复合物</a:t>
              </a:r>
              <a:r>
                <a:rPr lang="en-US" altLang="zh-CN" sz="2000" b="1" dirty="0">
                  <a:solidFill>
                    <a:prstClr val="black"/>
                  </a:solidFill>
                  <a:latin typeface="+mn-ea"/>
                </a:rPr>
                <a:t>:  TCR + CD3</a:t>
              </a:r>
            </a:p>
          </p:txBody>
        </p:sp>
        <p:sp>
          <p:nvSpPr>
            <p:cNvPr id="117764" name="Oval 4"/>
            <p:cNvSpPr>
              <a:spLocks noChangeArrowheads="1"/>
            </p:cNvSpPr>
            <p:nvPr/>
          </p:nvSpPr>
          <p:spPr bwMode="auto">
            <a:xfrm>
              <a:off x="1905000" y="3657600"/>
              <a:ext cx="304800" cy="533400"/>
            </a:xfrm>
            <a:prstGeom prst="ellipse">
              <a:avLst/>
            </a:prstGeom>
            <a:noFill/>
            <a:ln w="41275">
              <a:solidFill>
                <a:schemeClr val="accent2"/>
              </a:solidFill>
              <a:round/>
              <a:headEnd/>
              <a:tailEnd/>
            </a:ln>
            <a:effectLst/>
          </p:spPr>
          <p:txBody>
            <a:bodyPr wrap="none" anchor="ctr"/>
            <a:lstStyle/>
            <a:p>
              <a:pPr defTabSz="914400">
                <a:defRPr/>
              </a:pPr>
              <a:endParaRPr lang="zh-CN" altLang="en-US">
                <a:solidFill>
                  <a:prstClr val="black"/>
                </a:solidFill>
                <a:latin typeface="Georgia"/>
                <a:ea typeface="微软雅黑"/>
              </a:endParaRPr>
            </a:p>
          </p:txBody>
        </p:sp>
        <p:sp>
          <p:nvSpPr>
            <p:cNvPr id="117765" name="Oval 5"/>
            <p:cNvSpPr>
              <a:spLocks noChangeArrowheads="1"/>
            </p:cNvSpPr>
            <p:nvPr/>
          </p:nvSpPr>
          <p:spPr bwMode="auto">
            <a:xfrm>
              <a:off x="1447800" y="3733800"/>
              <a:ext cx="304800" cy="533400"/>
            </a:xfrm>
            <a:prstGeom prst="ellipse">
              <a:avLst/>
            </a:prstGeom>
            <a:noFill/>
            <a:ln w="41275">
              <a:solidFill>
                <a:schemeClr val="accent2"/>
              </a:solidFill>
              <a:round/>
              <a:headEnd/>
              <a:tailEnd/>
            </a:ln>
            <a:effectLst/>
          </p:spPr>
          <p:txBody>
            <a:bodyPr wrap="none" anchor="ctr"/>
            <a:lstStyle/>
            <a:p>
              <a:pPr defTabSz="914400">
                <a:defRPr/>
              </a:pPr>
              <a:endParaRPr lang="zh-CN" altLang="en-US">
                <a:solidFill>
                  <a:prstClr val="black"/>
                </a:solidFill>
                <a:latin typeface="Georgia"/>
                <a:ea typeface="微软雅黑"/>
              </a:endParaRPr>
            </a:p>
          </p:txBody>
        </p:sp>
        <p:sp>
          <p:nvSpPr>
            <p:cNvPr id="117766" name="Text Box 6"/>
            <p:cNvSpPr txBox="1">
              <a:spLocks noChangeArrowheads="1"/>
            </p:cNvSpPr>
            <p:nvPr/>
          </p:nvSpPr>
          <p:spPr bwMode="auto">
            <a:xfrm>
              <a:off x="5220072" y="5662989"/>
              <a:ext cx="2808312" cy="675411"/>
            </a:xfrm>
            <a:prstGeom prst="rect">
              <a:avLst/>
            </a:prstGeom>
            <a:solidFill>
              <a:schemeClr val="accent3">
                <a:lumMod val="50000"/>
              </a:schemeClr>
            </a:solidFill>
            <a:ln w="9525">
              <a:noFill/>
              <a:miter lim="800000"/>
              <a:headEnd/>
              <a:tailEnd/>
            </a:ln>
            <a:effectLst/>
          </p:spPr>
          <p:txBody>
            <a:bodyPr wrap="square">
              <a:spAutoFit/>
            </a:bodyPr>
            <a:lstStyle/>
            <a:p>
              <a:pPr defTabSz="914400">
                <a:buFont typeface="Symbol" pitchFamily="18" charset="2"/>
                <a:buChar char="x"/>
                <a:defRPr/>
              </a:pPr>
              <a:r>
                <a:rPr lang="en-US" altLang="zh-CN" b="1" dirty="0">
                  <a:solidFill>
                    <a:prstClr val="white"/>
                  </a:solidFill>
                  <a:latin typeface="+mn-ea"/>
                  <a:sym typeface="Symbol" pitchFamily="18" charset="2"/>
                </a:rPr>
                <a:t> </a:t>
              </a:r>
              <a:r>
                <a:rPr lang="zh-CN" altLang="en-US" b="1" dirty="0">
                  <a:solidFill>
                    <a:prstClr val="white"/>
                  </a:solidFill>
                  <a:latin typeface="+mn-ea"/>
                  <a:sym typeface="Symbol" pitchFamily="18" charset="2"/>
                </a:rPr>
                <a:t>和</a:t>
              </a:r>
              <a:r>
                <a:rPr lang="en-US" altLang="zh-CN" b="1" dirty="0">
                  <a:solidFill>
                    <a:prstClr val="white"/>
                  </a:solidFill>
                  <a:latin typeface="+mn-ea"/>
                  <a:sym typeface="Symbol" pitchFamily="18" charset="2"/>
                </a:rPr>
                <a:t>  </a:t>
              </a:r>
              <a:r>
                <a:rPr lang="zh-CN" altLang="en-US" b="1" dirty="0">
                  <a:solidFill>
                    <a:prstClr val="white"/>
                  </a:solidFill>
                  <a:latin typeface="+mn-ea"/>
                  <a:sym typeface="Symbol" pitchFamily="18" charset="2"/>
                </a:rPr>
                <a:t>链由</a:t>
              </a:r>
              <a:r>
                <a:rPr lang="en-US" altLang="zh-CN" b="1" dirty="0">
                  <a:solidFill>
                    <a:prstClr val="white"/>
                  </a:solidFill>
                  <a:latin typeface="+mn-ea"/>
                  <a:sym typeface="Symbol" pitchFamily="18" charset="2"/>
                </a:rPr>
                <a:t>RNA</a:t>
              </a:r>
              <a:r>
                <a:rPr lang="zh-CN" altLang="en-US" b="1" dirty="0">
                  <a:solidFill>
                    <a:prstClr val="white"/>
                  </a:solidFill>
                  <a:latin typeface="+mn-ea"/>
                  <a:sym typeface="Symbol" pitchFamily="18" charset="2"/>
                </a:rPr>
                <a:t>差异化剪接形成</a:t>
              </a:r>
              <a:endParaRPr lang="en-US" altLang="zh-CN" b="1" dirty="0">
                <a:solidFill>
                  <a:prstClr val="white"/>
                </a:solidFill>
                <a:latin typeface="+mn-ea"/>
                <a:sym typeface="Symbol" pitchFamily="18" charset="2"/>
              </a:endParaRPr>
            </a:p>
          </p:txBody>
        </p:sp>
        <p:sp>
          <p:nvSpPr>
            <p:cNvPr id="117767" name="Text Box 7"/>
            <p:cNvSpPr txBox="1">
              <a:spLocks noChangeArrowheads="1"/>
            </p:cNvSpPr>
            <p:nvPr/>
          </p:nvSpPr>
          <p:spPr bwMode="auto">
            <a:xfrm>
              <a:off x="2267744" y="5301208"/>
              <a:ext cx="2160240" cy="611086"/>
            </a:xfrm>
            <a:prstGeom prst="rect">
              <a:avLst/>
            </a:prstGeom>
            <a:solidFill>
              <a:srgbClr val="7030A0"/>
            </a:solidFill>
            <a:ln w="9525">
              <a:noFill/>
              <a:miter lim="800000"/>
              <a:headEnd/>
              <a:tailEnd/>
            </a:ln>
            <a:effectLst/>
          </p:spPr>
          <p:txBody>
            <a:bodyPr wrap="square">
              <a:spAutoFit/>
            </a:bodyPr>
            <a:lstStyle/>
            <a:p>
              <a:pPr defTabSz="914400">
                <a:defRPr/>
              </a:pPr>
              <a:r>
                <a:rPr lang="zh-CN" altLang="en-US" sz="1600" b="1" dirty="0">
                  <a:solidFill>
                    <a:prstClr val="white"/>
                  </a:solidFill>
                  <a:latin typeface="+mn-ea"/>
                </a:rPr>
                <a:t>免疫受体酪氨酸激活基序</a:t>
              </a:r>
              <a:endParaRPr lang="en-US" altLang="zh-CN" sz="1600" b="1" dirty="0">
                <a:solidFill>
                  <a:prstClr val="white"/>
                </a:solidFill>
                <a:latin typeface="+mn-ea"/>
              </a:endParaRPr>
            </a:p>
          </p:txBody>
        </p:sp>
        <p:sp>
          <p:nvSpPr>
            <p:cNvPr id="8" name="矩形 7"/>
            <p:cNvSpPr/>
            <p:nvPr/>
          </p:nvSpPr>
          <p:spPr>
            <a:xfrm>
              <a:off x="179512" y="6165304"/>
              <a:ext cx="1944216"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figure 9-09b"/>
          <p:cNvPicPr>
            <a:picLocks noChangeAspect="1" noChangeArrowheads="1"/>
          </p:cNvPicPr>
          <p:nvPr/>
        </p:nvPicPr>
        <p:blipFill>
          <a:blip r:embed="rId3" cstate="email"/>
          <a:srcRect/>
          <a:stretch>
            <a:fillRect/>
          </a:stretch>
        </p:blipFill>
        <p:spPr bwMode="auto">
          <a:xfrm>
            <a:off x="1943100" y="165102"/>
            <a:ext cx="5265738" cy="6532563"/>
          </a:xfrm>
          <a:prstGeom prst="rect">
            <a:avLst/>
          </a:prstGeom>
          <a:noFill/>
          <a:ln w="9525">
            <a:noFill/>
            <a:miter lim="800000"/>
            <a:headEnd/>
            <a:tailEnd/>
          </a:ln>
          <a:effectLst/>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4" name="Picture 2"/>
          <p:cNvPicPr>
            <a:picLocks noChangeAspect="1" noChangeArrowheads="1"/>
          </p:cNvPicPr>
          <p:nvPr/>
        </p:nvPicPr>
        <p:blipFill>
          <a:blip r:embed="rId3" cstate="email"/>
          <a:srcRect/>
          <a:stretch>
            <a:fillRect/>
          </a:stretch>
        </p:blipFill>
        <p:spPr bwMode="auto">
          <a:xfrm>
            <a:off x="179512" y="2140827"/>
            <a:ext cx="8748464" cy="3069349"/>
          </a:xfrm>
          <a:prstGeom prst="rect">
            <a:avLst/>
          </a:prstGeom>
          <a:noFill/>
          <a:ln w="9525">
            <a:solidFill>
              <a:schemeClr val="tx1"/>
            </a:solidFill>
            <a:miter lim="800000"/>
            <a:headEnd/>
            <a:tailEnd/>
          </a:ln>
        </p:spPr>
      </p:pic>
      <p:sp>
        <p:nvSpPr>
          <p:cNvPr id="4" name="矩形 3"/>
          <p:cNvSpPr/>
          <p:nvPr/>
        </p:nvSpPr>
        <p:spPr>
          <a:xfrm>
            <a:off x="179514" y="1484784"/>
            <a:ext cx="2651688" cy="400110"/>
          </a:xfrm>
          <a:prstGeom prst="rect">
            <a:avLst/>
          </a:prstGeom>
          <a:solidFill>
            <a:schemeClr val="accent1"/>
          </a:solidFill>
        </p:spPr>
        <p:txBody>
          <a:bodyPr wrap="none">
            <a:spAutoFit/>
          </a:bodyPr>
          <a:lstStyle/>
          <a:p>
            <a:pPr defTabSz="914400">
              <a:defRPr/>
            </a:pPr>
            <a:r>
              <a:rPr lang="en-US" altLang="zh-CN" sz="2000" dirty="0">
                <a:solidFill>
                  <a:prstClr val="white"/>
                </a:solidFill>
                <a:latin typeface="Georgia"/>
                <a:ea typeface="微软雅黑"/>
              </a:rPr>
              <a:t>T</a:t>
            </a:r>
            <a:r>
              <a:rPr lang="zh-CN" altLang="en-US" sz="2000" dirty="0">
                <a:solidFill>
                  <a:prstClr val="white"/>
                </a:solidFill>
                <a:latin typeface="Georgia"/>
                <a:ea typeface="微软雅黑"/>
              </a:rPr>
              <a:t>细胞的部分辅助分子</a:t>
            </a:r>
            <a:endParaRPr lang="en-US" altLang="zh-CN" sz="2000" dirty="0">
              <a:solidFill>
                <a:prstClr val="white"/>
              </a:solidFill>
              <a:latin typeface="Georgia"/>
              <a:ea typeface="微软雅黑"/>
            </a:endParaRPr>
          </a:p>
        </p:txBody>
      </p:sp>
      <p:sp>
        <p:nvSpPr>
          <p:cNvPr id="5" name="矩形 4">
            <a:extLst>
              <a:ext uri="{FF2B5EF4-FFF2-40B4-BE49-F238E27FC236}">
                <a16:creationId xmlns:a16="http://schemas.microsoft.com/office/drawing/2014/main" id="{007EC4A0-71C1-49BF-851E-CD0F3FFB40E7}"/>
              </a:ext>
            </a:extLst>
          </p:cNvPr>
          <p:cNvSpPr/>
          <p:nvPr/>
        </p:nvSpPr>
        <p:spPr>
          <a:xfrm>
            <a:off x="4919619" y="2205317"/>
            <a:ext cx="1355676" cy="192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功能</a:t>
            </a:r>
          </a:p>
        </p:txBody>
      </p:sp>
      <p:sp>
        <p:nvSpPr>
          <p:cNvPr id="6" name="矩形 5">
            <a:extLst>
              <a:ext uri="{FF2B5EF4-FFF2-40B4-BE49-F238E27FC236}">
                <a16:creationId xmlns:a16="http://schemas.microsoft.com/office/drawing/2014/main" id="{95D61A22-363A-4B4E-B1A3-10BE8AFAA0C6}"/>
              </a:ext>
            </a:extLst>
          </p:cNvPr>
          <p:cNvSpPr/>
          <p:nvPr/>
        </p:nvSpPr>
        <p:spPr>
          <a:xfrm>
            <a:off x="215372" y="2752165"/>
            <a:ext cx="609381" cy="156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2">
                    <a:lumMod val="60000"/>
                    <a:lumOff val="40000"/>
                  </a:schemeClr>
                </a:solidFill>
                <a:latin typeface="+mn-ea"/>
              </a:rPr>
              <a:t>名称</a:t>
            </a:r>
          </a:p>
        </p:txBody>
      </p:sp>
      <p:sp>
        <p:nvSpPr>
          <p:cNvPr id="7" name="矩形 6">
            <a:extLst>
              <a:ext uri="{FF2B5EF4-FFF2-40B4-BE49-F238E27FC236}">
                <a16:creationId xmlns:a16="http://schemas.microsoft.com/office/drawing/2014/main" id="{D0F83583-BF46-4B1A-BE95-B626060C5ED2}"/>
              </a:ext>
            </a:extLst>
          </p:cNvPr>
          <p:cNvSpPr/>
          <p:nvPr/>
        </p:nvSpPr>
        <p:spPr>
          <a:xfrm>
            <a:off x="2526511" y="2752165"/>
            <a:ext cx="609381" cy="156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2">
                    <a:lumMod val="60000"/>
                    <a:lumOff val="40000"/>
                  </a:schemeClr>
                </a:solidFill>
                <a:latin typeface="+mn-ea"/>
              </a:rPr>
              <a:t>配体</a:t>
            </a:r>
          </a:p>
        </p:txBody>
      </p:sp>
      <p:sp>
        <p:nvSpPr>
          <p:cNvPr id="8" name="矩形 7">
            <a:extLst>
              <a:ext uri="{FF2B5EF4-FFF2-40B4-BE49-F238E27FC236}">
                <a16:creationId xmlns:a16="http://schemas.microsoft.com/office/drawing/2014/main" id="{11BD0AF8-2B14-4171-BAF0-02A0C226CB9A}"/>
              </a:ext>
            </a:extLst>
          </p:cNvPr>
          <p:cNvSpPr/>
          <p:nvPr/>
        </p:nvSpPr>
        <p:spPr>
          <a:xfrm>
            <a:off x="4525095" y="2752165"/>
            <a:ext cx="609381" cy="156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2">
                    <a:lumMod val="60000"/>
                    <a:lumOff val="40000"/>
                  </a:schemeClr>
                </a:solidFill>
                <a:latin typeface="+mn-ea"/>
              </a:rPr>
              <a:t>黏附</a:t>
            </a:r>
          </a:p>
        </p:txBody>
      </p:sp>
      <p:sp>
        <p:nvSpPr>
          <p:cNvPr id="9" name="矩形 8">
            <a:extLst>
              <a:ext uri="{FF2B5EF4-FFF2-40B4-BE49-F238E27FC236}">
                <a16:creationId xmlns:a16="http://schemas.microsoft.com/office/drawing/2014/main" id="{07F7581E-A086-482F-87EA-4C8D1A0EE389}"/>
              </a:ext>
            </a:extLst>
          </p:cNvPr>
          <p:cNvSpPr/>
          <p:nvPr/>
        </p:nvSpPr>
        <p:spPr>
          <a:xfrm>
            <a:off x="6115785" y="2563906"/>
            <a:ext cx="815788" cy="425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2">
                    <a:lumMod val="60000"/>
                    <a:lumOff val="40000"/>
                  </a:schemeClr>
                </a:solidFill>
                <a:latin typeface="+mn-ea"/>
              </a:rPr>
              <a:t>信号转导</a:t>
            </a:r>
          </a:p>
        </p:txBody>
      </p:sp>
      <p:sp>
        <p:nvSpPr>
          <p:cNvPr id="10" name="矩形 9">
            <a:extLst>
              <a:ext uri="{FF2B5EF4-FFF2-40B4-BE49-F238E27FC236}">
                <a16:creationId xmlns:a16="http://schemas.microsoft.com/office/drawing/2014/main" id="{D0F83583-BF46-4B1A-BE95-B626060C5ED2}"/>
              </a:ext>
            </a:extLst>
          </p:cNvPr>
          <p:cNvSpPr/>
          <p:nvPr/>
        </p:nvSpPr>
        <p:spPr>
          <a:xfrm>
            <a:off x="7912882" y="2563906"/>
            <a:ext cx="1015094" cy="425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2">
                    <a:lumMod val="60000"/>
                    <a:lumOff val="40000"/>
                  </a:schemeClr>
                </a:solidFill>
                <a:latin typeface="+mn-ea"/>
              </a:rPr>
              <a:t>免疫球蛋白超家族成员</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899593" y="260648"/>
            <a:ext cx="4176464" cy="6093296"/>
            <a:chOff x="899592" y="136797"/>
            <a:chExt cx="4555679" cy="6721203"/>
          </a:xfrm>
        </p:grpSpPr>
        <p:pic>
          <p:nvPicPr>
            <p:cNvPr id="119810" name="Picture 2" descr="figure 9-10"/>
            <p:cNvPicPr>
              <a:picLocks noChangeAspect="1" noChangeArrowheads="1"/>
            </p:cNvPicPr>
            <p:nvPr/>
          </p:nvPicPr>
          <p:blipFill>
            <a:blip r:embed="rId3" cstate="email"/>
            <a:srcRect/>
            <a:stretch>
              <a:fillRect/>
            </a:stretch>
          </p:blipFill>
          <p:spPr bwMode="auto">
            <a:xfrm>
              <a:off x="1043608" y="136797"/>
              <a:ext cx="4411663" cy="6532563"/>
            </a:xfrm>
            <a:prstGeom prst="rect">
              <a:avLst/>
            </a:prstGeom>
            <a:noFill/>
            <a:ln w="9525">
              <a:noFill/>
              <a:miter lim="800000"/>
              <a:headEnd/>
              <a:tailEnd/>
            </a:ln>
            <a:effectLst/>
          </p:spPr>
        </p:pic>
        <p:sp>
          <p:nvSpPr>
            <p:cNvPr id="5" name="矩形 4"/>
            <p:cNvSpPr/>
            <p:nvPr/>
          </p:nvSpPr>
          <p:spPr>
            <a:xfrm>
              <a:off x="899592" y="6165304"/>
              <a:ext cx="2664296"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7" name="矩形 6"/>
          <p:cNvSpPr/>
          <p:nvPr/>
        </p:nvSpPr>
        <p:spPr>
          <a:xfrm>
            <a:off x="971600" y="5733256"/>
            <a:ext cx="5832648" cy="369332"/>
          </a:xfrm>
          <a:prstGeom prst="rect">
            <a:avLst/>
          </a:prstGeom>
        </p:spPr>
        <p:txBody>
          <a:bodyPr wrap="square">
            <a:spAutoFit/>
          </a:bodyPr>
          <a:lstStyle/>
          <a:p>
            <a:pPr algn="ctr" defTabSz="914400">
              <a:defRPr/>
            </a:pPr>
            <a:r>
              <a:rPr lang="en-US" altLang="zh-CN" dirty="0">
                <a:solidFill>
                  <a:prstClr val="black"/>
                </a:solidFill>
                <a:latin typeface="Georgia"/>
                <a:ea typeface="微软雅黑"/>
              </a:rPr>
              <a:t> </a:t>
            </a:r>
            <a:r>
              <a:rPr lang="zh-CN" altLang="en-US" dirty="0">
                <a:solidFill>
                  <a:prstClr val="black"/>
                </a:solidFill>
                <a:latin typeface="Georgia"/>
                <a:ea typeface="微软雅黑"/>
              </a:rPr>
              <a:t>辅助受体</a:t>
            </a:r>
            <a:r>
              <a:rPr lang="en-US" altLang="zh-CN" dirty="0">
                <a:solidFill>
                  <a:prstClr val="black"/>
                </a:solidFill>
                <a:latin typeface="Georgia"/>
                <a:ea typeface="微软雅黑"/>
              </a:rPr>
              <a:t>CD4</a:t>
            </a:r>
            <a:r>
              <a:rPr lang="zh-CN" altLang="en-US" dirty="0">
                <a:solidFill>
                  <a:prstClr val="black"/>
                </a:solidFill>
                <a:latin typeface="Georgia"/>
                <a:ea typeface="微软雅黑"/>
              </a:rPr>
              <a:t>和</a:t>
            </a:r>
            <a:r>
              <a:rPr lang="en-US" altLang="zh-CN" dirty="0">
                <a:solidFill>
                  <a:prstClr val="black"/>
                </a:solidFill>
                <a:latin typeface="Georgia"/>
                <a:ea typeface="微软雅黑"/>
              </a:rPr>
              <a:t>CD8</a:t>
            </a:r>
            <a:r>
              <a:rPr lang="zh-CN" altLang="en-US" dirty="0">
                <a:solidFill>
                  <a:prstClr val="black"/>
                </a:solidFill>
                <a:latin typeface="Georgia"/>
                <a:ea typeface="微软雅黑"/>
              </a:rPr>
              <a:t>的结构</a:t>
            </a:r>
            <a:endParaRPr lang="en-US" altLang="zh-CN" dirty="0">
              <a:solidFill>
                <a:prstClr val="black"/>
              </a:solidFill>
              <a:latin typeface="Georgia"/>
              <a:ea typeface="微软雅黑"/>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251520" y="332656"/>
            <a:ext cx="8568952" cy="4320480"/>
            <a:chOff x="179512" y="332656"/>
            <a:chExt cx="8568952" cy="4320480"/>
          </a:xfrm>
        </p:grpSpPr>
        <p:pic>
          <p:nvPicPr>
            <p:cNvPr id="120834" name="Picture 2" descr="figure 9-11a"/>
            <p:cNvPicPr>
              <a:picLocks noChangeAspect="1" noChangeArrowheads="1"/>
            </p:cNvPicPr>
            <p:nvPr/>
          </p:nvPicPr>
          <p:blipFill>
            <a:blip r:embed="rId3" cstate="email"/>
            <a:srcRect/>
            <a:stretch>
              <a:fillRect/>
            </a:stretch>
          </p:blipFill>
          <p:spPr bwMode="auto">
            <a:xfrm>
              <a:off x="179512" y="332656"/>
              <a:ext cx="3716972" cy="4132759"/>
            </a:xfrm>
            <a:prstGeom prst="rect">
              <a:avLst/>
            </a:prstGeom>
            <a:noFill/>
            <a:ln w="9525">
              <a:noFill/>
              <a:miter lim="800000"/>
              <a:headEnd/>
              <a:tailEnd/>
            </a:ln>
            <a:effectLst/>
          </p:spPr>
        </p:pic>
        <p:pic>
          <p:nvPicPr>
            <p:cNvPr id="3" name="Picture 2" descr="figure 9-11b"/>
            <p:cNvPicPr>
              <a:picLocks noChangeAspect="1" noChangeArrowheads="1"/>
            </p:cNvPicPr>
            <p:nvPr/>
          </p:nvPicPr>
          <p:blipFill>
            <a:blip r:embed="rId4" cstate="email"/>
            <a:srcRect/>
            <a:stretch>
              <a:fillRect/>
            </a:stretch>
          </p:blipFill>
          <p:spPr bwMode="auto">
            <a:xfrm>
              <a:off x="4259435" y="404664"/>
              <a:ext cx="4489029" cy="4060751"/>
            </a:xfrm>
            <a:prstGeom prst="rect">
              <a:avLst/>
            </a:prstGeom>
            <a:noFill/>
            <a:ln w="9525">
              <a:noFill/>
              <a:miter lim="800000"/>
              <a:headEnd/>
              <a:tailEnd/>
            </a:ln>
            <a:effectLst/>
          </p:spPr>
        </p:pic>
        <p:sp>
          <p:nvSpPr>
            <p:cNvPr id="4" name="矩形 3"/>
            <p:cNvSpPr/>
            <p:nvPr/>
          </p:nvSpPr>
          <p:spPr>
            <a:xfrm>
              <a:off x="179512" y="4149080"/>
              <a:ext cx="640871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6" name="矩形 5"/>
          <p:cNvSpPr/>
          <p:nvPr/>
        </p:nvSpPr>
        <p:spPr>
          <a:xfrm>
            <a:off x="881663" y="5029654"/>
            <a:ext cx="7200800"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prstClr val="white"/>
                </a:solidFill>
                <a:latin typeface="Georgia"/>
                <a:ea typeface="微软雅黑"/>
              </a:rPr>
              <a:t>辅助受体与</a:t>
            </a:r>
            <a:r>
              <a:rPr lang="en-US" altLang="zh-CN" sz="2000" dirty="0">
                <a:solidFill>
                  <a:prstClr val="white"/>
                </a:solidFill>
                <a:latin typeface="Georgia"/>
                <a:ea typeface="微软雅黑"/>
              </a:rPr>
              <a:t>TCR</a:t>
            </a:r>
            <a:r>
              <a:rPr lang="zh-CN" altLang="en-US" sz="2000" dirty="0">
                <a:solidFill>
                  <a:prstClr val="white"/>
                </a:solidFill>
                <a:latin typeface="Georgia"/>
                <a:ea typeface="微软雅黑"/>
              </a:rPr>
              <a:t>和</a:t>
            </a:r>
            <a:r>
              <a:rPr lang="en-US" altLang="zh-CN" sz="2000" dirty="0">
                <a:solidFill>
                  <a:prstClr val="white"/>
                </a:solidFill>
                <a:latin typeface="Georgia"/>
                <a:ea typeface="微软雅黑"/>
              </a:rPr>
              <a:t>MHC</a:t>
            </a:r>
            <a:r>
              <a:rPr lang="zh-CN" altLang="en-US" sz="2000" dirty="0">
                <a:solidFill>
                  <a:prstClr val="white"/>
                </a:solidFill>
                <a:latin typeface="Georgia"/>
                <a:ea typeface="微软雅黑"/>
              </a:rPr>
              <a:t>分子的相互作用</a:t>
            </a:r>
            <a:endParaRPr lang="en-US" altLang="zh-CN" sz="2000" dirty="0">
              <a:solidFill>
                <a:prstClr val="white"/>
              </a:solidFill>
              <a:latin typeface="Georgia"/>
              <a:ea typeface="微软雅黑"/>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89249" y="260648"/>
            <a:ext cx="8531225" cy="2376264"/>
            <a:chOff x="395536" y="332656"/>
            <a:chExt cx="8531225" cy="2376264"/>
          </a:xfrm>
        </p:grpSpPr>
        <p:pic>
          <p:nvPicPr>
            <p:cNvPr id="122882" name="Picture 2" descr="figure 9-12a"/>
            <p:cNvPicPr>
              <a:picLocks noChangeAspect="1" noChangeArrowheads="1"/>
            </p:cNvPicPr>
            <p:nvPr/>
          </p:nvPicPr>
          <p:blipFill>
            <a:blip r:embed="rId3" cstate="email"/>
            <a:srcRect/>
            <a:stretch>
              <a:fillRect/>
            </a:stretch>
          </p:blipFill>
          <p:spPr bwMode="auto">
            <a:xfrm>
              <a:off x="395536" y="332656"/>
              <a:ext cx="8531225" cy="2174875"/>
            </a:xfrm>
            <a:prstGeom prst="rect">
              <a:avLst/>
            </a:prstGeom>
            <a:noFill/>
            <a:ln w="9525">
              <a:noFill/>
              <a:miter lim="800000"/>
              <a:headEnd/>
              <a:tailEnd/>
            </a:ln>
            <a:effectLst/>
          </p:spPr>
        </p:pic>
        <p:sp>
          <p:nvSpPr>
            <p:cNvPr id="3" name="矩形 2"/>
            <p:cNvSpPr/>
            <p:nvPr/>
          </p:nvSpPr>
          <p:spPr>
            <a:xfrm>
              <a:off x="395536" y="1988840"/>
              <a:ext cx="180020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1547664" y="1979548"/>
            <a:ext cx="5184576" cy="369332"/>
          </a:xfrm>
          <a:prstGeom prst="rect">
            <a:avLst/>
          </a:prstGeom>
          <a:solidFill>
            <a:schemeClr val="accent1"/>
          </a:solidFill>
        </p:spPr>
        <p:txBody>
          <a:bodyPr wrap="square">
            <a:spAutoFit/>
          </a:bodyPr>
          <a:lstStyle/>
          <a:p>
            <a:pPr algn="ctr" defTabSz="914400">
              <a:defRPr/>
            </a:pPr>
            <a:r>
              <a:rPr lang="zh-CN" altLang="en-US" dirty="0">
                <a:solidFill>
                  <a:prstClr val="white"/>
                </a:solidFill>
                <a:latin typeface="Georgia"/>
                <a:ea typeface="微软雅黑"/>
              </a:rPr>
              <a:t>各种生物系统的亲和常数</a:t>
            </a:r>
            <a:endParaRPr lang="en-US" altLang="zh-CN" dirty="0">
              <a:solidFill>
                <a:prstClr val="white"/>
              </a:solidFill>
              <a:latin typeface="Georgia"/>
              <a:ea typeface="微软雅黑"/>
            </a:endParaRPr>
          </a:p>
        </p:txBody>
      </p:sp>
      <p:pic>
        <p:nvPicPr>
          <p:cNvPr id="6" name="Picture 2" descr="figure 9-12b"/>
          <p:cNvPicPr>
            <a:picLocks noChangeAspect="1" noChangeArrowheads="1"/>
          </p:cNvPicPr>
          <p:nvPr/>
        </p:nvPicPr>
        <p:blipFill>
          <a:blip r:embed="rId4" cstate="email"/>
          <a:srcRect/>
          <a:stretch>
            <a:fillRect/>
          </a:stretch>
        </p:blipFill>
        <p:spPr bwMode="auto">
          <a:xfrm>
            <a:off x="808856" y="2492898"/>
            <a:ext cx="7075512" cy="4164467"/>
          </a:xfrm>
          <a:prstGeom prst="rect">
            <a:avLst/>
          </a:prstGeom>
          <a:noFill/>
          <a:ln w="9525">
            <a:noFill/>
            <a:miter lim="800000"/>
            <a:headEnd/>
            <a:tailEnd/>
          </a:ln>
          <a:effectLst/>
        </p:spPr>
      </p:pic>
      <p:sp>
        <p:nvSpPr>
          <p:cNvPr id="7" name="矩形 6"/>
          <p:cNvSpPr/>
          <p:nvPr/>
        </p:nvSpPr>
        <p:spPr>
          <a:xfrm>
            <a:off x="755576" y="6309320"/>
            <a:ext cx="165618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8" name="矩形 7"/>
          <p:cNvSpPr/>
          <p:nvPr/>
        </p:nvSpPr>
        <p:spPr>
          <a:xfrm>
            <a:off x="1835696" y="6309320"/>
            <a:ext cx="3637534" cy="369332"/>
          </a:xfrm>
          <a:prstGeom prst="rect">
            <a:avLst/>
          </a:prstGeom>
          <a:solidFill>
            <a:schemeClr val="accent1"/>
          </a:solidFill>
        </p:spPr>
        <p:txBody>
          <a:bodyPr wrap="none">
            <a:spAutoFit/>
          </a:bodyPr>
          <a:lstStyle/>
          <a:p>
            <a:pPr algn="ctr" defTabSz="914400">
              <a:defRPr/>
            </a:pPr>
            <a:r>
              <a:rPr lang="zh-CN" altLang="en-US" dirty="0">
                <a:solidFill>
                  <a:prstClr val="white"/>
                </a:solidFill>
                <a:latin typeface="Georgia"/>
                <a:ea typeface="微软雅黑"/>
              </a:rPr>
              <a:t>辅助受体对</a:t>
            </a:r>
            <a:r>
              <a:rPr lang="en-US" altLang="zh-CN" dirty="0">
                <a:solidFill>
                  <a:prstClr val="white"/>
                </a:solidFill>
                <a:latin typeface="Georgia"/>
                <a:ea typeface="微软雅黑"/>
              </a:rPr>
              <a:t>TCR</a:t>
            </a:r>
            <a:r>
              <a:rPr lang="zh-CN" altLang="en-US" dirty="0">
                <a:solidFill>
                  <a:prstClr val="white"/>
                </a:solidFill>
                <a:latin typeface="Georgia"/>
                <a:ea typeface="微软雅黑"/>
              </a:rPr>
              <a:t>结合亲和力的作用</a:t>
            </a:r>
            <a:endParaRPr lang="en-US" altLang="zh-CN" dirty="0">
              <a:solidFill>
                <a:prstClr val="white"/>
              </a:solidFill>
              <a:latin typeface="Georgia"/>
              <a:ea typeface="微软雅黑"/>
            </a:endParaRPr>
          </a:p>
        </p:txBody>
      </p:sp>
      <p:sp>
        <p:nvSpPr>
          <p:cNvPr id="9" name="矩形 8">
            <a:extLst>
              <a:ext uri="{FF2B5EF4-FFF2-40B4-BE49-F238E27FC236}">
                <a16:creationId xmlns:a16="http://schemas.microsoft.com/office/drawing/2014/main" id="{A45D0F54-7597-4CA7-BD77-5BF430B91849}"/>
              </a:ext>
            </a:extLst>
          </p:cNvPr>
          <p:cNvSpPr/>
          <p:nvPr/>
        </p:nvSpPr>
        <p:spPr>
          <a:xfrm>
            <a:off x="6829101" y="260648"/>
            <a:ext cx="683323" cy="411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强结合</a:t>
            </a:r>
          </a:p>
        </p:txBody>
      </p:sp>
      <p:sp>
        <p:nvSpPr>
          <p:cNvPr id="10" name="矩形 9">
            <a:extLst>
              <a:ext uri="{FF2B5EF4-FFF2-40B4-BE49-F238E27FC236}">
                <a16:creationId xmlns:a16="http://schemas.microsoft.com/office/drawing/2014/main" id="{166DA9F1-EF0B-4950-AD50-4D981AE03E96}"/>
              </a:ext>
            </a:extLst>
          </p:cNvPr>
          <p:cNvSpPr/>
          <p:nvPr/>
        </p:nvSpPr>
        <p:spPr>
          <a:xfrm>
            <a:off x="506026" y="260648"/>
            <a:ext cx="683323" cy="411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弱结合</a:t>
            </a:r>
          </a:p>
        </p:txBody>
      </p:sp>
      <p:sp>
        <p:nvSpPr>
          <p:cNvPr id="11" name="矩形 10">
            <a:extLst>
              <a:ext uri="{FF2B5EF4-FFF2-40B4-BE49-F238E27FC236}">
                <a16:creationId xmlns:a16="http://schemas.microsoft.com/office/drawing/2014/main" id="{7EE6E91B-C95B-4936-9EBD-FA2449241D34}"/>
              </a:ext>
            </a:extLst>
          </p:cNvPr>
          <p:cNvSpPr/>
          <p:nvPr/>
        </p:nvSpPr>
        <p:spPr>
          <a:xfrm>
            <a:off x="7884368" y="341330"/>
            <a:ext cx="936106" cy="411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解离常数</a:t>
            </a:r>
          </a:p>
        </p:txBody>
      </p:sp>
      <p:sp>
        <p:nvSpPr>
          <p:cNvPr id="12" name="矩形 11">
            <a:extLst>
              <a:ext uri="{FF2B5EF4-FFF2-40B4-BE49-F238E27FC236}">
                <a16:creationId xmlns:a16="http://schemas.microsoft.com/office/drawing/2014/main" id="{E477F7E7-7E7B-4CBC-B0F5-893CC7755E6D}"/>
              </a:ext>
            </a:extLst>
          </p:cNvPr>
          <p:cNvSpPr/>
          <p:nvPr/>
        </p:nvSpPr>
        <p:spPr>
          <a:xfrm>
            <a:off x="1332878" y="1075276"/>
            <a:ext cx="1513142" cy="197224"/>
          </a:xfrm>
          <a:prstGeom prst="rect">
            <a:avLst/>
          </a:prstGeom>
          <a:solidFill>
            <a:srgbClr val="A6D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n-ea"/>
              </a:rPr>
              <a:t>T</a:t>
            </a:r>
            <a:r>
              <a:rPr lang="zh-CN" altLang="en-US" sz="1200" b="1" dirty="0">
                <a:solidFill>
                  <a:schemeClr val="tx1"/>
                </a:solidFill>
                <a:latin typeface="+mn-ea"/>
              </a:rPr>
              <a:t>细胞受体</a:t>
            </a:r>
          </a:p>
        </p:txBody>
      </p:sp>
      <p:sp>
        <p:nvSpPr>
          <p:cNvPr id="13" name="矩形 12">
            <a:extLst>
              <a:ext uri="{FF2B5EF4-FFF2-40B4-BE49-F238E27FC236}">
                <a16:creationId xmlns:a16="http://schemas.microsoft.com/office/drawing/2014/main" id="{539C7756-4990-4C50-8462-4D0D29CEAE92}"/>
              </a:ext>
            </a:extLst>
          </p:cNvPr>
          <p:cNvSpPr/>
          <p:nvPr/>
        </p:nvSpPr>
        <p:spPr>
          <a:xfrm>
            <a:off x="4883455" y="1078319"/>
            <a:ext cx="1513142" cy="197224"/>
          </a:xfrm>
          <a:prstGeom prst="rect">
            <a:avLst/>
          </a:prstGeom>
          <a:solidFill>
            <a:srgbClr val="A6D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生长因子受体</a:t>
            </a:r>
          </a:p>
        </p:txBody>
      </p:sp>
      <p:sp>
        <p:nvSpPr>
          <p:cNvPr id="14" name="矩形 13">
            <a:extLst>
              <a:ext uri="{FF2B5EF4-FFF2-40B4-BE49-F238E27FC236}">
                <a16:creationId xmlns:a16="http://schemas.microsoft.com/office/drawing/2014/main" id="{2DF83996-31C2-4FBB-A54C-56FE9EF526DE}"/>
              </a:ext>
            </a:extLst>
          </p:cNvPr>
          <p:cNvSpPr/>
          <p:nvPr/>
        </p:nvSpPr>
        <p:spPr>
          <a:xfrm>
            <a:off x="2518828" y="1387091"/>
            <a:ext cx="1513142" cy="197224"/>
          </a:xfrm>
          <a:prstGeom prst="rect">
            <a:avLst/>
          </a:prstGeom>
          <a:solidFill>
            <a:srgbClr val="A6D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黏附分子</a:t>
            </a:r>
          </a:p>
        </p:txBody>
      </p:sp>
      <p:sp>
        <p:nvSpPr>
          <p:cNvPr id="15" name="矩形 14">
            <a:extLst>
              <a:ext uri="{FF2B5EF4-FFF2-40B4-BE49-F238E27FC236}">
                <a16:creationId xmlns:a16="http://schemas.microsoft.com/office/drawing/2014/main" id="{1A209F40-6F92-40E1-8F3B-6BF0F04776B3}"/>
              </a:ext>
            </a:extLst>
          </p:cNvPr>
          <p:cNvSpPr/>
          <p:nvPr/>
        </p:nvSpPr>
        <p:spPr>
          <a:xfrm>
            <a:off x="3215466" y="1704646"/>
            <a:ext cx="1513142" cy="197224"/>
          </a:xfrm>
          <a:prstGeom prst="rect">
            <a:avLst/>
          </a:prstGeom>
          <a:solidFill>
            <a:srgbClr val="A6D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n-ea"/>
              </a:rPr>
              <a:t>抗体</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email"/>
          <a:srcRect/>
          <a:stretch>
            <a:fillRect/>
          </a:stretch>
        </p:blipFill>
        <p:spPr bwMode="auto">
          <a:xfrm>
            <a:off x="1187624" y="188640"/>
            <a:ext cx="6264696" cy="5814680"/>
          </a:xfrm>
          <a:prstGeom prst="rect">
            <a:avLst/>
          </a:prstGeom>
          <a:noFill/>
          <a:ln w="9525">
            <a:noFill/>
            <a:miter lim="800000"/>
            <a:headEnd/>
            <a:tailEnd/>
          </a:ln>
        </p:spPr>
      </p:pic>
      <p:sp>
        <p:nvSpPr>
          <p:cNvPr id="3" name="矩形 2"/>
          <p:cNvSpPr/>
          <p:nvPr/>
        </p:nvSpPr>
        <p:spPr>
          <a:xfrm>
            <a:off x="611560" y="6084004"/>
            <a:ext cx="3844326" cy="400110"/>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latin typeface="微软雅黑"/>
                <a:ea typeface="微软雅黑"/>
              </a:rPr>
              <a:t>巨噬细胞吞噬作用的主要步骤</a:t>
            </a:r>
            <a:endParaRPr lang="en-US" altLang="zh-CN" sz="2000" dirty="0">
              <a:solidFill>
                <a:prstClr val="white"/>
              </a:solidFill>
              <a:latin typeface="微软雅黑"/>
              <a:ea typeface="微软雅黑"/>
            </a:endParaRPr>
          </a:p>
        </p:txBody>
      </p:sp>
      <p:sp>
        <p:nvSpPr>
          <p:cNvPr id="2" name="矩形 1">
            <a:extLst>
              <a:ext uri="{FF2B5EF4-FFF2-40B4-BE49-F238E27FC236}">
                <a16:creationId xmlns:a16="http://schemas.microsoft.com/office/drawing/2014/main" id="{92FF0091-77E2-4754-ACFC-C217E61980EA}"/>
              </a:ext>
            </a:extLst>
          </p:cNvPr>
          <p:cNvSpPr/>
          <p:nvPr/>
        </p:nvSpPr>
        <p:spPr>
          <a:xfrm>
            <a:off x="1452282" y="439271"/>
            <a:ext cx="2823883" cy="753035"/>
          </a:xfrm>
          <a:prstGeom prst="rect">
            <a:avLst/>
          </a:prstGeom>
          <a:solidFill>
            <a:srgbClr val="C7EAFB"/>
          </a:solidFill>
          <a:ln>
            <a:solidFill>
              <a:srgbClr val="C7E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伪足捕获细菌</a:t>
            </a:r>
          </a:p>
        </p:txBody>
      </p:sp>
      <p:sp>
        <p:nvSpPr>
          <p:cNvPr id="5" name="矩形 4">
            <a:extLst>
              <a:ext uri="{FF2B5EF4-FFF2-40B4-BE49-F238E27FC236}">
                <a16:creationId xmlns:a16="http://schemas.microsoft.com/office/drawing/2014/main" id="{57A37443-B3C0-4248-9439-FED5A33FFF6B}"/>
              </a:ext>
            </a:extLst>
          </p:cNvPr>
          <p:cNvSpPr/>
          <p:nvPr/>
        </p:nvSpPr>
        <p:spPr>
          <a:xfrm>
            <a:off x="1452281" y="1747737"/>
            <a:ext cx="2823883" cy="538263"/>
          </a:xfrm>
          <a:prstGeom prst="rect">
            <a:avLst/>
          </a:prstGeom>
          <a:solidFill>
            <a:srgbClr val="C7EAFB"/>
          </a:solidFill>
          <a:ln>
            <a:solidFill>
              <a:srgbClr val="C7E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摄取细菌，形成吞噬体</a:t>
            </a:r>
          </a:p>
        </p:txBody>
      </p:sp>
      <p:sp>
        <p:nvSpPr>
          <p:cNvPr id="6" name="矩形 5">
            <a:extLst>
              <a:ext uri="{FF2B5EF4-FFF2-40B4-BE49-F238E27FC236}">
                <a16:creationId xmlns:a16="http://schemas.microsoft.com/office/drawing/2014/main" id="{D76FA428-6895-46F2-96D9-89BD36C5B765}"/>
              </a:ext>
            </a:extLst>
          </p:cNvPr>
          <p:cNvSpPr/>
          <p:nvPr/>
        </p:nvSpPr>
        <p:spPr>
          <a:xfrm>
            <a:off x="1478159" y="2826848"/>
            <a:ext cx="2823883" cy="538263"/>
          </a:xfrm>
          <a:prstGeom prst="rect">
            <a:avLst/>
          </a:prstGeom>
          <a:solidFill>
            <a:srgbClr val="C7EAFB"/>
          </a:solidFill>
          <a:ln>
            <a:solidFill>
              <a:srgbClr val="C7E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吞噬体与溶酶体融合</a:t>
            </a:r>
          </a:p>
        </p:txBody>
      </p:sp>
      <p:sp>
        <p:nvSpPr>
          <p:cNvPr id="7" name="矩形 6">
            <a:extLst>
              <a:ext uri="{FF2B5EF4-FFF2-40B4-BE49-F238E27FC236}">
                <a16:creationId xmlns:a16="http://schemas.microsoft.com/office/drawing/2014/main" id="{DB17A591-0C4C-4AF7-BB62-B0EEE6FB895A}"/>
              </a:ext>
            </a:extLst>
          </p:cNvPr>
          <p:cNvSpPr/>
          <p:nvPr/>
        </p:nvSpPr>
        <p:spPr>
          <a:xfrm>
            <a:off x="1470210" y="3905959"/>
            <a:ext cx="2823883" cy="538263"/>
          </a:xfrm>
          <a:prstGeom prst="rect">
            <a:avLst/>
          </a:prstGeom>
          <a:solidFill>
            <a:srgbClr val="C7EAFB"/>
          </a:solidFill>
          <a:ln>
            <a:solidFill>
              <a:srgbClr val="C7E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捕获物消化降解</a:t>
            </a:r>
          </a:p>
        </p:txBody>
      </p:sp>
      <p:sp>
        <p:nvSpPr>
          <p:cNvPr id="8" name="矩形 7">
            <a:extLst>
              <a:ext uri="{FF2B5EF4-FFF2-40B4-BE49-F238E27FC236}">
                <a16:creationId xmlns:a16="http://schemas.microsoft.com/office/drawing/2014/main" id="{16CA452A-0F88-4227-8963-62F1682CAF64}"/>
              </a:ext>
            </a:extLst>
          </p:cNvPr>
          <p:cNvSpPr/>
          <p:nvPr/>
        </p:nvSpPr>
        <p:spPr>
          <a:xfrm>
            <a:off x="1452281" y="4999653"/>
            <a:ext cx="2823883" cy="538263"/>
          </a:xfrm>
          <a:prstGeom prst="rect">
            <a:avLst/>
          </a:prstGeom>
          <a:solidFill>
            <a:srgbClr val="C7EAFB"/>
          </a:solidFill>
          <a:ln>
            <a:solidFill>
              <a:srgbClr val="C7E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消化产物的释放</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043608" y="332656"/>
            <a:ext cx="6840760" cy="6048672"/>
            <a:chOff x="899592" y="165100"/>
            <a:chExt cx="7176021" cy="6576268"/>
          </a:xfrm>
        </p:grpSpPr>
        <p:pic>
          <p:nvPicPr>
            <p:cNvPr id="132098" name="Picture 2" descr="figure 9-16"/>
            <p:cNvPicPr>
              <a:picLocks noChangeAspect="1" noChangeArrowheads="1"/>
            </p:cNvPicPr>
            <p:nvPr/>
          </p:nvPicPr>
          <p:blipFill>
            <a:blip r:embed="rId3" cstate="email"/>
            <a:srcRect/>
            <a:stretch>
              <a:fillRect/>
            </a:stretch>
          </p:blipFill>
          <p:spPr bwMode="auto">
            <a:xfrm>
              <a:off x="1066800" y="165100"/>
              <a:ext cx="7008813" cy="6532563"/>
            </a:xfrm>
            <a:prstGeom prst="rect">
              <a:avLst/>
            </a:prstGeom>
            <a:noFill/>
            <a:ln w="9525">
              <a:noFill/>
              <a:miter lim="800000"/>
              <a:headEnd/>
              <a:tailEnd/>
            </a:ln>
            <a:effectLst/>
          </p:spPr>
        </p:pic>
        <p:sp>
          <p:nvSpPr>
            <p:cNvPr id="3" name="矩形 2"/>
            <p:cNvSpPr/>
            <p:nvPr/>
          </p:nvSpPr>
          <p:spPr>
            <a:xfrm>
              <a:off x="899592" y="6237312"/>
              <a:ext cx="208823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a:extLst>
              <a:ext uri="{FF2B5EF4-FFF2-40B4-BE49-F238E27FC236}">
                <a16:creationId xmlns:a16="http://schemas.microsoft.com/office/drawing/2014/main" id="{5E37898F-2718-45AF-97FE-E7C99AC827C7}"/>
              </a:ext>
            </a:extLst>
          </p:cNvPr>
          <p:cNvSpPr/>
          <p:nvPr/>
        </p:nvSpPr>
        <p:spPr>
          <a:xfrm>
            <a:off x="1524000" y="270819"/>
            <a:ext cx="2922494" cy="411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直接同种识别</a:t>
            </a:r>
          </a:p>
        </p:txBody>
      </p:sp>
      <p:sp>
        <p:nvSpPr>
          <p:cNvPr id="6" name="矩形 5">
            <a:extLst>
              <a:ext uri="{FF2B5EF4-FFF2-40B4-BE49-F238E27FC236}">
                <a16:creationId xmlns:a16="http://schemas.microsoft.com/office/drawing/2014/main" id="{E48077AF-DF0E-4E53-8F94-FAB6F2F5B52D}"/>
              </a:ext>
            </a:extLst>
          </p:cNvPr>
          <p:cNvSpPr/>
          <p:nvPr/>
        </p:nvSpPr>
        <p:spPr>
          <a:xfrm>
            <a:off x="4961874" y="311018"/>
            <a:ext cx="2922494" cy="411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间接同种识别</a:t>
            </a:r>
          </a:p>
        </p:txBody>
      </p:sp>
      <p:sp>
        <p:nvSpPr>
          <p:cNvPr id="7" name="矩形 6">
            <a:extLst>
              <a:ext uri="{FF2B5EF4-FFF2-40B4-BE49-F238E27FC236}">
                <a16:creationId xmlns:a16="http://schemas.microsoft.com/office/drawing/2014/main" id="{E35F289A-DF40-4D13-8466-C3ED7C5D1F66}"/>
              </a:ext>
            </a:extLst>
          </p:cNvPr>
          <p:cNvSpPr/>
          <p:nvPr/>
        </p:nvSpPr>
        <p:spPr>
          <a:xfrm>
            <a:off x="3182471" y="791062"/>
            <a:ext cx="1604682" cy="580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同种异型</a:t>
            </a:r>
            <a:r>
              <a:rPr lang="en-US" altLang="zh-CN" b="1" dirty="0">
                <a:solidFill>
                  <a:schemeClr val="tx1"/>
                </a:solidFill>
                <a:latin typeface="+mn-ea"/>
              </a:rPr>
              <a:t>II</a:t>
            </a:r>
            <a:r>
              <a:rPr lang="zh-CN" altLang="en-US" b="1" dirty="0">
                <a:solidFill>
                  <a:schemeClr val="tx1"/>
                </a:solidFill>
                <a:latin typeface="+mn-ea"/>
              </a:rPr>
              <a:t>类</a:t>
            </a:r>
            <a:r>
              <a:rPr lang="en-US" altLang="zh-CN" b="1" dirty="0">
                <a:solidFill>
                  <a:schemeClr val="tx1"/>
                </a:solidFill>
                <a:latin typeface="+mn-ea"/>
              </a:rPr>
              <a:t>MHC</a:t>
            </a:r>
            <a:r>
              <a:rPr lang="zh-CN" altLang="en-US" b="1" dirty="0">
                <a:solidFill>
                  <a:schemeClr val="tx1"/>
                </a:solidFill>
                <a:latin typeface="+mn-ea"/>
              </a:rPr>
              <a:t>分子</a:t>
            </a:r>
          </a:p>
        </p:txBody>
      </p:sp>
      <p:sp>
        <p:nvSpPr>
          <p:cNvPr id="8" name="矩形 7">
            <a:extLst>
              <a:ext uri="{FF2B5EF4-FFF2-40B4-BE49-F238E27FC236}">
                <a16:creationId xmlns:a16="http://schemas.microsoft.com/office/drawing/2014/main" id="{89CFFBE2-77BE-40FC-A236-86865402CFE3}"/>
              </a:ext>
            </a:extLst>
          </p:cNvPr>
          <p:cNvSpPr/>
          <p:nvPr/>
        </p:nvSpPr>
        <p:spPr>
          <a:xfrm>
            <a:off x="1524000" y="791062"/>
            <a:ext cx="1443318" cy="580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同种异型</a:t>
            </a:r>
            <a:r>
              <a:rPr lang="en-US" altLang="zh-CN" b="1" dirty="0">
                <a:solidFill>
                  <a:schemeClr val="tx1"/>
                </a:solidFill>
                <a:latin typeface="+mn-ea"/>
              </a:rPr>
              <a:t>I</a:t>
            </a:r>
            <a:r>
              <a:rPr lang="zh-CN" altLang="en-US" b="1" dirty="0">
                <a:solidFill>
                  <a:schemeClr val="tx1"/>
                </a:solidFill>
                <a:latin typeface="+mn-ea"/>
              </a:rPr>
              <a:t>类</a:t>
            </a:r>
            <a:r>
              <a:rPr lang="en-US" altLang="zh-CN" b="1" dirty="0">
                <a:solidFill>
                  <a:schemeClr val="tx1"/>
                </a:solidFill>
                <a:latin typeface="+mn-ea"/>
              </a:rPr>
              <a:t>MHC</a:t>
            </a:r>
            <a:r>
              <a:rPr lang="zh-CN" altLang="en-US" b="1" dirty="0">
                <a:solidFill>
                  <a:schemeClr val="tx1"/>
                </a:solidFill>
                <a:latin typeface="+mn-ea"/>
              </a:rPr>
              <a:t>分子</a:t>
            </a:r>
          </a:p>
        </p:txBody>
      </p:sp>
      <p:sp>
        <p:nvSpPr>
          <p:cNvPr id="9" name="矩形 8">
            <a:extLst>
              <a:ext uri="{FF2B5EF4-FFF2-40B4-BE49-F238E27FC236}">
                <a16:creationId xmlns:a16="http://schemas.microsoft.com/office/drawing/2014/main" id="{EFC24BED-4C86-40B9-B5DE-2E4E043EBEBB}"/>
              </a:ext>
            </a:extLst>
          </p:cNvPr>
          <p:cNvSpPr/>
          <p:nvPr/>
        </p:nvSpPr>
        <p:spPr>
          <a:xfrm>
            <a:off x="2689412" y="2428874"/>
            <a:ext cx="1111623" cy="580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外来细胞</a:t>
            </a:r>
          </a:p>
        </p:txBody>
      </p:sp>
      <p:sp>
        <p:nvSpPr>
          <p:cNvPr id="11" name="矩形 10">
            <a:extLst>
              <a:ext uri="{FF2B5EF4-FFF2-40B4-BE49-F238E27FC236}">
                <a16:creationId xmlns:a16="http://schemas.microsoft.com/office/drawing/2014/main" id="{FC271018-AA89-4DB9-811E-16E391820C91}"/>
              </a:ext>
            </a:extLst>
          </p:cNvPr>
          <p:cNvSpPr/>
          <p:nvPr/>
        </p:nvSpPr>
        <p:spPr>
          <a:xfrm>
            <a:off x="951245" y="2800792"/>
            <a:ext cx="1111623" cy="291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细胞</a:t>
            </a:r>
          </a:p>
        </p:txBody>
      </p:sp>
      <p:sp>
        <p:nvSpPr>
          <p:cNvPr id="12" name="矩形 11">
            <a:extLst>
              <a:ext uri="{FF2B5EF4-FFF2-40B4-BE49-F238E27FC236}">
                <a16:creationId xmlns:a16="http://schemas.microsoft.com/office/drawing/2014/main" id="{27452186-0BA6-4036-8B53-4EDD8A4AB4FA}"/>
              </a:ext>
            </a:extLst>
          </p:cNvPr>
          <p:cNvSpPr/>
          <p:nvPr/>
        </p:nvSpPr>
        <p:spPr>
          <a:xfrm>
            <a:off x="5359162" y="2482674"/>
            <a:ext cx="1498839" cy="1218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solidFill>
                  <a:schemeClr val="tx1"/>
                </a:solidFill>
                <a:latin typeface="+mn-ea"/>
              </a:rPr>
              <a:t>自身抗原提呈细胞</a:t>
            </a:r>
          </a:p>
        </p:txBody>
      </p:sp>
      <p:sp>
        <p:nvSpPr>
          <p:cNvPr id="13" name="矩形 12">
            <a:extLst>
              <a:ext uri="{FF2B5EF4-FFF2-40B4-BE49-F238E27FC236}">
                <a16:creationId xmlns:a16="http://schemas.microsoft.com/office/drawing/2014/main" id="{57017D5F-4941-43D6-9227-DF4C43FE9E2E}"/>
              </a:ext>
            </a:extLst>
          </p:cNvPr>
          <p:cNvSpPr/>
          <p:nvPr/>
        </p:nvSpPr>
        <p:spPr>
          <a:xfrm>
            <a:off x="3183158" y="4620801"/>
            <a:ext cx="3002486" cy="1218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solidFill>
                  <a:schemeClr val="tx1"/>
                </a:solidFill>
                <a:latin typeface="+mn-ea"/>
              </a:rPr>
              <a:t>自身抗原提呈细胞对同种异型</a:t>
            </a:r>
            <a:r>
              <a:rPr lang="en-US" altLang="zh-CN" b="1" dirty="0">
                <a:solidFill>
                  <a:schemeClr val="tx1"/>
                </a:solidFill>
                <a:latin typeface="+mn-ea"/>
              </a:rPr>
              <a:t>MHC</a:t>
            </a:r>
            <a:r>
              <a:rPr lang="zh-CN" altLang="en-US" b="1" dirty="0">
                <a:solidFill>
                  <a:schemeClr val="tx1"/>
                </a:solidFill>
                <a:latin typeface="+mn-ea"/>
              </a:rPr>
              <a:t>分子的摄取和加工</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008112"/>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3200" dirty="0">
                <a:solidFill>
                  <a:prstClr val="white"/>
                </a:solidFill>
                <a:latin typeface="Georgia"/>
                <a:ea typeface="微软雅黑"/>
              </a:rPr>
              <a:t>T</a:t>
            </a:r>
            <a:r>
              <a:rPr lang="zh-CN" altLang="en-US" sz="3200" dirty="0">
                <a:solidFill>
                  <a:prstClr val="white"/>
                </a:solidFill>
                <a:latin typeface="Georgia"/>
                <a:ea typeface="微软雅黑"/>
              </a:rPr>
              <a:t>细胞成熟、激活和分化</a:t>
            </a:r>
            <a:endParaRPr lang="en-US" altLang="zh-CN" sz="3200" dirty="0">
              <a:solidFill>
                <a:prstClr val="white"/>
              </a:solidFill>
              <a:latin typeface="Georgia"/>
              <a:ea typeface="微软雅黑"/>
            </a:endParaRPr>
          </a:p>
        </p:txBody>
      </p:sp>
      <p:sp>
        <p:nvSpPr>
          <p:cNvPr id="3" name="矩形 2"/>
          <p:cNvSpPr/>
          <p:nvPr/>
        </p:nvSpPr>
        <p:spPr>
          <a:xfrm>
            <a:off x="467544" y="1412776"/>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胸腺和</a:t>
            </a:r>
            <a:r>
              <a:rPr lang="en-US" altLang="zh-CN" sz="2800" dirty="0">
                <a:solidFill>
                  <a:prstClr val="white"/>
                </a:solidFill>
                <a:latin typeface="Georgia"/>
                <a:ea typeface="微软雅黑"/>
              </a:rPr>
              <a:t>T</a:t>
            </a:r>
            <a:r>
              <a:rPr lang="zh-CN" altLang="en-US" sz="2800" dirty="0">
                <a:solidFill>
                  <a:prstClr val="white"/>
                </a:solidFill>
                <a:latin typeface="Georgia"/>
                <a:ea typeface="微软雅黑"/>
              </a:rPr>
              <a:t>细胞的成熟</a:t>
            </a:r>
            <a:endParaRPr lang="en-US" altLang="zh-CN" sz="2800" dirty="0">
              <a:solidFill>
                <a:prstClr val="white"/>
              </a:solidFill>
              <a:latin typeface="Georgia"/>
              <a:ea typeface="微软雅黑"/>
            </a:endParaRPr>
          </a:p>
        </p:txBody>
      </p:sp>
      <p:sp>
        <p:nvSpPr>
          <p:cNvPr id="4" name="矩形 3"/>
          <p:cNvSpPr/>
          <p:nvPr/>
        </p:nvSpPr>
        <p:spPr>
          <a:xfrm>
            <a:off x="467544" y="2492896"/>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800" dirty="0">
                <a:solidFill>
                  <a:prstClr val="white"/>
                </a:solidFill>
                <a:latin typeface="Georgia"/>
                <a:ea typeface="微软雅黑"/>
              </a:rPr>
              <a:t>T</a:t>
            </a:r>
            <a:r>
              <a:rPr lang="zh-CN" altLang="en-US" sz="2800" dirty="0">
                <a:solidFill>
                  <a:prstClr val="white"/>
                </a:solidFill>
                <a:latin typeface="Georgia"/>
                <a:ea typeface="微软雅黑"/>
              </a:rPr>
              <a:t>细胞库的胸腺选择</a:t>
            </a:r>
            <a:endParaRPr lang="en-US" altLang="zh-CN" sz="2800" dirty="0">
              <a:solidFill>
                <a:prstClr val="white"/>
              </a:solidFill>
              <a:latin typeface="Georgia"/>
              <a:ea typeface="微软雅黑"/>
            </a:endParaRPr>
          </a:p>
        </p:txBody>
      </p:sp>
      <p:sp>
        <p:nvSpPr>
          <p:cNvPr id="5" name="矩形 4"/>
          <p:cNvSpPr/>
          <p:nvPr/>
        </p:nvSpPr>
        <p:spPr>
          <a:xfrm>
            <a:off x="467544" y="350100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800" dirty="0">
                <a:solidFill>
                  <a:prstClr val="white"/>
                </a:solidFill>
                <a:latin typeface="Georgia"/>
                <a:ea typeface="微软雅黑"/>
              </a:rPr>
              <a:t>T</a:t>
            </a:r>
            <a:r>
              <a:rPr lang="en-US" altLang="zh-CN" sz="1600" dirty="0">
                <a:solidFill>
                  <a:prstClr val="white"/>
                </a:solidFill>
                <a:latin typeface="Georgia"/>
                <a:ea typeface="微软雅黑"/>
              </a:rPr>
              <a:t>H</a:t>
            </a:r>
            <a:r>
              <a:rPr lang="zh-CN" altLang="en-US" sz="2800" dirty="0">
                <a:solidFill>
                  <a:prstClr val="white"/>
                </a:solidFill>
                <a:latin typeface="Georgia"/>
                <a:ea typeface="微软雅黑"/>
              </a:rPr>
              <a:t>细胞激活</a:t>
            </a:r>
            <a:endParaRPr lang="en-US" altLang="zh-CN" sz="2800" dirty="0">
              <a:solidFill>
                <a:prstClr val="white"/>
              </a:solidFill>
              <a:latin typeface="Georgia"/>
              <a:ea typeface="微软雅黑"/>
            </a:endParaRPr>
          </a:p>
        </p:txBody>
      </p:sp>
      <p:sp>
        <p:nvSpPr>
          <p:cNvPr id="6" name="矩形 5"/>
          <p:cNvSpPr/>
          <p:nvPr/>
        </p:nvSpPr>
        <p:spPr>
          <a:xfrm>
            <a:off x="467544" y="458112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800" dirty="0">
                <a:solidFill>
                  <a:prstClr val="white"/>
                </a:solidFill>
                <a:latin typeface="Georgia"/>
                <a:ea typeface="微软雅黑"/>
              </a:rPr>
              <a:t>T</a:t>
            </a:r>
            <a:r>
              <a:rPr lang="zh-CN" altLang="en-US" sz="2800" dirty="0">
                <a:solidFill>
                  <a:prstClr val="white"/>
                </a:solidFill>
                <a:latin typeface="Georgia"/>
                <a:ea typeface="微软雅黑"/>
              </a:rPr>
              <a:t>细胞分化</a:t>
            </a:r>
            <a:endParaRPr lang="en-US" altLang="zh-CN" sz="2800" dirty="0">
              <a:solidFill>
                <a:prstClr val="white"/>
              </a:solidFill>
              <a:latin typeface="Georgia"/>
              <a:ea typeface="微软雅黑"/>
            </a:endParaRPr>
          </a:p>
        </p:txBody>
      </p:sp>
      <p:sp>
        <p:nvSpPr>
          <p:cNvPr id="7" name="矩形 6"/>
          <p:cNvSpPr/>
          <p:nvPr/>
        </p:nvSpPr>
        <p:spPr>
          <a:xfrm>
            <a:off x="467544" y="566124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细胞死亡和</a:t>
            </a:r>
            <a:r>
              <a:rPr lang="en-US" altLang="zh-CN" sz="2800" dirty="0">
                <a:solidFill>
                  <a:prstClr val="white"/>
                </a:solidFill>
                <a:latin typeface="Georgia"/>
                <a:ea typeface="微软雅黑"/>
              </a:rPr>
              <a:t>T</a:t>
            </a:r>
            <a:r>
              <a:rPr lang="zh-CN" altLang="en-US" sz="2800" dirty="0">
                <a:solidFill>
                  <a:prstClr val="white"/>
                </a:solidFill>
                <a:latin typeface="Georgia"/>
                <a:ea typeface="微软雅黑"/>
              </a:rPr>
              <a:t>细胞群</a:t>
            </a:r>
            <a:endParaRPr lang="en-US" altLang="zh-CN" sz="2800" dirty="0">
              <a:solidFill>
                <a:prstClr val="white"/>
              </a:solidFill>
              <a:latin typeface="Georgia"/>
              <a:ea typeface="微软雅黑"/>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 10-02"/>
          <p:cNvPicPr>
            <a:picLocks noChangeAspect="1" noChangeArrowheads="1"/>
          </p:cNvPicPr>
          <p:nvPr/>
        </p:nvPicPr>
        <p:blipFill>
          <a:blip r:embed="rId2" cstate="print"/>
          <a:srcRect/>
          <a:stretch>
            <a:fillRect/>
          </a:stretch>
        </p:blipFill>
        <p:spPr bwMode="auto">
          <a:xfrm>
            <a:off x="683568" y="29755"/>
            <a:ext cx="7200800" cy="6711615"/>
          </a:xfrm>
          <a:prstGeom prst="rect">
            <a:avLst/>
          </a:prstGeom>
          <a:noFill/>
          <a:ln w="9525">
            <a:noFill/>
            <a:miter lim="800000"/>
            <a:headEnd/>
            <a:tailEnd/>
          </a:ln>
        </p:spPr>
      </p:pic>
      <p:sp>
        <p:nvSpPr>
          <p:cNvPr id="3" name="矩形 2">
            <a:extLst>
              <a:ext uri="{FF2B5EF4-FFF2-40B4-BE49-F238E27FC236}">
                <a16:creationId xmlns:a16="http://schemas.microsoft.com/office/drawing/2014/main" id="{BEA4A9F8-5B40-4A72-B2B8-32DA21849191}"/>
              </a:ext>
            </a:extLst>
          </p:cNvPr>
          <p:cNvSpPr/>
          <p:nvPr/>
        </p:nvSpPr>
        <p:spPr>
          <a:xfrm>
            <a:off x="853897" y="484093"/>
            <a:ext cx="661139" cy="251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1400" b="1" dirty="0">
                <a:solidFill>
                  <a:schemeClr val="tx1"/>
                </a:solidFill>
                <a:latin typeface="+mn-ea"/>
              </a:rPr>
              <a:t>骨髓</a:t>
            </a:r>
          </a:p>
        </p:txBody>
      </p:sp>
      <p:sp>
        <p:nvSpPr>
          <p:cNvPr id="4" name="矩形 3">
            <a:extLst>
              <a:ext uri="{FF2B5EF4-FFF2-40B4-BE49-F238E27FC236}">
                <a16:creationId xmlns:a16="http://schemas.microsoft.com/office/drawing/2014/main" id="{4158D2E4-FE66-4500-9B2A-26A9E9B7A220}"/>
              </a:ext>
            </a:extLst>
          </p:cNvPr>
          <p:cNvSpPr/>
          <p:nvPr/>
        </p:nvSpPr>
        <p:spPr>
          <a:xfrm>
            <a:off x="853897" y="1063936"/>
            <a:ext cx="661139" cy="251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1400" b="1" dirty="0">
                <a:solidFill>
                  <a:schemeClr val="tx1"/>
                </a:solidFill>
                <a:latin typeface="+mn-ea"/>
              </a:rPr>
              <a:t>血液</a:t>
            </a:r>
          </a:p>
        </p:txBody>
      </p:sp>
      <p:sp>
        <p:nvSpPr>
          <p:cNvPr id="6" name="矩形 5">
            <a:extLst>
              <a:ext uri="{FF2B5EF4-FFF2-40B4-BE49-F238E27FC236}">
                <a16:creationId xmlns:a16="http://schemas.microsoft.com/office/drawing/2014/main" id="{0B3DFFFA-8802-4F89-9715-9BC273A3CFCE}"/>
              </a:ext>
            </a:extLst>
          </p:cNvPr>
          <p:cNvSpPr/>
          <p:nvPr/>
        </p:nvSpPr>
        <p:spPr>
          <a:xfrm>
            <a:off x="853896" y="5358031"/>
            <a:ext cx="661139" cy="251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1400" b="1" dirty="0">
                <a:solidFill>
                  <a:schemeClr val="tx1"/>
                </a:solidFill>
                <a:latin typeface="+mn-ea"/>
              </a:rPr>
              <a:t>血液</a:t>
            </a:r>
          </a:p>
        </p:txBody>
      </p:sp>
      <p:sp>
        <p:nvSpPr>
          <p:cNvPr id="7" name="矩形 6">
            <a:extLst>
              <a:ext uri="{FF2B5EF4-FFF2-40B4-BE49-F238E27FC236}">
                <a16:creationId xmlns:a16="http://schemas.microsoft.com/office/drawing/2014/main" id="{F347DE98-0C31-4A6C-9943-B42A95AB684B}"/>
              </a:ext>
            </a:extLst>
          </p:cNvPr>
          <p:cNvSpPr/>
          <p:nvPr/>
        </p:nvSpPr>
        <p:spPr>
          <a:xfrm>
            <a:off x="853896" y="3222812"/>
            <a:ext cx="661139" cy="251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1400" b="1" dirty="0">
                <a:solidFill>
                  <a:schemeClr val="tx1"/>
                </a:solidFill>
                <a:latin typeface="+mn-ea"/>
              </a:rPr>
              <a:t>胸腺</a:t>
            </a:r>
          </a:p>
        </p:txBody>
      </p:sp>
      <p:sp>
        <p:nvSpPr>
          <p:cNvPr id="8" name="矩形 7">
            <a:extLst>
              <a:ext uri="{FF2B5EF4-FFF2-40B4-BE49-F238E27FC236}">
                <a16:creationId xmlns:a16="http://schemas.microsoft.com/office/drawing/2014/main" id="{F5CF1EE6-998B-46AE-A597-6E49741C5559}"/>
              </a:ext>
            </a:extLst>
          </p:cNvPr>
          <p:cNvSpPr/>
          <p:nvPr/>
        </p:nvSpPr>
        <p:spPr>
          <a:xfrm>
            <a:off x="600635" y="5836025"/>
            <a:ext cx="962672" cy="403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b="1" dirty="0">
                <a:solidFill>
                  <a:schemeClr val="tx1"/>
                </a:solidFill>
                <a:latin typeface="+mn-ea"/>
              </a:rPr>
              <a:t>外周组织</a:t>
            </a:r>
          </a:p>
        </p:txBody>
      </p:sp>
      <p:sp>
        <p:nvSpPr>
          <p:cNvPr id="9" name="矩形 8">
            <a:extLst>
              <a:ext uri="{FF2B5EF4-FFF2-40B4-BE49-F238E27FC236}">
                <a16:creationId xmlns:a16="http://schemas.microsoft.com/office/drawing/2014/main" id="{25FE5DFA-BD2C-40FB-A08E-B81344BB96C2}"/>
              </a:ext>
            </a:extLst>
          </p:cNvPr>
          <p:cNvSpPr/>
          <p:nvPr/>
        </p:nvSpPr>
        <p:spPr>
          <a:xfrm>
            <a:off x="5422521" y="56650"/>
            <a:ext cx="1247220" cy="457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dirty="0">
                <a:solidFill>
                  <a:schemeClr val="tx1"/>
                </a:solidFill>
                <a:latin typeface="+mn-ea"/>
              </a:rPr>
              <a:t>多能造血干细胞</a:t>
            </a:r>
            <a:r>
              <a:rPr lang="en-US" altLang="zh-CN" sz="1200" b="1" dirty="0">
                <a:solidFill>
                  <a:schemeClr val="tx1"/>
                </a:solidFill>
                <a:latin typeface="+mn-ea"/>
              </a:rPr>
              <a:t>HSC</a:t>
            </a:r>
            <a:endParaRPr lang="zh-CN" altLang="en-US" sz="1200" b="1" dirty="0">
              <a:solidFill>
                <a:schemeClr val="tx1"/>
              </a:solidFill>
              <a:latin typeface="+mn-ea"/>
            </a:endParaRPr>
          </a:p>
        </p:txBody>
      </p:sp>
      <p:sp>
        <p:nvSpPr>
          <p:cNvPr id="10" name="矩形 9">
            <a:extLst>
              <a:ext uri="{FF2B5EF4-FFF2-40B4-BE49-F238E27FC236}">
                <a16:creationId xmlns:a16="http://schemas.microsoft.com/office/drawing/2014/main" id="{B6AF26AD-424E-46D0-B6B0-005203F19E98}"/>
              </a:ext>
            </a:extLst>
          </p:cNvPr>
          <p:cNvSpPr/>
          <p:nvPr/>
        </p:nvSpPr>
        <p:spPr>
          <a:xfrm>
            <a:off x="5458373" y="594536"/>
            <a:ext cx="969315" cy="457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mn-ea"/>
              </a:rPr>
              <a:t>前淋巴细胞</a:t>
            </a:r>
          </a:p>
        </p:txBody>
      </p:sp>
      <p:sp>
        <p:nvSpPr>
          <p:cNvPr id="11" name="矩形 10">
            <a:extLst>
              <a:ext uri="{FF2B5EF4-FFF2-40B4-BE49-F238E27FC236}">
                <a16:creationId xmlns:a16="http://schemas.microsoft.com/office/drawing/2014/main" id="{E4EE7347-A5F3-4121-ABC6-6CD4ACDC5822}"/>
              </a:ext>
            </a:extLst>
          </p:cNvPr>
          <p:cNvSpPr/>
          <p:nvPr/>
        </p:nvSpPr>
        <p:spPr>
          <a:xfrm>
            <a:off x="5458373" y="1132422"/>
            <a:ext cx="1247220" cy="251011"/>
          </a:xfrm>
          <a:prstGeom prst="rect">
            <a:avLst/>
          </a:prstGeom>
          <a:solidFill>
            <a:srgbClr val="F2C8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i="1" dirty="0">
                <a:solidFill>
                  <a:schemeClr val="tx1"/>
                </a:solidFill>
                <a:latin typeface="+mn-ea"/>
              </a:rPr>
              <a:t>细胞迁移</a:t>
            </a:r>
          </a:p>
        </p:txBody>
      </p:sp>
      <p:sp>
        <p:nvSpPr>
          <p:cNvPr id="12" name="矩形 11">
            <a:extLst>
              <a:ext uri="{FF2B5EF4-FFF2-40B4-BE49-F238E27FC236}">
                <a16:creationId xmlns:a16="http://schemas.microsoft.com/office/drawing/2014/main" id="{07BCD52B-87CD-4A30-BCFD-B3FA93C5B427}"/>
              </a:ext>
            </a:extLst>
          </p:cNvPr>
          <p:cNvSpPr/>
          <p:nvPr/>
        </p:nvSpPr>
        <p:spPr>
          <a:xfrm>
            <a:off x="5422521" y="1513425"/>
            <a:ext cx="1247220" cy="385486"/>
          </a:xfrm>
          <a:prstGeom prst="rect">
            <a:avLst/>
          </a:prstGeom>
          <a:solidFill>
            <a:srgbClr val="DAE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dirty="0">
                <a:solidFill>
                  <a:schemeClr val="tx1"/>
                </a:solidFill>
                <a:latin typeface="+mn-ea"/>
              </a:rPr>
              <a:t>前</a:t>
            </a:r>
            <a:r>
              <a:rPr lang="en-US" altLang="zh-CN" sz="1200" b="1" dirty="0">
                <a:solidFill>
                  <a:schemeClr val="tx1"/>
                </a:solidFill>
                <a:latin typeface="+mn-ea"/>
              </a:rPr>
              <a:t>T</a:t>
            </a:r>
            <a:r>
              <a:rPr lang="zh-CN" altLang="en-US" sz="1200" b="1" dirty="0">
                <a:solidFill>
                  <a:schemeClr val="tx1"/>
                </a:solidFill>
                <a:latin typeface="+mn-ea"/>
              </a:rPr>
              <a:t>细胞</a:t>
            </a:r>
          </a:p>
        </p:txBody>
      </p:sp>
      <p:sp>
        <p:nvSpPr>
          <p:cNvPr id="13" name="矩形 12">
            <a:extLst>
              <a:ext uri="{FF2B5EF4-FFF2-40B4-BE49-F238E27FC236}">
                <a16:creationId xmlns:a16="http://schemas.microsoft.com/office/drawing/2014/main" id="{70776D12-E6E6-407E-8237-851C5B1723A7}"/>
              </a:ext>
            </a:extLst>
          </p:cNvPr>
          <p:cNvSpPr/>
          <p:nvPr/>
        </p:nvSpPr>
        <p:spPr>
          <a:xfrm>
            <a:off x="4834763" y="5405717"/>
            <a:ext cx="795072" cy="179298"/>
          </a:xfrm>
          <a:prstGeom prst="rect">
            <a:avLst/>
          </a:prstGeom>
          <a:solidFill>
            <a:srgbClr val="F2C8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i="1" dirty="0">
                <a:solidFill>
                  <a:schemeClr val="tx1"/>
                </a:solidFill>
                <a:latin typeface="+mn-ea"/>
              </a:rPr>
              <a:t>细胞迁移</a:t>
            </a:r>
          </a:p>
        </p:txBody>
      </p:sp>
      <p:sp>
        <p:nvSpPr>
          <p:cNvPr id="14" name="矩形 13">
            <a:extLst>
              <a:ext uri="{FF2B5EF4-FFF2-40B4-BE49-F238E27FC236}">
                <a16:creationId xmlns:a16="http://schemas.microsoft.com/office/drawing/2014/main" id="{0E6A7451-1EC8-4B65-9435-3711AB8CF5FC}"/>
              </a:ext>
            </a:extLst>
          </p:cNvPr>
          <p:cNvSpPr/>
          <p:nvPr/>
        </p:nvSpPr>
        <p:spPr>
          <a:xfrm>
            <a:off x="5458373" y="4204449"/>
            <a:ext cx="1112756" cy="247924"/>
          </a:xfrm>
          <a:prstGeom prst="rect">
            <a:avLst/>
          </a:prstGeom>
          <a:solidFill>
            <a:srgbClr val="DAE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dirty="0">
                <a:solidFill>
                  <a:schemeClr val="tx1"/>
                </a:solidFill>
                <a:latin typeface="+mn-ea"/>
              </a:rPr>
              <a:t>双阳性</a:t>
            </a:r>
          </a:p>
        </p:txBody>
      </p:sp>
      <p:sp>
        <p:nvSpPr>
          <p:cNvPr id="15" name="矩形 14">
            <a:extLst>
              <a:ext uri="{FF2B5EF4-FFF2-40B4-BE49-F238E27FC236}">
                <a16:creationId xmlns:a16="http://schemas.microsoft.com/office/drawing/2014/main" id="{4CF33DBB-3D23-4E87-B61A-3FFF5E4F4FA8}"/>
              </a:ext>
            </a:extLst>
          </p:cNvPr>
          <p:cNvSpPr/>
          <p:nvPr/>
        </p:nvSpPr>
        <p:spPr>
          <a:xfrm>
            <a:off x="2148734" y="1770460"/>
            <a:ext cx="1112756" cy="542434"/>
          </a:xfrm>
          <a:prstGeom prst="rect">
            <a:avLst/>
          </a:prstGeom>
          <a:solidFill>
            <a:srgbClr val="DAE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dirty="0">
                <a:solidFill>
                  <a:srgbClr val="7F0200"/>
                </a:solidFill>
                <a:latin typeface="+mn-ea"/>
                <a:sym typeface="Symbol" panose="05050102010706020507" pitchFamily="18" charset="2"/>
              </a:rPr>
              <a:t> </a:t>
            </a:r>
            <a:r>
              <a:rPr lang="en-US" altLang="zh-CN" sz="1200" b="1" dirty="0">
                <a:solidFill>
                  <a:srgbClr val="7F0200"/>
                </a:solidFill>
                <a:latin typeface="+mn-ea"/>
                <a:sym typeface="Symbol" panose="05050102010706020507" pitchFamily="18" charset="2"/>
              </a:rPr>
              <a:t>TCR</a:t>
            </a:r>
            <a:r>
              <a:rPr lang="zh-CN" altLang="en-US" sz="1200" b="1" dirty="0">
                <a:solidFill>
                  <a:srgbClr val="7F0200"/>
                </a:solidFill>
                <a:latin typeface="+mn-ea"/>
                <a:sym typeface="Symbol" panose="05050102010706020507" pitchFamily="18" charset="2"/>
              </a:rPr>
              <a:t>位点基因重排</a:t>
            </a:r>
            <a:endParaRPr lang="zh-CN" altLang="en-US" sz="1200" b="1" dirty="0">
              <a:solidFill>
                <a:srgbClr val="7F0200"/>
              </a:solidFill>
              <a:latin typeface="+mn-ea"/>
            </a:endParaRPr>
          </a:p>
        </p:txBody>
      </p:sp>
      <p:sp>
        <p:nvSpPr>
          <p:cNvPr id="16" name="矩形 15">
            <a:extLst>
              <a:ext uri="{FF2B5EF4-FFF2-40B4-BE49-F238E27FC236}">
                <a16:creationId xmlns:a16="http://schemas.microsoft.com/office/drawing/2014/main" id="{79BD5721-EDE1-4981-9567-926D2632B4E4}"/>
              </a:ext>
            </a:extLst>
          </p:cNvPr>
          <p:cNvSpPr/>
          <p:nvPr/>
        </p:nvSpPr>
        <p:spPr>
          <a:xfrm>
            <a:off x="6705593" y="3576918"/>
            <a:ext cx="1093701" cy="788894"/>
          </a:xfrm>
          <a:prstGeom prst="rect">
            <a:avLst/>
          </a:prstGeom>
          <a:solidFill>
            <a:srgbClr val="DAE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dirty="0">
                <a:solidFill>
                  <a:schemeClr val="tx1"/>
                </a:solidFill>
                <a:latin typeface="+mn-ea"/>
                <a:sym typeface="Symbol" panose="05050102010706020507" pitchFamily="18" charset="2"/>
              </a:rPr>
              <a:t> </a:t>
            </a:r>
            <a:r>
              <a:rPr lang="en-US" altLang="zh-CN" sz="1200" b="1" dirty="0">
                <a:solidFill>
                  <a:schemeClr val="tx1"/>
                </a:solidFill>
                <a:latin typeface="+mn-ea"/>
                <a:sym typeface="Symbol" panose="05050102010706020507" pitchFamily="18" charset="2"/>
              </a:rPr>
              <a:t>T</a:t>
            </a:r>
            <a:r>
              <a:rPr lang="zh-CN" altLang="en-US" sz="1200" b="1" dirty="0">
                <a:solidFill>
                  <a:schemeClr val="tx1"/>
                </a:solidFill>
                <a:latin typeface="+mn-ea"/>
                <a:sym typeface="Symbol" panose="05050102010706020507" pitchFamily="18" charset="2"/>
              </a:rPr>
              <a:t>细胞：细胞表面表型无显著变化</a:t>
            </a:r>
            <a:endParaRPr lang="zh-CN" altLang="en-US" sz="1200" b="1" dirty="0">
              <a:solidFill>
                <a:schemeClr val="tx1"/>
              </a:solidFill>
              <a:latin typeface="+mn-ea"/>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0-04"/>
          <p:cNvPicPr>
            <a:picLocks noChangeAspect="1" noChangeArrowheads="1"/>
          </p:cNvPicPr>
          <p:nvPr/>
        </p:nvPicPr>
        <p:blipFill>
          <a:blip r:embed="rId2" cstate="email"/>
          <a:srcRect/>
          <a:stretch>
            <a:fillRect/>
          </a:stretch>
        </p:blipFill>
        <p:spPr bwMode="auto">
          <a:xfrm>
            <a:off x="1219199" y="116634"/>
            <a:ext cx="6521155" cy="5899001"/>
          </a:xfrm>
          <a:prstGeom prst="rect">
            <a:avLst/>
          </a:prstGeom>
          <a:noFill/>
          <a:ln w="9525">
            <a:noFill/>
            <a:miter lim="800000"/>
            <a:headEnd/>
            <a:tailEnd/>
          </a:ln>
        </p:spPr>
      </p:pic>
      <p:sp>
        <p:nvSpPr>
          <p:cNvPr id="3" name="矩形 2"/>
          <p:cNvSpPr/>
          <p:nvPr/>
        </p:nvSpPr>
        <p:spPr>
          <a:xfrm>
            <a:off x="1187624" y="5589240"/>
            <a:ext cx="194421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4" name="矩形 3"/>
          <p:cNvSpPr/>
          <p:nvPr/>
        </p:nvSpPr>
        <p:spPr>
          <a:xfrm>
            <a:off x="683568" y="5674022"/>
            <a:ext cx="8136904" cy="646331"/>
          </a:xfrm>
          <a:prstGeom prst="rect">
            <a:avLst/>
          </a:prstGeom>
          <a:solidFill>
            <a:schemeClr val="accent1"/>
          </a:solidFill>
        </p:spPr>
        <p:txBody>
          <a:bodyPr wrap="square">
            <a:spAutoFit/>
          </a:bodyPr>
          <a:lstStyle/>
          <a:p>
            <a:pPr defTabSz="914400">
              <a:defRPr/>
            </a:pPr>
            <a:r>
              <a:rPr lang="zh-CN" altLang="en-US" dirty="0">
                <a:solidFill>
                  <a:prstClr val="white"/>
                </a:solidFill>
                <a:latin typeface="Georgia"/>
                <a:ea typeface="微软雅黑"/>
              </a:rPr>
              <a:t>前</a:t>
            </a:r>
            <a:r>
              <a:rPr lang="en-US" altLang="zh-CN" dirty="0">
                <a:solidFill>
                  <a:prstClr val="white"/>
                </a:solidFill>
                <a:latin typeface="Georgia"/>
                <a:ea typeface="微软雅黑"/>
              </a:rPr>
              <a:t>T</a:t>
            </a:r>
            <a:r>
              <a:rPr lang="zh-CN" altLang="en-US" dirty="0">
                <a:solidFill>
                  <a:prstClr val="white"/>
                </a:solidFill>
                <a:latin typeface="Georgia"/>
                <a:ea typeface="微软雅黑"/>
              </a:rPr>
              <a:t>细胞受体的结构与活性。与配体的结合使得前</a:t>
            </a:r>
            <a:r>
              <a:rPr lang="en-US" altLang="zh-CN" dirty="0">
                <a:solidFill>
                  <a:prstClr val="white"/>
                </a:solidFill>
                <a:latin typeface="Georgia"/>
                <a:ea typeface="微软雅黑"/>
              </a:rPr>
              <a:t>TCR</a:t>
            </a:r>
            <a:r>
              <a:rPr lang="zh-CN" altLang="en-US" dirty="0">
                <a:solidFill>
                  <a:prstClr val="white"/>
                </a:solidFill>
                <a:latin typeface="Georgia"/>
                <a:ea typeface="微软雅黑"/>
              </a:rPr>
              <a:t>产生能够诱导多种生物学过程的细胞内信号。</a:t>
            </a:r>
            <a:endParaRPr lang="en-US" altLang="zh-CN" dirty="0">
              <a:solidFill>
                <a:prstClr val="white"/>
              </a:solidFill>
              <a:latin typeface="Georgia"/>
              <a:ea typeface="微软雅黑"/>
            </a:endParaRPr>
          </a:p>
        </p:txBody>
      </p:sp>
      <p:sp>
        <p:nvSpPr>
          <p:cNvPr id="5" name="矩形 4">
            <a:extLst>
              <a:ext uri="{FF2B5EF4-FFF2-40B4-BE49-F238E27FC236}">
                <a16:creationId xmlns:a16="http://schemas.microsoft.com/office/drawing/2014/main" id="{57020BF6-BF8A-45B7-8F07-4B8BC322DCC5}"/>
              </a:ext>
            </a:extLst>
          </p:cNvPr>
          <p:cNvSpPr/>
          <p:nvPr/>
        </p:nvSpPr>
        <p:spPr>
          <a:xfrm>
            <a:off x="3648636" y="72389"/>
            <a:ext cx="753041" cy="394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b="1" dirty="0">
                <a:solidFill>
                  <a:schemeClr val="tx1"/>
                </a:solidFill>
                <a:latin typeface="+mn-ea"/>
              </a:rPr>
              <a:t>前</a:t>
            </a:r>
          </a:p>
        </p:txBody>
      </p:sp>
      <p:sp>
        <p:nvSpPr>
          <p:cNvPr id="6" name="矩形 5">
            <a:extLst>
              <a:ext uri="{FF2B5EF4-FFF2-40B4-BE49-F238E27FC236}">
                <a16:creationId xmlns:a16="http://schemas.microsoft.com/office/drawing/2014/main" id="{7B81735F-96ED-4E2C-B337-83AD5510ABEC}"/>
              </a:ext>
            </a:extLst>
          </p:cNvPr>
          <p:cNvSpPr/>
          <p:nvPr/>
        </p:nvSpPr>
        <p:spPr>
          <a:xfrm>
            <a:off x="2698380" y="549550"/>
            <a:ext cx="753041" cy="394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b="1" dirty="0">
                <a:solidFill>
                  <a:schemeClr val="tx1"/>
                </a:solidFill>
                <a:latin typeface="+mn-ea"/>
              </a:rPr>
              <a:t>前</a:t>
            </a:r>
          </a:p>
        </p:txBody>
      </p:sp>
      <p:sp>
        <p:nvSpPr>
          <p:cNvPr id="7" name="矩形 6">
            <a:extLst>
              <a:ext uri="{FF2B5EF4-FFF2-40B4-BE49-F238E27FC236}">
                <a16:creationId xmlns:a16="http://schemas.microsoft.com/office/drawing/2014/main" id="{F4FB5916-AA89-46F3-9D7D-A77C5B943B53}"/>
              </a:ext>
            </a:extLst>
          </p:cNvPr>
          <p:cNvSpPr/>
          <p:nvPr/>
        </p:nvSpPr>
        <p:spPr>
          <a:xfrm>
            <a:off x="3899647" y="2900771"/>
            <a:ext cx="896471" cy="394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solidFill>
                  <a:schemeClr val="tx1"/>
                </a:solidFill>
                <a:latin typeface="+mn-ea"/>
              </a:rPr>
              <a:t>信号</a:t>
            </a:r>
          </a:p>
        </p:txBody>
      </p:sp>
      <p:sp>
        <p:nvSpPr>
          <p:cNvPr id="8" name="矩形 7">
            <a:extLst>
              <a:ext uri="{FF2B5EF4-FFF2-40B4-BE49-F238E27FC236}">
                <a16:creationId xmlns:a16="http://schemas.microsoft.com/office/drawing/2014/main" id="{2B5794F5-7E3C-4817-9EDD-791568D24019}"/>
              </a:ext>
            </a:extLst>
          </p:cNvPr>
          <p:cNvSpPr/>
          <p:nvPr/>
        </p:nvSpPr>
        <p:spPr>
          <a:xfrm>
            <a:off x="1093694" y="3056965"/>
            <a:ext cx="1944216" cy="115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600" b="1" dirty="0">
                <a:solidFill>
                  <a:schemeClr val="tx1"/>
                </a:solidFill>
                <a:latin typeface="+mn-ea"/>
              </a:rPr>
              <a:t>细胞允许</a:t>
            </a:r>
            <a:r>
              <a:rPr lang="en-US" altLang="zh-CN" sz="1600" b="1" dirty="0">
                <a:solidFill>
                  <a:schemeClr val="tx1"/>
                </a:solidFill>
                <a:latin typeface="+mn-ea"/>
              </a:rPr>
              <a:t>TCR </a:t>
            </a:r>
            <a:r>
              <a:rPr lang="en-US" altLang="zh-CN" sz="1600" b="1" dirty="0">
                <a:solidFill>
                  <a:schemeClr val="tx1"/>
                </a:solidFill>
                <a:latin typeface="+mn-ea"/>
                <a:sym typeface="Symbol" panose="05050102010706020507" pitchFamily="18" charset="2"/>
              </a:rPr>
              <a:t></a:t>
            </a:r>
            <a:r>
              <a:rPr lang="zh-CN" altLang="en-US" sz="1600" b="1" dirty="0">
                <a:solidFill>
                  <a:schemeClr val="tx1"/>
                </a:solidFill>
                <a:latin typeface="+mn-ea"/>
                <a:sym typeface="Symbol" panose="05050102010706020507" pitchFamily="18" charset="2"/>
              </a:rPr>
              <a:t>链位点的基因重排</a:t>
            </a:r>
            <a:endParaRPr lang="zh-CN" altLang="en-US" sz="1600" b="1" dirty="0">
              <a:solidFill>
                <a:schemeClr val="tx1"/>
              </a:solidFill>
              <a:latin typeface="+mn-ea"/>
            </a:endParaRPr>
          </a:p>
        </p:txBody>
      </p:sp>
      <p:sp>
        <p:nvSpPr>
          <p:cNvPr id="9" name="矩形 8">
            <a:extLst>
              <a:ext uri="{FF2B5EF4-FFF2-40B4-BE49-F238E27FC236}">
                <a16:creationId xmlns:a16="http://schemas.microsoft.com/office/drawing/2014/main" id="{E7BCE4B1-2FF0-48DC-844D-EED2CE51F514}"/>
              </a:ext>
            </a:extLst>
          </p:cNvPr>
          <p:cNvSpPr/>
          <p:nvPr/>
        </p:nvSpPr>
        <p:spPr>
          <a:xfrm>
            <a:off x="3020543" y="3715377"/>
            <a:ext cx="565339" cy="394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b="1" dirty="0">
              <a:solidFill>
                <a:schemeClr val="tx1"/>
              </a:solidFill>
              <a:latin typeface="+mn-ea"/>
            </a:endParaRPr>
          </a:p>
        </p:txBody>
      </p:sp>
      <p:sp>
        <p:nvSpPr>
          <p:cNvPr id="10" name="矩形 9">
            <a:extLst>
              <a:ext uri="{FF2B5EF4-FFF2-40B4-BE49-F238E27FC236}">
                <a16:creationId xmlns:a16="http://schemas.microsoft.com/office/drawing/2014/main" id="{8A870C04-898C-4B88-89F0-079E5233C71A}"/>
              </a:ext>
            </a:extLst>
          </p:cNvPr>
          <p:cNvSpPr/>
          <p:nvPr/>
        </p:nvSpPr>
        <p:spPr>
          <a:xfrm>
            <a:off x="4401677" y="4318755"/>
            <a:ext cx="1604676" cy="61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600" b="1" dirty="0">
                <a:solidFill>
                  <a:schemeClr val="tx1"/>
                </a:solidFill>
                <a:latin typeface="+mn-ea"/>
              </a:rPr>
              <a:t>刺激细胞增殖</a:t>
            </a:r>
          </a:p>
        </p:txBody>
      </p:sp>
      <p:sp>
        <p:nvSpPr>
          <p:cNvPr id="11" name="矩形 10">
            <a:extLst>
              <a:ext uri="{FF2B5EF4-FFF2-40B4-BE49-F238E27FC236}">
                <a16:creationId xmlns:a16="http://schemas.microsoft.com/office/drawing/2014/main" id="{2B5794F5-7E3C-4817-9EDD-791568D24019}"/>
              </a:ext>
            </a:extLst>
          </p:cNvPr>
          <p:cNvSpPr/>
          <p:nvPr/>
        </p:nvSpPr>
        <p:spPr>
          <a:xfrm>
            <a:off x="2627784" y="4286886"/>
            <a:ext cx="1944216" cy="1225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刺激</a:t>
            </a:r>
            <a:r>
              <a:rPr lang="en-US" altLang="zh-CN" sz="1600" b="1" dirty="0">
                <a:solidFill>
                  <a:schemeClr val="tx1"/>
                </a:solidFill>
                <a:latin typeface="+mn-ea"/>
              </a:rPr>
              <a:t>CD4</a:t>
            </a:r>
            <a:r>
              <a:rPr lang="zh-CN" altLang="en-US" sz="1600" b="1" dirty="0">
                <a:solidFill>
                  <a:schemeClr val="tx1"/>
                </a:solidFill>
                <a:latin typeface="+mn-ea"/>
              </a:rPr>
              <a:t>和</a:t>
            </a:r>
            <a:r>
              <a:rPr lang="en-US" altLang="zh-CN" sz="1600" b="1" dirty="0">
                <a:solidFill>
                  <a:schemeClr val="tx1"/>
                </a:solidFill>
                <a:latin typeface="+mn-ea"/>
              </a:rPr>
              <a:t>CD8</a:t>
            </a:r>
            <a:r>
              <a:rPr lang="zh-CN" altLang="en-US" sz="1600" b="1" dirty="0">
                <a:solidFill>
                  <a:schemeClr val="tx1"/>
                </a:solidFill>
                <a:latin typeface="+mn-ea"/>
              </a:rPr>
              <a:t>辅助受体的表达</a:t>
            </a:r>
          </a:p>
        </p:txBody>
      </p:sp>
      <p:sp>
        <p:nvSpPr>
          <p:cNvPr id="12" name="矩形 11">
            <a:extLst>
              <a:ext uri="{FF2B5EF4-FFF2-40B4-BE49-F238E27FC236}">
                <a16:creationId xmlns:a16="http://schemas.microsoft.com/office/drawing/2014/main" id="{942E9B20-2FD2-4167-8B32-97B632A00D3A}"/>
              </a:ext>
            </a:extLst>
          </p:cNvPr>
          <p:cNvSpPr/>
          <p:nvPr/>
        </p:nvSpPr>
        <p:spPr>
          <a:xfrm>
            <a:off x="4069177" y="5216050"/>
            <a:ext cx="896471" cy="394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b="1" dirty="0">
              <a:solidFill>
                <a:schemeClr val="tx1"/>
              </a:solidFill>
              <a:latin typeface="+mn-ea"/>
            </a:endParaRPr>
          </a:p>
        </p:txBody>
      </p:sp>
      <p:sp>
        <p:nvSpPr>
          <p:cNvPr id="13" name="矩形 12">
            <a:extLst>
              <a:ext uri="{FF2B5EF4-FFF2-40B4-BE49-F238E27FC236}">
                <a16:creationId xmlns:a16="http://schemas.microsoft.com/office/drawing/2014/main" id="{1FE48DE8-39F6-46EC-A586-9150BDDD9D66}"/>
              </a:ext>
            </a:extLst>
          </p:cNvPr>
          <p:cNvSpPr/>
          <p:nvPr/>
        </p:nvSpPr>
        <p:spPr>
          <a:xfrm>
            <a:off x="5718357" y="3022357"/>
            <a:ext cx="2147501" cy="1225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停止</a:t>
            </a:r>
            <a:r>
              <a:rPr lang="en-US" altLang="zh-CN" sz="1600" b="1" dirty="0">
                <a:solidFill>
                  <a:schemeClr val="tx1"/>
                </a:solidFill>
                <a:latin typeface="+mn-ea"/>
              </a:rPr>
              <a:t>TCR </a:t>
            </a:r>
            <a:r>
              <a:rPr lang="en-US" altLang="zh-CN" sz="1600" b="1" dirty="0">
                <a:solidFill>
                  <a:schemeClr val="tx1"/>
                </a:solidFill>
                <a:latin typeface="+mn-ea"/>
                <a:sym typeface="Symbol" panose="05050102010706020507" pitchFamily="18" charset="2"/>
              </a:rPr>
              <a:t></a:t>
            </a:r>
            <a:r>
              <a:rPr lang="zh-CN" altLang="en-US" sz="1600" b="1" dirty="0">
                <a:solidFill>
                  <a:schemeClr val="tx1"/>
                </a:solidFill>
                <a:latin typeface="+mn-ea"/>
                <a:sym typeface="Symbol" panose="05050102010706020507" pitchFamily="18" charset="2"/>
              </a:rPr>
              <a:t>链位点的基因重排</a:t>
            </a:r>
            <a:endParaRPr lang="en-US" altLang="zh-CN" sz="1600" b="1" dirty="0">
              <a:solidFill>
                <a:schemeClr val="tx1"/>
              </a:solidFill>
              <a:latin typeface="+mn-ea"/>
              <a:sym typeface="Symbol" panose="05050102010706020507" pitchFamily="18" charset="2"/>
            </a:endParaRPr>
          </a:p>
          <a:p>
            <a:pPr algn="ctr"/>
            <a:r>
              <a:rPr lang="zh-CN" altLang="en-US" sz="1600" b="1" dirty="0">
                <a:solidFill>
                  <a:schemeClr val="tx1"/>
                </a:solidFill>
                <a:latin typeface="+mn-ea"/>
                <a:sym typeface="Symbol" panose="05050102010706020507" pitchFamily="18" charset="2"/>
              </a:rPr>
              <a:t>（等位基因排斥）</a:t>
            </a:r>
            <a:endParaRPr lang="zh-CN" altLang="en-US" sz="1600" b="1" dirty="0">
              <a:solidFill>
                <a:schemeClr val="tx1"/>
              </a:solidFill>
              <a:latin typeface="+mn-ea"/>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8_14"/>
          <p:cNvPicPr>
            <a:picLocks noChangeAspect="1" noChangeArrowheads="1"/>
          </p:cNvPicPr>
          <p:nvPr/>
        </p:nvPicPr>
        <p:blipFill>
          <a:blip r:embed="rId2" cstate="print"/>
          <a:srcRect/>
          <a:stretch>
            <a:fillRect/>
          </a:stretch>
        </p:blipFill>
        <p:spPr bwMode="auto">
          <a:xfrm>
            <a:off x="31732" y="404664"/>
            <a:ext cx="9004764" cy="5544616"/>
          </a:xfrm>
          <a:prstGeom prst="rect">
            <a:avLst/>
          </a:prstGeom>
          <a:noFill/>
          <a:ln w="9525">
            <a:noFill/>
            <a:miter lim="800000"/>
            <a:headEnd/>
            <a:tailEnd/>
          </a:ln>
        </p:spPr>
      </p:pic>
      <p:sp>
        <p:nvSpPr>
          <p:cNvPr id="3" name="矩形 2">
            <a:extLst>
              <a:ext uri="{FF2B5EF4-FFF2-40B4-BE49-F238E27FC236}">
                <a16:creationId xmlns:a16="http://schemas.microsoft.com/office/drawing/2014/main" id="{960F3CFF-7CB2-4D4B-A571-B6BC6EDBDD03}"/>
              </a:ext>
            </a:extLst>
          </p:cNvPr>
          <p:cNvSpPr/>
          <p:nvPr/>
        </p:nvSpPr>
        <p:spPr>
          <a:xfrm>
            <a:off x="170329" y="500825"/>
            <a:ext cx="1963271" cy="618565"/>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前</a:t>
            </a:r>
            <a:r>
              <a:rPr lang="en-US" altLang="zh-CN" sz="1400" b="1" dirty="0">
                <a:solidFill>
                  <a:schemeClr val="tx1"/>
                </a:solidFill>
                <a:latin typeface="+mn-ea"/>
              </a:rPr>
              <a:t>T</a:t>
            </a:r>
            <a:r>
              <a:rPr lang="zh-CN" altLang="en-US" sz="1400" b="1" dirty="0">
                <a:solidFill>
                  <a:schemeClr val="tx1"/>
                </a:solidFill>
                <a:latin typeface="+mn-ea"/>
              </a:rPr>
              <a:t>细胞在胸腺内进行</a:t>
            </a:r>
            <a:r>
              <a:rPr lang="en-US" altLang="zh-CN" sz="1400" b="1" dirty="0">
                <a:solidFill>
                  <a:schemeClr val="tx1"/>
                </a:solidFill>
                <a:latin typeface="+mn-ea"/>
              </a:rPr>
              <a:t>TCR</a:t>
            </a:r>
            <a:r>
              <a:rPr lang="zh-CN" altLang="en-US" sz="1400" b="1" dirty="0">
                <a:solidFill>
                  <a:schemeClr val="tx1"/>
                </a:solidFill>
                <a:latin typeface="+mn-ea"/>
              </a:rPr>
              <a:t>基因的重排</a:t>
            </a:r>
          </a:p>
        </p:txBody>
      </p:sp>
      <p:sp>
        <p:nvSpPr>
          <p:cNvPr id="4" name="矩形 3">
            <a:extLst>
              <a:ext uri="{FF2B5EF4-FFF2-40B4-BE49-F238E27FC236}">
                <a16:creationId xmlns:a16="http://schemas.microsoft.com/office/drawing/2014/main" id="{A3CD99C3-D83D-435F-A316-B547D4DCFE2E}"/>
              </a:ext>
            </a:extLst>
          </p:cNvPr>
          <p:cNvSpPr/>
          <p:nvPr/>
        </p:nvSpPr>
        <p:spPr>
          <a:xfrm>
            <a:off x="2348679" y="500825"/>
            <a:ext cx="2124710" cy="790093"/>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能识别自身</a:t>
            </a:r>
            <a:r>
              <a:rPr lang="en-US" altLang="zh-CN" sz="1400" b="1" dirty="0">
                <a:solidFill>
                  <a:schemeClr val="tx1"/>
                </a:solidFill>
                <a:latin typeface="+mn-ea"/>
              </a:rPr>
              <a:t>MHC</a:t>
            </a:r>
            <a:r>
              <a:rPr lang="zh-CN" altLang="en-US" sz="1400" b="1" dirty="0">
                <a:solidFill>
                  <a:schemeClr val="tx1"/>
                </a:solidFill>
                <a:latin typeface="+mn-ea"/>
              </a:rPr>
              <a:t>的未成熟</a:t>
            </a:r>
            <a:r>
              <a:rPr lang="en-US" altLang="zh-CN" sz="1400" b="1" dirty="0">
                <a:solidFill>
                  <a:schemeClr val="tx1"/>
                </a:solidFill>
                <a:latin typeface="+mn-ea"/>
              </a:rPr>
              <a:t>T</a:t>
            </a:r>
            <a:r>
              <a:rPr lang="zh-CN" altLang="en-US" sz="1400" b="1" dirty="0">
                <a:solidFill>
                  <a:schemeClr val="tx1"/>
                </a:solidFill>
                <a:latin typeface="+mn-ea"/>
              </a:rPr>
              <a:t>细胞接收到存活信号。能与自身抗原强烈反应的</a:t>
            </a:r>
            <a:r>
              <a:rPr lang="en-US" altLang="zh-CN" sz="1400" b="1" dirty="0">
                <a:solidFill>
                  <a:schemeClr val="tx1"/>
                </a:solidFill>
                <a:latin typeface="+mn-ea"/>
              </a:rPr>
              <a:t>T</a:t>
            </a:r>
            <a:r>
              <a:rPr lang="zh-CN" altLang="en-US" sz="1400" b="1" dirty="0">
                <a:solidFill>
                  <a:schemeClr val="tx1"/>
                </a:solidFill>
                <a:latin typeface="+mn-ea"/>
              </a:rPr>
              <a:t>细胞从库中移除</a:t>
            </a:r>
          </a:p>
        </p:txBody>
      </p:sp>
      <p:sp>
        <p:nvSpPr>
          <p:cNvPr id="5" name="矩形 4">
            <a:extLst>
              <a:ext uri="{FF2B5EF4-FFF2-40B4-BE49-F238E27FC236}">
                <a16:creationId xmlns:a16="http://schemas.microsoft.com/office/drawing/2014/main" id="{DAEBC559-F7E4-4F13-B951-16033DCECF99}"/>
              </a:ext>
            </a:extLst>
          </p:cNvPr>
          <p:cNvSpPr/>
          <p:nvPr/>
        </p:nvSpPr>
        <p:spPr>
          <a:xfrm>
            <a:off x="4639197" y="495743"/>
            <a:ext cx="2030544" cy="790093"/>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成熟的</a:t>
            </a:r>
            <a:r>
              <a:rPr lang="en-US" altLang="zh-CN" sz="1400" b="1" dirty="0">
                <a:solidFill>
                  <a:schemeClr val="tx1"/>
                </a:solidFill>
                <a:latin typeface="+mn-ea"/>
              </a:rPr>
              <a:t>T</a:t>
            </a:r>
            <a:r>
              <a:rPr lang="zh-CN" altLang="en-US" sz="1400" b="1" dirty="0">
                <a:solidFill>
                  <a:schemeClr val="tx1"/>
                </a:solidFill>
                <a:latin typeface="+mn-ea"/>
              </a:rPr>
              <a:t>细胞在外周淋巴器官中遭遇异源抗原并被激活</a:t>
            </a:r>
          </a:p>
        </p:txBody>
      </p:sp>
      <p:sp>
        <p:nvSpPr>
          <p:cNvPr id="6" name="矩形 5">
            <a:extLst>
              <a:ext uri="{FF2B5EF4-FFF2-40B4-BE49-F238E27FC236}">
                <a16:creationId xmlns:a16="http://schemas.microsoft.com/office/drawing/2014/main" id="{198B925B-04AD-43D4-93FF-110FCD4D685A}"/>
              </a:ext>
            </a:extLst>
          </p:cNvPr>
          <p:cNvSpPr/>
          <p:nvPr/>
        </p:nvSpPr>
        <p:spPr>
          <a:xfrm>
            <a:off x="6911786" y="504708"/>
            <a:ext cx="2030544" cy="790093"/>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激活的</a:t>
            </a:r>
            <a:r>
              <a:rPr lang="en-US" altLang="zh-CN" sz="1400" b="1" dirty="0">
                <a:solidFill>
                  <a:schemeClr val="tx1"/>
                </a:solidFill>
                <a:latin typeface="+mn-ea"/>
              </a:rPr>
              <a:t>T</a:t>
            </a:r>
            <a:r>
              <a:rPr lang="zh-CN" altLang="en-US" sz="1400" b="1" dirty="0">
                <a:solidFill>
                  <a:schemeClr val="tx1"/>
                </a:solidFill>
                <a:latin typeface="+mn-ea"/>
              </a:rPr>
              <a:t>细胞增殖并清除感染</a:t>
            </a:r>
          </a:p>
        </p:txBody>
      </p:sp>
      <p:sp>
        <p:nvSpPr>
          <p:cNvPr id="7" name="矩形 6">
            <a:extLst>
              <a:ext uri="{FF2B5EF4-FFF2-40B4-BE49-F238E27FC236}">
                <a16:creationId xmlns:a16="http://schemas.microsoft.com/office/drawing/2014/main" id="{0BBC8CA3-6D6A-4DE7-AEE6-96FB43E5321B}"/>
              </a:ext>
            </a:extLst>
          </p:cNvPr>
          <p:cNvSpPr/>
          <p:nvPr/>
        </p:nvSpPr>
        <p:spPr>
          <a:xfrm>
            <a:off x="107504" y="5079937"/>
            <a:ext cx="2088849" cy="531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祖</a:t>
            </a:r>
            <a:r>
              <a:rPr lang="en-US" altLang="zh-CN" sz="1400" b="1" dirty="0">
                <a:solidFill>
                  <a:schemeClr val="tx1"/>
                </a:solidFill>
                <a:latin typeface="+mn-ea"/>
              </a:rPr>
              <a:t>T</a:t>
            </a:r>
            <a:r>
              <a:rPr lang="zh-CN" altLang="en-US" sz="1400" b="1" dirty="0">
                <a:solidFill>
                  <a:schemeClr val="tx1"/>
                </a:solidFill>
                <a:latin typeface="+mn-ea"/>
              </a:rPr>
              <a:t>细胞在骨髓中发育并迁移至胸腺</a:t>
            </a:r>
          </a:p>
        </p:txBody>
      </p:sp>
      <p:sp>
        <p:nvSpPr>
          <p:cNvPr id="8" name="矩形 7">
            <a:extLst>
              <a:ext uri="{FF2B5EF4-FFF2-40B4-BE49-F238E27FC236}">
                <a16:creationId xmlns:a16="http://schemas.microsoft.com/office/drawing/2014/main" id="{F328D067-E0DD-4010-8660-D9ECAD6BA785}"/>
              </a:ext>
            </a:extLst>
          </p:cNvPr>
          <p:cNvSpPr/>
          <p:nvPr/>
        </p:nvSpPr>
        <p:spPr>
          <a:xfrm>
            <a:off x="2366609" y="5094582"/>
            <a:ext cx="2088849" cy="531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胸腺中的阳性选择和阴性选择</a:t>
            </a:r>
          </a:p>
        </p:txBody>
      </p:sp>
      <p:sp>
        <p:nvSpPr>
          <p:cNvPr id="9" name="矩形 8">
            <a:extLst>
              <a:ext uri="{FF2B5EF4-FFF2-40B4-BE49-F238E27FC236}">
                <a16:creationId xmlns:a16="http://schemas.microsoft.com/office/drawing/2014/main" id="{108D43EC-433F-48AE-BF79-B1D5FBA6FB94}"/>
              </a:ext>
            </a:extLst>
          </p:cNvPr>
          <p:cNvSpPr/>
          <p:nvPr/>
        </p:nvSpPr>
        <p:spPr>
          <a:xfrm>
            <a:off x="4619009" y="5094582"/>
            <a:ext cx="2088849" cy="531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成熟的</a:t>
            </a:r>
            <a:r>
              <a:rPr lang="en-US" altLang="zh-CN" sz="1400" b="1" dirty="0">
                <a:solidFill>
                  <a:schemeClr val="tx1"/>
                </a:solidFill>
                <a:latin typeface="+mn-ea"/>
              </a:rPr>
              <a:t>T</a:t>
            </a:r>
            <a:r>
              <a:rPr lang="zh-CN" altLang="en-US" sz="1400" b="1" dirty="0">
                <a:solidFill>
                  <a:schemeClr val="tx1"/>
                </a:solidFill>
                <a:latin typeface="+mn-ea"/>
              </a:rPr>
              <a:t>细胞迁移至外周淋巴器官</a:t>
            </a:r>
          </a:p>
        </p:txBody>
      </p:sp>
      <p:sp>
        <p:nvSpPr>
          <p:cNvPr id="10" name="矩形 9">
            <a:extLst>
              <a:ext uri="{FF2B5EF4-FFF2-40B4-BE49-F238E27FC236}">
                <a16:creationId xmlns:a16="http://schemas.microsoft.com/office/drawing/2014/main" id="{3D1ADB8A-FED6-4B5D-8C98-1EB4A0924C0D}"/>
              </a:ext>
            </a:extLst>
          </p:cNvPr>
          <p:cNvSpPr/>
          <p:nvPr/>
        </p:nvSpPr>
        <p:spPr>
          <a:xfrm>
            <a:off x="6884891" y="5094582"/>
            <a:ext cx="2088849" cy="531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激活的</a:t>
            </a:r>
            <a:r>
              <a:rPr lang="en-US" altLang="zh-CN" sz="1400" b="1" dirty="0">
                <a:solidFill>
                  <a:schemeClr val="tx1"/>
                </a:solidFill>
                <a:latin typeface="+mn-ea"/>
              </a:rPr>
              <a:t>T</a:t>
            </a:r>
            <a:r>
              <a:rPr lang="zh-CN" altLang="en-US" sz="1400" b="1" dirty="0">
                <a:solidFill>
                  <a:schemeClr val="tx1"/>
                </a:solidFill>
                <a:latin typeface="+mn-ea"/>
              </a:rPr>
              <a:t>细胞迁移至感染部位</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figure 10-05 part 2"/>
          <p:cNvPicPr>
            <a:picLocks noChangeAspect="1" noChangeArrowheads="1"/>
          </p:cNvPicPr>
          <p:nvPr/>
        </p:nvPicPr>
        <p:blipFill>
          <a:blip r:embed="rId2" cstate="print"/>
          <a:srcRect/>
          <a:stretch>
            <a:fillRect/>
          </a:stretch>
        </p:blipFill>
        <p:spPr bwMode="auto">
          <a:xfrm>
            <a:off x="80392" y="79625"/>
            <a:ext cx="4419600" cy="3781425"/>
          </a:xfrm>
          <a:prstGeom prst="rect">
            <a:avLst/>
          </a:prstGeom>
          <a:noFill/>
          <a:ln w="9525">
            <a:noFill/>
            <a:miter lim="800000"/>
            <a:headEnd/>
            <a:tailEnd/>
          </a:ln>
          <a:effectLst/>
        </p:spPr>
      </p:pic>
      <p:pic>
        <p:nvPicPr>
          <p:cNvPr id="6" name="Picture 4" descr="figure 10-05 part 1"/>
          <p:cNvPicPr>
            <a:picLocks noChangeAspect="1" noChangeArrowheads="1"/>
          </p:cNvPicPr>
          <p:nvPr/>
        </p:nvPicPr>
        <p:blipFill>
          <a:blip r:embed="rId3" cstate="print"/>
          <a:srcRect/>
          <a:stretch>
            <a:fillRect/>
          </a:stretch>
        </p:blipFill>
        <p:spPr bwMode="auto">
          <a:xfrm>
            <a:off x="3707904" y="970876"/>
            <a:ext cx="5256584" cy="5194428"/>
          </a:xfrm>
          <a:prstGeom prst="rect">
            <a:avLst/>
          </a:prstGeom>
          <a:noFill/>
          <a:ln w="9525">
            <a:noFill/>
            <a:miter lim="800000"/>
            <a:headEnd/>
            <a:tailEnd/>
          </a:ln>
          <a:effectLst/>
        </p:spPr>
      </p:pic>
      <p:sp>
        <p:nvSpPr>
          <p:cNvPr id="4" name="矩形 3"/>
          <p:cNvSpPr/>
          <p:nvPr/>
        </p:nvSpPr>
        <p:spPr>
          <a:xfrm>
            <a:off x="179512" y="5862863"/>
            <a:ext cx="8784976" cy="707886"/>
          </a:xfrm>
          <a:prstGeom prst="rect">
            <a:avLst/>
          </a:prstGeom>
          <a:solidFill>
            <a:schemeClr val="accent1"/>
          </a:solidFill>
        </p:spPr>
        <p:txBody>
          <a:bodyPr wrap="square">
            <a:spAutoFit/>
          </a:bodyPr>
          <a:lstStyle/>
          <a:p>
            <a:pPr algn="ctr" defTabSz="914400">
              <a:defRPr/>
            </a:pPr>
            <a:r>
              <a:rPr lang="zh-CN" altLang="en-US" sz="2000" b="1" dirty="0">
                <a:solidFill>
                  <a:prstClr val="white"/>
                </a:solidFill>
                <a:latin typeface="+mn-ea"/>
              </a:rPr>
              <a:t>胸腺对</a:t>
            </a:r>
            <a:r>
              <a:rPr lang="en-US" altLang="zh-CN" sz="2000" b="1" dirty="0">
                <a:solidFill>
                  <a:prstClr val="white"/>
                </a:solidFill>
                <a:latin typeface="+mn-ea"/>
              </a:rPr>
              <a:t>T</a:t>
            </a:r>
            <a:r>
              <a:rPr lang="zh-CN" altLang="en-US" sz="2000" b="1" dirty="0">
                <a:solidFill>
                  <a:prstClr val="white"/>
                </a:solidFill>
                <a:latin typeface="+mn-ea"/>
              </a:rPr>
              <a:t>细胞进行选择，只有其</a:t>
            </a:r>
            <a:r>
              <a:rPr lang="en-US" altLang="zh-CN" sz="2000" b="1" dirty="0">
                <a:solidFill>
                  <a:prstClr val="white"/>
                </a:solidFill>
                <a:latin typeface="+mn-ea"/>
              </a:rPr>
              <a:t>TCR</a:t>
            </a:r>
            <a:r>
              <a:rPr lang="zh-CN" altLang="en-US" sz="2000" b="1" dirty="0">
                <a:solidFill>
                  <a:prstClr val="white"/>
                </a:solidFill>
                <a:latin typeface="+mn-ea"/>
              </a:rPr>
              <a:t>能够识别胸腺单倍型的靶细胞所提呈抗原的</a:t>
            </a:r>
            <a:r>
              <a:rPr lang="en-US" altLang="zh-CN" sz="2000" b="1" dirty="0">
                <a:solidFill>
                  <a:prstClr val="white"/>
                </a:solidFill>
                <a:latin typeface="+mn-ea"/>
              </a:rPr>
              <a:t>T</a:t>
            </a:r>
            <a:r>
              <a:rPr lang="zh-CN" altLang="en-US" sz="2000" b="1" dirty="0">
                <a:solidFill>
                  <a:prstClr val="white"/>
                </a:solidFill>
                <a:latin typeface="+mn-ea"/>
              </a:rPr>
              <a:t>细胞才会被选择得以成熟</a:t>
            </a:r>
            <a:endParaRPr lang="en-US" altLang="zh-CN" sz="2000" b="1" dirty="0">
              <a:solidFill>
                <a:prstClr val="white"/>
              </a:solidFill>
              <a:latin typeface="+mn-ea"/>
            </a:endParaRPr>
          </a:p>
        </p:txBody>
      </p:sp>
      <p:sp>
        <p:nvSpPr>
          <p:cNvPr id="7" name="矩形 6">
            <a:extLst>
              <a:ext uri="{FF2B5EF4-FFF2-40B4-BE49-F238E27FC236}">
                <a16:creationId xmlns:a16="http://schemas.microsoft.com/office/drawing/2014/main" id="{2B9EAB5A-D091-4A42-B663-13FB09A4A4FD}"/>
              </a:ext>
            </a:extLst>
          </p:cNvPr>
          <p:cNvSpPr/>
          <p:nvPr/>
        </p:nvSpPr>
        <p:spPr>
          <a:xfrm>
            <a:off x="202924" y="79626"/>
            <a:ext cx="2088849" cy="28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rPr>
              <a:t>对照</a:t>
            </a:r>
          </a:p>
        </p:txBody>
      </p:sp>
      <p:sp>
        <p:nvSpPr>
          <p:cNvPr id="8" name="矩形 7">
            <a:extLst>
              <a:ext uri="{FF2B5EF4-FFF2-40B4-BE49-F238E27FC236}">
                <a16:creationId xmlns:a16="http://schemas.microsoft.com/office/drawing/2014/main" id="{D151325D-FC53-431A-AA4F-A65D454EC724}"/>
              </a:ext>
            </a:extLst>
          </p:cNvPr>
          <p:cNvSpPr/>
          <p:nvPr/>
        </p:nvSpPr>
        <p:spPr>
          <a:xfrm>
            <a:off x="2871300" y="520841"/>
            <a:ext cx="2088849" cy="37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mn-ea"/>
              </a:rPr>
              <a:t>LCMV</a:t>
            </a:r>
            <a:r>
              <a:rPr lang="zh-CN" altLang="en-US" sz="1400" b="1" dirty="0">
                <a:solidFill>
                  <a:schemeClr val="tx1"/>
                </a:solidFill>
                <a:latin typeface="+mn-ea"/>
              </a:rPr>
              <a:t>感染</a:t>
            </a:r>
          </a:p>
        </p:txBody>
      </p:sp>
      <p:sp>
        <p:nvSpPr>
          <p:cNvPr id="9" name="矩形 8">
            <a:extLst>
              <a:ext uri="{FF2B5EF4-FFF2-40B4-BE49-F238E27FC236}">
                <a16:creationId xmlns:a16="http://schemas.microsoft.com/office/drawing/2014/main" id="{9E6D7FCB-1FA7-4A99-BF66-6AECE87D8CD7}"/>
              </a:ext>
            </a:extLst>
          </p:cNvPr>
          <p:cNvSpPr/>
          <p:nvPr/>
        </p:nvSpPr>
        <p:spPr>
          <a:xfrm>
            <a:off x="3851559" y="970875"/>
            <a:ext cx="2088849" cy="28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rPr>
              <a:t>实验</a:t>
            </a:r>
          </a:p>
        </p:txBody>
      </p:sp>
      <p:sp>
        <p:nvSpPr>
          <p:cNvPr id="10" name="矩形 9">
            <a:extLst>
              <a:ext uri="{FF2B5EF4-FFF2-40B4-BE49-F238E27FC236}">
                <a16:creationId xmlns:a16="http://schemas.microsoft.com/office/drawing/2014/main" id="{42B455AC-743E-4372-8A82-8DE4395C52CE}"/>
              </a:ext>
            </a:extLst>
          </p:cNvPr>
          <p:cNvSpPr/>
          <p:nvPr/>
        </p:nvSpPr>
        <p:spPr>
          <a:xfrm>
            <a:off x="1000856" y="2036612"/>
            <a:ext cx="1428580"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脾脏细胞</a:t>
            </a:r>
          </a:p>
        </p:txBody>
      </p:sp>
      <p:sp>
        <p:nvSpPr>
          <p:cNvPr id="11" name="矩形 10">
            <a:extLst>
              <a:ext uri="{FF2B5EF4-FFF2-40B4-BE49-F238E27FC236}">
                <a16:creationId xmlns:a16="http://schemas.microsoft.com/office/drawing/2014/main" id="{F951A2D3-2606-4072-A87A-155B665CA683}"/>
              </a:ext>
            </a:extLst>
          </p:cNvPr>
          <p:cNvSpPr/>
          <p:nvPr/>
        </p:nvSpPr>
        <p:spPr>
          <a:xfrm>
            <a:off x="202924" y="2767014"/>
            <a:ext cx="1356935" cy="388563"/>
          </a:xfrm>
          <a:prstGeom prst="rect">
            <a:avLst/>
          </a:prstGeom>
          <a:solidFill>
            <a:srgbClr val="D2E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n-ea"/>
              </a:rPr>
              <a:t>LCMV</a:t>
            </a:r>
            <a:r>
              <a:rPr lang="zh-CN" altLang="en-US" sz="1400" b="1" dirty="0">
                <a:solidFill>
                  <a:schemeClr val="tx1"/>
                </a:solidFill>
                <a:latin typeface="+mn-ea"/>
              </a:rPr>
              <a:t>感染的</a:t>
            </a:r>
            <a:r>
              <a:rPr lang="en-US" altLang="zh-CN" sz="1400" b="1" dirty="0">
                <a:solidFill>
                  <a:schemeClr val="tx1"/>
                </a:solidFill>
                <a:latin typeface="+mn-ea"/>
              </a:rPr>
              <a:t>A</a:t>
            </a:r>
            <a:r>
              <a:rPr lang="zh-CN" altLang="en-US" sz="1400" b="1" dirty="0">
                <a:solidFill>
                  <a:schemeClr val="tx1"/>
                </a:solidFill>
                <a:latin typeface="+mn-ea"/>
              </a:rPr>
              <a:t>系细胞</a:t>
            </a:r>
          </a:p>
        </p:txBody>
      </p:sp>
      <p:sp>
        <p:nvSpPr>
          <p:cNvPr id="12" name="矩形 11">
            <a:extLst>
              <a:ext uri="{FF2B5EF4-FFF2-40B4-BE49-F238E27FC236}">
                <a16:creationId xmlns:a16="http://schemas.microsoft.com/office/drawing/2014/main" id="{FBBE19D5-7CA5-44B0-B355-B3929FB90FC9}"/>
              </a:ext>
            </a:extLst>
          </p:cNvPr>
          <p:cNvSpPr/>
          <p:nvPr/>
        </p:nvSpPr>
        <p:spPr>
          <a:xfrm>
            <a:off x="3851559" y="5047692"/>
            <a:ext cx="1267288" cy="388563"/>
          </a:xfrm>
          <a:prstGeom prst="rect">
            <a:avLst/>
          </a:prstGeom>
          <a:solidFill>
            <a:srgbClr val="D2E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n-ea"/>
              </a:rPr>
              <a:t>LCMV</a:t>
            </a:r>
            <a:r>
              <a:rPr lang="zh-CN" altLang="en-US" sz="1400" b="1" dirty="0">
                <a:solidFill>
                  <a:schemeClr val="tx1"/>
                </a:solidFill>
                <a:latin typeface="+mn-ea"/>
              </a:rPr>
              <a:t>感染的</a:t>
            </a:r>
            <a:r>
              <a:rPr lang="en-US" altLang="zh-CN" sz="1400" b="1" dirty="0">
                <a:solidFill>
                  <a:schemeClr val="tx1"/>
                </a:solidFill>
                <a:latin typeface="+mn-ea"/>
              </a:rPr>
              <a:t>A</a:t>
            </a:r>
            <a:r>
              <a:rPr lang="zh-CN" altLang="en-US" sz="1400" b="1" dirty="0">
                <a:solidFill>
                  <a:schemeClr val="tx1"/>
                </a:solidFill>
                <a:latin typeface="+mn-ea"/>
              </a:rPr>
              <a:t>系细胞</a:t>
            </a:r>
          </a:p>
        </p:txBody>
      </p:sp>
      <p:sp>
        <p:nvSpPr>
          <p:cNvPr id="13" name="矩形 12">
            <a:extLst>
              <a:ext uri="{FF2B5EF4-FFF2-40B4-BE49-F238E27FC236}">
                <a16:creationId xmlns:a16="http://schemas.microsoft.com/office/drawing/2014/main" id="{01E1915A-DFEA-4C22-BF76-D00494373677}"/>
              </a:ext>
            </a:extLst>
          </p:cNvPr>
          <p:cNvSpPr/>
          <p:nvPr/>
        </p:nvSpPr>
        <p:spPr>
          <a:xfrm>
            <a:off x="1861396" y="2775974"/>
            <a:ext cx="1356935" cy="388563"/>
          </a:xfrm>
          <a:prstGeom prst="rect">
            <a:avLst/>
          </a:prstGeom>
          <a:solidFill>
            <a:srgbClr val="D2E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n-ea"/>
              </a:rPr>
              <a:t>LCMV</a:t>
            </a:r>
            <a:r>
              <a:rPr lang="zh-CN" altLang="en-US" sz="1400" b="1" dirty="0">
                <a:solidFill>
                  <a:schemeClr val="tx1"/>
                </a:solidFill>
                <a:latin typeface="+mn-ea"/>
              </a:rPr>
              <a:t>感染的</a:t>
            </a:r>
            <a:r>
              <a:rPr lang="en-US" altLang="zh-CN" sz="1400" b="1" dirty="0">
                <a:solidFill>
                  <a:schemeClr val="tx1"/>
                </a:solidFill>
                <a:latin typeface="+mn-ea"/>
              </a:rPr>
              <a:t>B</a:t>
            </a:r>
            <a:r>
              <a:rPr lang="zh-CN" altLang="en-US" sz="1400" b="1" dirty="0">
                <a:solidFill>
                  <a:schemeClr val="tx1"/>
                </a:solidFill>
                <a:latin typeface="+mn-ea"/>
              </a:rPr>
              <a:t>系细胞</a:t>
            </a:r>
          </a:p>
        </p:txBody>
      </p:sp>
      <p:sp>
        <p:nvSpPr>
          <p:cNvPr id="14" name="矩形 13">
            <a:extLst>
              <a:ext uri="{FF2B5EF4-FFF2-40B4-BE49-F238E27FC236}">
                <a16:creationId xmlns:a16="http://schemas.microsoft.com/office/drawing/2014/main" id="{C12B3418-6E44-41BF-AFB5-68274C6DFFA5}"/>
              </a:ext>
            </a:extLst>
          </p:cNvPr>
          <p:cNvSpPr/>
          <p:nvPr/>
        </p:nvSpPr>
        <p:spPr>
          <a:xfrm>
            <a:off x="5402456" y="5041247"/>
            <a:ext cx="1267289" cy="388563"/>
          </a:xfrm>
          <a:prstGeom prst="rect">
            <a:avLst/>
          </a:prstGeom>
          <a:solidFill>
            <a:srgbClr val="D2E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n-ea"/>
              </a:rPr>
              <a:t>LCMV</a:t>
            </a:r>
            <a:r>
              <a:rPr lang="zh-CN" altLang="en-US" sz="1400" b="1" dirty="0">
                <a:solidFill>
                  <a:schemeClr val="tx1"/>
                </a:solidFill>
                <a:latin typeface="+mn-ea"/>
              </a:rPr>
              <a:t>感染的</a:t>
            </a:r>
            <a:r>
              <a:rPr lang="en-US" altLang="zh-CN" sz="1400" b="1" dirty="0">
                <a:solidFill>
                  <a:schemeClr val="tx1"/>
                </a:solidFill>
                <a:latin typeface="+mn-ea"/>
              </a:rPr>
              <a:t>B</a:t>
            </a:r>
            <a:r>
              <a:rPr lang="zh-CN" altLang="en-US" sz="1400" b="1" dirty="0">
                <a:solidFill>
                  <a:schemeClr val="tx1"/>
                </a:solidFill>
                <a:latin typeface="+mn-ea"/>
              </a:rPr>
              <a:t>系细胞</a:t>
            </a:r>
          </a:p>
        </p:txBody>
      </p:sp>
      <p:sp>
        <p:nvSpPr>
          <p:cNvPr id="15" name="矩形 14">
            <a:extLst>
              <a:ext uri="{FF2B5EF4-FFF2-40B4-BE49-F238E27FC236}">
                <a16:creationId xmlns:a16="http://schemas.microsoft.com/office/drawing/2014/main" id="{61639620-8128-43D0-BCCE-A354F8ECA979}"/>
              </a:ext>
            </a:extLst>
          </p:cNvPr>
          <p:cNvSpPr/>
          <p:nvPr/>
        </p:nvSpPr>
        <p:spPr>
          <a:xfrm>
            <a:off x="4494168" y="4425485"/>
            <a:ext cx="1428580"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脾脏细胞</a:t>
            </a:r>
          </a:p>
        </p:txBody>
      </p:sp>
      <p:sp>
        <p:nvSpPr>
          <p:cNvPr id="16" name="矩形 15">
            <a:extLst>
              <a:ext uri="{FF2B5EF4-FFF2-40B4-BE49-F238E27FC236}">
                <a16:creationId xmlns:a16="http://schemas.microsoft.com/office/drawing/2014/main" id="{147896E5-06ED-4F0C-9E32-5F5320D2D30B}"/>
              </a:ext>
            </a:extLst>
          </p:cNvPr>
          <p:cNvSpPr/>
          <p:nvPr/>
        </p:nvSpPr>
        <p:spPr>
          <a:xfrm>
            <a:off x="131279" y="3262102"/>
            <a:ext cx="1428580"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杀伤</a:t>
            </a:r>
          </a:p>
        </p:txBody>
      </p:sp>
      <p:sp>
        <p:nvSpPr>
          <p:cNvPr id="17" name="矩形 16">
            <a:extLst>
              <a:ext uri="{FF2B5EF4-FFF2-40B4-BE49-F238E27FC236}">
                <a16:creationId xmlns:a16="http://schemas.microsoft.com/office/drawing/2014/main" id="{F039C793-05F4-4115-B500-90C505E97F1F}"/>
              </a:ext>
            </a:extLst>
          </p:cNvPr>
          <p:cNvSpPr/>
          <p:nvPr/>
        </p:nvSpPr>
        <p:spPr>
          <a:xfrm>
            <a:off x="1795831" y="3267105"/>
            <a:ext cx="1428580"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杀伤</a:t>
            </a:r>
          </a:p>
        </p:txBody>
      </p:sp>
      <p:sp>
        <p:nvSpPr>
          <p:cNvPr id="18" name="矩形 17">
            <a:extLst>
              <a:ext uri="{FF2B5EF4-FFF2-40B4-BE49-F238E27FC236}">
                <a16:creationId xmlns:a16="http://schemas.microsoft.com/office/drawing/2014/main" id="{223EB926-C21C-4350-B64F-7EC768FA199D}"/>
              </a:ext>
            </a:extLst>
          </p:cNvPr>
          <p:cNvSpPr/>
          <p:nvPr/>
        </p:nvSpPr>
        <p:spPr>
          <a:xfrm>
            <a:off x="5226118" y="5500275"/>
            <a:ext cx="1428580"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杀伤</a:t>
            </a:r>
          </a:p>
        </p:txBody>
      </p:sp>
      <p:sp>
        <p:nvSpPr>
          <p:cNvPr id="19" name="矩形 18">
            <a:extLst>
              <a:ext uri="{FF2B5EF4-FFF2-40B4-BE49-F238E27FC236}">
                <a16:creationId xmlns:a16="http://schemas.microsoft.com/office/drawing/2014/main" id="{E9D33EE0-1E8E-47D3-BCFB-08224991A0B3}"/>
              </a:ext>
            </a:extLst>
          </p:cNvPr>
          <p:cNvSpPr/>
          <p:nvPr/>
        </p:nvSpPr>
        <p:spPr>
          <a:xfrm>
            <a:off x="3737974" y="5527165"/>
            <a:ext cx="1428580"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无杀伤</a:t>
            </a:r>
          </a:p>
        </p:txBody>
      </p:sp>
      <p:sp>
        <p:nvSpPr>
          <p:cNvPr id="20" name="矩形 19">
            <a:extLst>
              <a:ext uri="{FF2B5EF4-FFF2-40B4-BE49-F238E27FC236}">
                <a16:creationId xmlns:a16="http://schemas.microsoft.com/office/drawing/2014/main" id="{36B7A1C0-E6EC-477D-A0FE-861DC41D78D1}"/>
              </a:ext>
            </a:extLst>
          </p:cNvPr>
          <p:cNvSpPr/>
          <p:nvPr/>
        </p:nvSpPr>
        <p:spPr>
          <a:xfrm>
            <a:off x="5550186" y="2483593"/>
            <a:ext cx="1428580"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胸腺切除</a:t>
            </a:r>
          </a:p>
        </p:txBody>
      </p:sp>
      <p:sp>
        <p:nvSpPr>
          <p:cNvPr id="21" name="矩形 20">
            <a:extLst>
              <a:ext uri="{FF2B5EF4-FFF2-40B4-BE49-F238E27FC236}">
                <a16:creationId xmlns:a16="http://schemas.microsoft.com/office/drawing/2014/main" id="{540FED72-C1C8-4453-9729-B6B33168E6D3}"/>
              </a:ext>
            </a:extLst>
          </p:cNvPr>
          <p:cNvSpPr/>
          <p:nvPr/>
        </p:nvSpPr>
        <p:spPr>
          <a:xfrm>
            <a:off x="5550186" y="2756536"/>
            <a:ext cx="1732418"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致死量</a:t>
            </a:r>
            <a:r>
              <a:rPr lang="en-US" altLang="zh-CN" sz="1400" b="1" dirty="0">
                <a:solidFill>
                  <a:schemeClr val="tx1"/>
                </a:solidFill>
                <a:latin typeface="+mn-ea"/>
              </a:rPr>
              <a:t>X</a:t>
            </a:r>
            <a:r>
              <a:rPr lang="zh-CN" altLang="en-US" sz="1400" b="1" dirty="0">
                <a:solidFill>
                  <a:schemeClr val="tx1"/>
                </a:solidFill>
                <a:latin typeface="+mn-ea"/>
              </a:rPr>
              <a:t>辐射</a:t>
            </a:r>
          </a:p>
        </p:txBody>
      </p:sp>
      <p:sp>
        <p:nvSpPr>
          <p:cNvPr id="22" name="矩形 21">
            <a:extLst>
              <a:ext uri="{FF2B5EF4-FFF2-40B4-BE49-F238E27FC236}">
                <a16:creationId xmlns:a16="http://schemas.microsoft.com/office/drawing/2014/main" id="{BF752587-24BF-4678-8451-4C36EDC3F3B7}"/>
              </a:ext>
            </a:extLst>
          </p:cNvPr>
          <p:cNvSpPr/>
          <p:nvPr/>
        </p:nvSpPr>
        <p:spPr>
          <a:xfrm>
            <a:off x="6350154" y="2981812"/>
            <a:ext cx="1861515"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n-ea"/>
              </a:rPr>
              <a:t>B</a:t>
            </a:r>
            <a:r>
              <a:rPr lang="zh-CN" altLang="en-US" sz="1400" b="1" dirty="0">
                <a:solidFill>
                  <a:schemeClr val="tx1"/>
                </a:solidFill>
                <a:latin typeface="+mn-ea"/>
              </a:rPr>
              <a:t>系胸腺移植</a:t>
            </a:r>
          </a:p>
        </p:txBody>
      </p:sp>
      <p:sp>
        <p:nvSpPr>
          <p:cNvPr id="23" name="矩形 22">
            <a:extLst>
              <a:ext uri="{FF2B5EF4-FFF2-40B4-BE49-F238E27FC236}">
                <a16:creationId xmlns:a16="http://schemas.microsoft.com/office/drawing/2014/main" id="{8B071E4C-A505-4F0D-8198-6F142A74363F}"/>
              </a:ext>
            </a:extLst>
          </p:cNvPr>
          <p:cNvSpPr/>
          <p:nvPr/>
        </p:nvSpPr>
        <p:spPr>
          <a:xfrm>
            <a:off x="7227121" y="3207088"/>
            <a:ext cx="1683577"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造血干细胞</a:t>
            </a:r>
          </a:p>
        </p:txBody>
      </p:sp>
      <p:sp>
        <p:nvSpPr>
          <p:cNvPr id="24" name="矩形 23">
            <a:extLst>
              <a:ext uri="{FF2B5EF4-FFF2-40B4-BE49-F238E27FC236}">
                <a16:creationId xmlns:a16="http://schemas.microsoft.com/office/drawing/2014/main" id="{86E4BE08-840E-46E5-BAEE-C242A29F85AE}"/>
              </a:ext>
            </a:extLst>
          </p:cNvPr>
          <p:cNvSpPr/>
          <p:nvPr/>
        </p:nvSpPr>
        <p:spPr>
          <a:xfrm>
            <a:off x="6264476" y="3447843"/>
            <a:ext cx="572171"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mn-ea"/>
              </a:rPr>
              <a:t>移植</a:t>
            </a:r>
          </a:p>
        </p:txBody>
      </p:sp>
      <p:sp>
        <p:nvSpPr>
          <p:cNvPr id="25" name="矩形 24">
            <a:extLst>
              <a:ext uri="{FF2B5EF4-FFF2-40B4-BE49-F238E27FC236}">
                <a16:creationId xmlns:a16="http://schemas.microsoft.com/office/drawing/2014/main" id="{EBA6D4E5-C532-4A41-9F45-0793756F08BC}"/>
              </a:ext>
            </a:extLst>
          </p:cNvPr>
          <p:cNvSpPr/>
          <p:nvPr/>
        </p:nvSpPr>
        <p:spPr>
          <a:xfrm>
            <a:off x="6350154" y="3698657"/>
            <a:ext cx="2088849" cy="2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mn-ea"/>
              </a:rPr>
              <a:t>LCMV</a:t>
            </a:r>
            <a:r>
              <a:rPr lang="zh-CN" altLang="en-US" sz="1400" b="1" dirty="0">
                <a:solidFill>
                  <a:schemeClr val="tx1"/>
                </a:solidFill>
                <a:latin typeface="+mn-ea"/>
              </a:rPr>
              <a:t>感染</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0-06 part 1"/>
          <p:cNvPicPr>
            <a:picLocks noChangeAspect="1" noChangeArrowheads="1"/>
          </p:cNvPicPr>
          <p:nvPr/>
        </p:nvPicPr>
        <p:blipFill>
          <a:blip r:embed="rId2" cstate="print"/>
          <a:srcRect/>
          <a:stretch>
            <a:fillRect/>
          </a:stretch>
        </p:blipFill>
        <p:spPr bwMode="auto">
          <a:xfrm>
            <a:off x="323530" y="208807"/>
            <a:ext cx="5770563" cy="6532563"/>
          </a:xfrm>
          <a:prstGeom prst="rect">
            <a:avLst/>
          </a:prstGeom>
          <a:noFill/>
          <a:ln w="9525">
            <a:noFill/>
            <a:miter lim="800000"/>
            <a:headEnd/>
            <a:tailEnd/>
          </a:ln>
        </p:spPr>
      </p:pic>
      <p:sp>
        <p:nvSpPr>
          <p:cNvPr id="3" name="矩形 2"/>
          <p:cNvSpPr/>
          <p:nvPr/>
        </p:nvSpPr>
        <p:spPr>
          <a:xfrm>
            <a:off x="3758208" y="6249083"/>
            <a:ext cx="4939173" cy="400110"/>
          </a:xfrm>
          <a:prstGeom prst="rect">
            <a:avLst/>
          </a:prstGeom>
          <a:solidFill>
            <a:schemeClr val="accent3">
              <a:lumMod val="50000"/>
            </a:schemeClr>
          </a:solidFill>
        </p:spPr>
        <p:txBody>
          <a:bodyPr wrap="none">
            <a:spAutoFit/>
          </a:bodyPr>
          <a:lstStyle/>
          <a:p>
            <a:pPr algn="ctr" defTabSz="914400">
              <a:defRPr/>
            </a:pPr>
            <a:r>
              <a:rPr lang="zh-CN" altLang="en-US" sz="2000" b="1" dirty="0">
                <a:solidFill>
                  <a:prstClr val="white"/>
                </a:solidFill>
                <a:latin typeface="+mn-ea"/>
              </a:rPr>
              <a:t>阳性选择</a:t>
            </a:r>
            <a:r>
              <a:rPr lang="en-US" altLang="zh-CN" sz="2000" b="1" dirty="0">
                <a:solidFill>
                  <a:prstClr val="white"/>
                </a:solidFill>
                <a:latin typeface="+mn-ea"/>
              </a:rPr>
              <a:t>: </a:t>
            </a:r>
            <a:r>
              <a:rPr lang="zh-CN" altLang="en-US" sz="2000" b="1" dirty="0">
                <a:solidFill>
                  <a:prstClr val="white"/>
                </a:solidFill>
                <a:latin typeface="+mn-ea"/>
              </a:rPr>
              <a:t>只有反应性的胸腺细胞得以存活</a:t>
            </a:r>
          </a:p>
        </p:txBody>
      </p:sp>
      <p:sp>
        <p:nvSpPr>
          <p:cNvPr id="4" name="矩形 3">
            <a:extLst>
              <a:ext uri="{FF2B5EF4-FFF2-40B4-BE49-F238E27FC236}">
                <a16:creationId xmlns:a16="http://schemas.microsoft.com/office/drawing/2014/main" id="{9457486A-641E-49D1-8E1D-5A7945736F95}"/>
              </a:ext>
            </a:extLst>
          </p:cNvPr>
          <p:cNvSpPr/>
          <p:nvPr/>
        </p:nvSpPr>
        <p:spPr>
          <a:xfrm>
            <a:off x="951292" y="556181"/>
            <a:ext cx="1836732"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前体</a:t>
            </a:r>
            <a:r>
              <a:rPr lang="en-US" altLang="zh-CN" sz="1600" b="1" dirty="0">
                <a:solidFill>
                  <a:schemeClr val="tx1"/>
                </a:solidFill>
                <a:latin typeface="+mn-ea"/>
              </a:rPr>
              <a:t>T</a:t>
            </a:r>
            <a:r>
              <a:rPr lang="zh-CN" altLang="en-US" sz="1600" b="1" dirty="0">
                <a:solidFill>
                  <a:schemeClr val="tx1"/>
                </a:solidFill>
                <a:latin typeface="+mn-ea"/>
              </a:rPr>
              <a:t>细胞</a:t>
            </a:r>
          </a:p>
        </p:txBody>
      </p:sp>
      <p:sp>
        <p:nvSpPr>
          <p:cNvPr id="5" name="矩形 4">
            <a:extLst>
              <a:ext uri="{FF2B5EF4-FFF2-40B4-BE49-F238E27FC236}">
                <a16:creationId xmlns:a16="http://schemas.microsoft.com/office/drawing/2014/main" id="{36B7A1C0-E6EC-477D-A0FE-861DC41D78D1}"/>
              </a:ext>
            </a:extLst>
          </p:cNvPr>
          <p:cNvSpPr/>
          <p:nvPr/>
        </p:nvSpPr>
        <p:spPr>
          <a:xfrm>
            <a:off x="3364650" y="1151435"/>
            <a:ext cx="2812031"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TCR</a:t>
            </a:r>
            <a:r>
              <a:rPr lang="zh-CN" altLang="en-US" sz="1400" b="1" dirty="0">
                <a:solidFill>
                  <a:schemeClr val="tx1"/>
                </a:solidFill>
                <a:latin typeface="+mn-ea"/>
              </a:rPr>
              <a:t>基因重排</a:t>
            </a:r>
          </a:p>
        </p:txBody>
      </p:sp>
      <p:sp>
        <p:nvSpPr>
          <p:cNvPr id="6" name="矩形 5">
            <a:extLst>
              <a:ext uri="{FF2B5EF4-FFF2-40B4-BE49-F238E27FC236}">
                <a16:creationId xmlns:a16="http://schemas.microsoft.com/office/drawing/2014/main" id="{36B7A1C0-E6EC-477D-A0FE-861DC41D78D1}"/>
              </a:ext>
            </a:extLst>
          </p:cNvPr>
          <p:cNvSpPr/>
          <p:nvPr/>
        </p:nvSpPr>
        <p:spPr>
          <a:xfrm>
            <a:off x="4056375" y="1895506"/>
            <a:ext cx="1428580" cy="2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a:t>
            </a:r>
            <a:r>
              <a:rPr lang="zh-CN" altLang="en-US" sz="1400" b="1" dirty="0">
                <a:solidFill>
                  <a:schemeClr val="tx1"/>
                </a:solidFill>
                <a:latin typeface="+mn-ea"/>
              </a:rPr>
              <a:t>细胞受体</a:t>
            </a:r>
          </a:p>
        </p:txBody>
      </p:sp>
      <p:sp>
        <p:nvSpPr>
          <p:cNvPr id="7" name="矩形 6">
            <a:extLst>
              <a:ext uri="{FF2B5EF4-FFF2-40B4-BE49-F238E27FC236}">
                <a16:creationId xmlns:a16="http://schemas.microsoft.com/office/drawing/2014/main" id="{C2B77EAF-9484-4455-810C-9B5766DBEE82}"/>
              </a:ext>
            </a:extLst>
          </p:cNvPr>
          <p:cNvSpPr/>
          <p:nvPr/>
        </p:nvSpPr>
        <p:spPr>
          <a:xfrm>
            <a:off x="1611739" y="1949296"/>
            <a:ext cx="1212145" cy="602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未成熟胸腺细胞</a:t>
            </a:r>
          </a:p>
        </p:txBody>
      </p:sp>
      <p:sp>
        <p:nvSpPr>
          <p:cNvPr id="8" name="矩形 7">
            <a:extLst>
              <a:ext uri="{FF2B5EF4-FFF2-40B4-BE49-F238E27FC236}">
                <a16:creationId xmlns:a16="http://schemas.microsoft.com/office/drawing/2014/main" id="{7E038A81-E81F-44DF-A2DD-778016591240}"/>
              </a:ext>
            </a:extLst>
          </p:cNvPr>
          <p:cNvSpPr/>
          <p:nvPr/>
        </p:nvSpPr>
        <p:spPr>
          <a:xfrm>
            <a:off x="3605803" y="2721109"/>
            <a:ext cx="2517086" cy="70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不与</a:t>
            </a:r>
            <a:r>
              <a:rPr lang="en-US" altLang="zh-CN" sz="1400" b="1" dirty="0">
                <a:solidFill>
                  <a:schemeClr val="tx1"/>
                </a:solidFill>
                <a:latin typeface="+mn-ea"/>
              </a:rPr>
              <a:t>MHC</a:t>
            </a:r>
            <a:r>
              <a:rPr lang="zh-CN" altLang="en-US" sz="1400" b="1" dirty="0">
                <a:solidFill>
                  <a:schemeClr val="tx1"/>
                </a:solidFill>
                <a:latin typeface="+mn-ea"/>
              </a:rPr>
              <a:t>分子相互作用的细胞通过凋亡途径死亡</a:t>
            </a:r>
          </a:p>
        </p:txBody>
      </p:sp>
      <p:sp>
        <p:nvSpPr>
          <p:cNvPr id="9" name="矩形 8">
            <a:extLst>
              <a:ext uri="{FF2B5EF4-FFF2-40B4-BE49-F238E27FC236}">
                <a16:creationId xmlns:a16="http://schemas.microsoft.com/office/drawing/2014/main" id="{973E19AE-D5DF-4524-A9D7-88B466A39F8E}"/>
              </a:ext>
            </a:extLst>
          </p:cNvPr>
          <p:cNvSpPr/>
          <p:nvPr/>
        </p:nvSpPr>
        <p:spPr>
          <a:xfrm>
            <a:off x="611115" y="2735086"/>
            <a:ext cx="2401026" cy="70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受体能够结合</a:t>
            </a:r>
            <a:r>
              <a:rPr lang="en-US" altLang="zh-CN" sz="1400" b="1" dirty="0">
                <a:solidFill>
                  <a:schemeClr val="tx1"/>
                </a:solidFill>
                <a:latin typeface="+mn-ea"/>
              </a:rPr>
              <a:t>MHC</a:t>
            </a:r>
            <a:r>
              <a:rPr lang="zh-CN" altLang="en-US" sz="1400" b="1" dirty="0">
                <a:solidFill>
                  <a:schemeClr val="tx1"/>
                </a:solidFill>
                <a:latin typeface="+mn-ea"/>
              </a:rPr>
              <a:t>分子的细胞的阳性选择</a:t>
            </a:r>
          </a:p>
        </p:txBody>
      </p:sp>
      <p:sp>
        <p:nvSpPr>
          <p:cNvPr id="10" name="矩形 9">
            <a:extLst>
              <a:ext uri="{FF2B5EF4-FFF2-40B4-BE49-F238E27FC236}">
                <a16:creationId xmlns:a16="http://schemas.microsoft.com/office/drawing/2014/main" id="{F0992911-438E-4A9F-ADE2-FCBC4651D5C7}"/>
              </a:ext>
            </a:extLst>
          </p:cNvPr>
          <p:cNvSpPr/>
          <p:nvPr/>
        </p:nvSpPr>
        <p:spPr>
          <a:xfrm>
            <a:off x="626616" y="3810002"/>
            <a:ext cx="1865572" cy="2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altLang="zh-CN" sz="1400" b="1" dirty="0">
                <a:solidFill>
                  <a:schemeClr val="tx1"/>
                </a:solidFill>
                <a:latin typeface="+mn-ea"/>
              </a:rPr>
              <a:t>I/II</a:t>
            </a:r>
            <a:r>
              <a:rPr lang="zh-CN" altLang="en-US" sz="1400" b="1" dirty="0">
                <a:solidFill>
                  <a:schemeClr val="tx1"/>
                </a:solidFill>
                <a:latin typeface="+mn-ea"/>
              </a:rPr>
              <a:t>类</a:t>
            </a:r>
            <a:r>
              <a:rPr lang="en-US" altLang="zh-CN" sz="1400" b="1" dirty="0">
                <a:solidFill>
                  <a:schemeClr val="tx1"/>
                </a:solidFill>
                <a:latin typeface="+mn-ea"/>
              </a:rPr>
              <a:t>MHC</a:t>
            </a:r>
            <a:r>
              <a:rPr lang="zh-CN" altLang="en-US" sz="1400" b="1" dirty="0">
                <a:solidFill>
                  <a:schemeClr val="tx1"/>
                </a:solidFill>
                <a:latin typeface="+mn-ea"/>
              </a:rPr>
              <a:t>分子</a:t>
            </a:r>
          </a:p>
        </p:txBody>
      </p:sp>
      <p:sp>
        <p:nvSpPr>
          <p:cNvPr id="11" name="矩形 10">
            <a:extLst>
              <a:ext uri="{FF2B5EF4-FFF2-40B4-BE49-F238E27FC236}">
                <a16:creationId xmlns:a16="http://schemas.microsoft.com/office/drawing/2014/main" id="{7BC6EE53-2AFF-4047-97A6-8736C481DDB5}"/>
              </a:ext>
            </a:extLst>
          </p:cNvPr>
          <p:cNvSpPr/>
          <p:nvPr/>
        </p:nvSpPr>
        <p:spPr>
          <a:xfrm>
            <a:off x="878842" y="3533640"/>
            <a:ext cx="1865572" cy="2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endParaRPr lang="zh-CN" altLang="en-US" sz="1400" b="1" dirty="0">
              <a:solidFill>
                <a:schemeClr val="tx1"/>
              </a:solidFill>
              <a:latin typeface="+mn-ea"/>
            </a:endParaRPr>
          </a:p>
        </p:txBody>
      </p:sp>
      <p:sp>
        <p:nvSpPr>
          <p:cNvPr id="12" name="矩形 11">
            <a:extLst>
              <a:ext uri="{FF2B5EF4-FFF2-40B4-BE49-F238E27FC236}">
                <a16:creationId xmlns:a16="http://schemas.microsoft.com/office/drawing/2014/main" id="{30706D70-C808-4026-8FF5-9AFC52E3F3CB}"/>
              </a:ext>
            </a:extLst>
          </p:cNvPr>
          <p:cNvSpPr/>
          <p:nvPr/>
        </p:nvSpPr>
        <p:spPr>
          <a:xfrm>
            <a:off x="202563" y="5221896"/>
            <a:ext cx="1043538" cy="488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上皮细胞</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0-06 part 2"/>
          <p:cNvPicPr>
            <a:picLocks noChangeAspect="1" noChangeArrowheads="1"/>
          </p:cNvPicPr>
          <p:nvPr/>
        </p:nvPicPr>
        <p:blipFill>
          <a:blip r:embed="rId2" cstate="print"/>
          <a:srcRect/>
          <a:stretch>
            <a:fillRect/>
          </a:stretch>
        </p:blipFill>
        <p:spPr bwMode="auto">
          <a:xfrm>
            <a:off x="323528" y="188642"/>
            <a:ext cx="5899150" cy="6532563"/>
          </a:xfrm>
          <a:prstGeom prst="rect">
            <a:avLst/>
          </a:prstGeom>
          <a:noFill/>
          <a:ln w="9525">
            <a:noFill/>
            <a:miter lim="800000"/>
            <a:headEnd/>
            <a:tailEnd/>
          </a:ln>
        </p:spPr>
      </p:pic>
      <p:sp>
        <p:nvSpPr>
          <p:cNvPr id="3" name="矩形 2"/>
          <p:cNvSpPr/>
          <p:nvPr/>
        </p:nvSpPr>
        <p:spPr>
          <a:xfrm>
            <a:off x="2775028" y="6269248"/>
            <a:ext cx="5200463" cy="400110"/>
          </a:xfrm>
          <a:prstGeom prst="rect">
            <a:avLst/>
          </a:prstGeom>
          <a:solidFill>
            <a:schemeClr val="accent3">
              <a:lumMod val="50000"/>
            </a:schemeClr>
          </a:solidFill>
        </p:spPr>
        <p:txBody>
          <a:bodyPr wrap="none">
            <a:spAutoFit/>
          </a:bodyPr>
          <a:lstStyle/>
          <a:p>
            <a:pPr defTabSz="914400">
              <a:defRPr/>
            </a:pPr>
            <a:r>
              <a:rPr lang="zh-CN" altLang="en-US" sz="2000" b="1" dirty="0">
                <a:solidFill>
                  <a:prstClr val="white"/>
                </a:solidFill>
                <a:latin typeface="+mn-ea"/>
              </a:rPr>
              <a:t>阴性选择</a:t>
            </a:r>
            <a:r>
              <a:rPr lang="en-US" altLang="zh-CN" sz="2000" b="1" dirty="0">
                <a:solidFill>
                  <a:prstClr val="white"/>
                </a:solidFill>
                <a:latin typeface="+mn-ea"/>
              </a:rPr>
              <a:t>: </a:t>
            </a:r>
            <a:r>
              <a:rPr lang="zh-CN" altLang="en-US" sz="2000" b="1" dirty="0">
                <a:solidFill>
                  <a:prstClr val="white"/>
                </a:solidFill>
                <a:latin typeface="+mn-ea"/>
              </a:rPr>
              <a:t>只有自身耐受的胸腺细胞得以存活</a:t>
            </a:r>
          </a:p>
        </p:txBody>
      </p:sp>
      <p:sp>
        <p:nvSpPr>
          <p:cNvPr id="4" name="矩形 3">
            <a:extLst>
              <a:ext uri="{FF2B5EF4-FFF2-40B4-BE49-F238E27FC236}">
                <a16:creationId xmlns:a16="http://schemas.microsoft.com/office/drawing/2014/main" id="{94A9D1C7-132E-48B1-86B7-013BFFB494FC}"/>
              </a:ext>
            </a:extLst>
          </p:cNvPr>
          <p:cNvSpPr/>
          <p:nvPr/>
        </p:nvSpPr>
        <p:spPr>
          <a:xfrm>
            <a:off x="184634" y="1815307"/>
            <a:ext cx="1043538" cy="488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上皮细胞</a:t>
            </a:r>
          </a:p>
        </p:txBody>
      </p:sp>
      <p:sp>
        <p:nvSpPr>
          <p:cNvPr id="5" name="矩形 4">
            <a:extLst>
              <a:ext uri="{FF2B5EF4-FFF2-40B4-BE49-F238E27FC236}">
                <a16:creationId xmlns:a16="http://schemas.microsoft.com/office/drawing/2014/main" id="{8479F1F0-CEE6-49EE-A6BB-8946E64ECAA0}"/>
              </a:ext>
            </a:extLst>
          </p:cNvPr>
          <p:cNvSpPr/>
          <p:nvPr/>
        </p:nvSpPr>
        <p:spPr>
          <a:xfrm>
            <a:off x="465251" y="466166"/>
            <a:ext cx="1865572" cy="2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altLang="zh-CN" sz="1400" b="1" dirty="0">
                <a:solidFill>
                  <a:schemeClr val="tx1"/>
                </a:solidFill>
                <a:latin typeface="+mn-ea"/>
              </a:rPr>
              <a:t>I/II</a:t>
            </a:r>
            <a:r>
              <a:rPr lang="zh-CN" altLang="en-US" sz="1400" b="1" dirty="0">
                <a:solidFill>
                  <a:schemeClr val="tx1"/>
                </a:solidFill>
                <a:latin typeface="+mn-ea"/>
              </a:rPr>
              <a:t>类</a:t>
            </a:r>
            <a:r>
              <a:rPr lang="en-US" altLang="zh-CN" sz="1400" b="1" dirty="0">
                <a:solidFill>
                  <a:schemeClr val="tx1"/>
                </a:solidFill>
                <a:latin typeface="+mn-ea"/>
              </a:rPr>
              <a:t>MHC</a:t>
            </a:r>
            <a:r>
              <a:rPr lang="zh-CN" altLang="en-US" sz="1400" b="1" dirty="0">
                <a:solidFill>
                  <a:schemeClr val="tx1"/>
                </a:solidFill>
                <a:latin typeface="+mn-ea"/>
              </a:rPr>
              <a:t>分子</a:t>
            </a:r>
          </a:p>
        </p:txBody>
      </p:sp>
      <p:sp>
        <p:nvSpPr>
          <p:cNvPr id="6" name="矩形 5">
            <a:extLst>
              <a:ext uri="{FF2B5EF4-FFF2-40B4-BE49-F238E27FC236}">
                <a16:creationId xmlns:a16="http://schemas.microsoft.com/office/drawing/2014/main" id="{F3FDB7EA-04D5-4536-89F0-93CBF64EFFC0}"/>
              </a:ext>
            </a:extLst>
          </p:cNvPr>
          <p:cNvSpPr/>
          <p:nvPr/>
        </p:nvSpPr>
        <p:spPr>
          <a:xfrm>
            <a:off x="832805" y="179677"/>
            <a:ext cx="1865572" cy="2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endParaRPr lang="zh-CN" altLang="en-US" sz="1400" b="1" dirty="0">
              <a:solidFill>
                <a:schemeClr val="tx1"/>
              </a:solidFill>
              <a:latin typeface="+mn-ea"/>
            </a:endParaRPr>
          </a:p>
        </p:txBody>
      </p:sp>
      <p:sp>
        <p:nvSpPr>
          <p:cNvPr id="7" name="矩形 6">
            <a:extLst>
              <a:ext uri="{FF2B5EF4-FFF2-40B4-BE49-F238E27FC236}">
                <a16:creationId xmlns:a16="http://schemas.microsoft.com/office/drawing/2014/main" id="{7C269189-62E6-4CA6-841F-34397AE5F72D}"/>
              </a:ext>
            </a:extLst>
          </p:cNvPr>
          <p:cNvSpPr/>
          <p:nvPr/>
        </p:nvSpPr>
        <p:spPr>
          <a:xfrm>
            <a:off x="4750380" y="4249273"/>
            <a:ext cx="1865572" cy="2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巨噬细胞</a:t>
            </a:r>
          </a:p>
        </p:txBody>
      </p:sp>
      <p:sp>
        <p:nvSpPr>
          <p:cNvPr id="8" name="矩形 7">
            <a:extLst>
              <a:ext uri="{FF2B5EF4-FFF2-40B4-BE49-F238E27FC236}">
                <a16:creationId xmlns:a16="http://schemas.microsoft.com/office/drawing/2014/main" id="{7CE0A4F8-2C3C-47DE-BAEA-AF0130BE8B14}"/>
              </a:ext>
            </a:extLst>
          </p:cNvPr>
          <p:cNvSpPr/>
          <p:nvPr/>
        </p:nvSpPr>
        <p:spPr>
          <a:xfrm>
            <a:off x="4300727" y="5888248"/>
            <a:ext cx="1865572" cy="2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树突状细胞</a:t>
            </a:r>
          </a:p>
        </p:txBody>
      </p:sp>
      <p:sp>
        <p:nvSpPr>
          <p:cNvPr id="9" name="矩形 8">
            <a:extLst>
              <a:ext uri="{FF2B5EF4-FFF2-40B4-BE49-F238E27FC236}">
                <a16:creationId xmlns:a16="http://schemas.microsoft.com/office/drawing/2014/main" id="{64F7128F-DE5E-49E7-AE27-AB13DEB55450}"/>
              </a:ext>
            </a:extLst>
          </p:cNvPr>
          <p:cNvSpPr/>
          <p:nvPr/>
        </p:nvSpPr>
        <p:spPr>
          <a:xfrm>
            <a:off x="3273102" y="2504291"/>
            <a:ext cx="3088469" cy="884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具有针对自身</a:t>
            </a:r>
            <a:r>
              <a:rPr lang="en-US" altLang="zh-CN" sz="1400" b="1" dirty="0">
                <a:solidFill>
                  <a:schemeClr val="tx1"/>
                </a:solidFill>
                <a:latin typeface="+mn-ea"/>
              </a:rPr>
              <a:t>MHC</a:t>
            </a:r>
            <a:r>
              <a:rPr lang="zh-CN" altLang="en-US" sz="1400" b="1" dirty="0">
                <a:solidFill>
                  <a:schemeClr val="tx1"/>
                </a:solidFill>
                <a:latin typeface="+mn-ea"/>
              </a:rPr>
              <a:t>或自身</a:t>
            </a:r>
            <a:r>
              <a:rPr lang="en-US" altLang="zh-CN" sz="1400" b="1" dirty="0">
                <a:solidFill>
                  <a:schemeClr val="tx1"/>
                </a:solidFill>
                <a:latin typeface="+mn-ea"/>
              </a:rPr>
              <a:t>MHC+</a:t>
            </a:r>
            <a:r>
              <a:rPr lang="zh-CN" altLang="en-US" sz="1400" b="1" dirty="0">
                <a:solidFill>
                  <a:schemeClr val="tx1"/>
                </a:solidFill>
                <a:latin typeface="+mn-ea"/>
              </a:rPr>
              <a:t>自身抗原高亲和力受体的细胞的阴性选择和死亡</a:t>
            </a:r>
          </a:p>
        </p:txBody>
      </p:sp>
      <p:sp>
        <p:nvSpPr>
          <p:cNvPr id="10" name="矩形 9">
            <a:extLst>
              <a:ext uri="{FF2B5EF4-FFF2-40B4-BE49-F238E27FC236}">
                <a16:creationId xmlns:a16="http://schemas.microsoft.com/office/drawing/2014/main" id="{4FE8FBFB-CA0C-4B5C-8D54-3A7926E105EB}"/>
              </a:ext>
            </a:extLst>
          </p:cNvPr>
          <p:cNvSpPr/>
          <p:nvPr/>
        </p:nvSpPr>
        <p:spPr>
          <a:xfrm>
            <a:off x="1009448" y="5040966"/>
            <a:ext cx="1865572" cy="488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成熟的</a:t>
            </a:r>
            <a:r>
              <a:rPr lang="en-US" altLang="zh-CN" sz="1400" b="1" dirty="0">
                <a:solidFill>
                  <a:schemeClr val="tx1"/>
                </a:solidFill>
                <a:latin typeface="+mn-ea"/>
              </a:rPr>
              <a:t>CD4+</a:t>
            </a:r>
            <a:r>
              <a:rPr lang="zh-CN" altLang="en-US" sz="1400" b="1" dirty="0">
                <a:solidFill>
                  <a:schemeClr val="tx1"/>
                </a:solidFill>
                <a:latin typeface="+mn-ea"/>
              </a:rPr>
              <a:t>或</a:t>
            </a:r>
            <a:r>
              <a:rPr lang="en-US" altLang="zh-CN" sz="1400" b="1" dirty="0">
                <a:solidFill>
                  <a:schemeClr val="tx1"/>
                </a:solidFill>
                <a:latin typeface="+mn-ea"/>
              </a:rPr>
              <a:t>CD8+ T</a:t>
            </a:r>
            <a:r>
              <a:rPr lang="zh-CN" altLang="en-US" sz="1400" b="1" dirty="0">
                <a:solidFill>
                  <a:schemeClr val="tx1"/>
                </a:solidFill>
                <a:latin typeface="+mn-ea"/>
              </a:rPr>
              <a:t>淋巴细胞</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 10-01"/>
          <p:cNvPicPr>
            <a:picLocks noChangeAspect="1" noChangeArrowheads="1"/>
          </p:cNvPicPr>
          <p:nvPr/>
        </p:nvPicPr>
        <p:blipFill>
          <a:blip r:embed="rId2" cstate="print"/>
          <a:srcRect/>
          <a:stretch>
            <a:fillRect/>
          </a:stretch>
        </p:blipFill>
        <p:spPr>
          <a:xfrm>
            <a:off x="1043608" y="260648"/>
            <a:ext cx="7056784" cy="5472294"/>
          </a:xfrm>
          <a:prstGeom prst="rect">
            <a:avLst/>
          </a:prstGeom>
          <a:noFill/>
        </p:spPr>
      </p:pic>
      <p:sp>
        <p:nvSpPr>
          <p:cNvPr id="3" name="矩形 2"/>
          <p:cNvSpPr/>
          <p:nvPr/>
        </p:nvSpPr>
        <p:spPr>
          <a:xfrm>
            <a:off x="1115616" y="5805264"/>
            <a:ext cx="7056784" cy="830997"/>
          </a:xfrm>
          <a:prstGeom prst="rect">
            <a:avLst/>
          </a:prstGeom>
          <a:solidFill>
            <a:schemeClr val="accent3">
              <a:lumMod val="50000"/>
            </a:schemeClr>
          </a:solidFill>
        </p:spPr>
        <p:txBody>
          <a:bodyPr wrap="square">
            <a:spAutoFit/>
          </a:bodyPr>
          <a:lstStyle/>
          <a:p>
            <a:pPr algn="ctr" defTabSz="914400">
              <a:defRPr/>
            </a:pPr>
            <a:r>
              <a:rPr lang="en-US" altLang="zh-CN" sz="2400" b="1" dirty="0">
                <a:solidFill>
                  <a:prstClr val="white"/>
                </a:solidFill>
                <a:latin typeface="+mn-ea"/>
              </a:rPr>
              <a:t>I</a:t>
            </a:r>
            <a:r>
              <a:rPr lang="zh-CN" altLang="en-US" sz="2400" b="1" dirty="0">
                <a:solidFill>
                  <a:prstClr val="white"/>
                </a:solidFill>
                <a:latin typeface="+mn-ea"/>
              </a:rPr>
              <a:t>类或</a:t>
            </a:r>
            <a:r>
              <a:rPr lang="en-US" altLang="zh-CN" sz="2400" b="1" dirty="0">
                <a:solidFill>
                  <a:prstClr val="white"/>
                </a:solidFill>
                <a:latin typeface="+mn-ea"/>
              </a:rPr>
              <a:t>II</a:t>
            </a:r>
            <a:r>
              <a:rPr lang="zh-CN" altLang="en-US" sz="2400" b="1" dirty="0">
                <a:solidFill>
                  <a:prstClr val="white"/>
                </a:solidFill>
                <a:latin typeface="+mn-ea"/>
              </a:rPr>
              <a:t>类</a:t>
            </a:r>
            <a:r>
              <a:rPr lang="en-US" altLang="zh-CN" sz="2400" b="1" dirty="0">
                <a:solidFill>
                  <a:prstClr val="white"/>
                </a:solidFill>
                <a:latin typeface="+mn-ea"/>
              </a:rPr>
              <a:t>MHC</a:t>
            </a:r>
            <a:r>
              <a:rPr lang="zh-CN" altLang="en-US" sz="2400" b="1" dirty="0">
                <a:solidFill>
                  <a:prstClr val="white"/>
                </a:solidFill>
                <a:latin typeface="+mn-ea"/>
              </a:rPr>
              <a:t>分子的缺失，分别阻碍了对</a:t>
            </a:r>
            <a:r>
              <a:rPr lang="en-US" altLang="zh-CN" sz="2400" b="1" dirty="0">
                <a:solidFill>
                  <a:prstClr val="white"/>
                </a:solidFill>
                <a:latin typeface="+mn-ea"/>
              </a:rPr>
              <a:t>CD8+</a:t>
            </a:r>
            <a:r>
              <a:rPr lang="zh-CN" altLang="en-US" sz="2400" b="1" dirty="0">
                <a:solidFill>
                  <a:prstClr val="white"/>
                </a:solidFill>
                <a:latin typeface="+mn-ea"/>
              </a:rPr>
              <a:t>和</a:t>
            </a:r>
            <a:r>
              <a:rPr lang="en-US" altLang="zh-CN" sz="2400" b="1" dirty="0">
                <a:solidFill>
                  <a:prstClr val="white"/>
                </a:solidFill>
                <a:latin typeface="+mn-ea"/>
              </a:rPr>
              <a:t>CD4+T</a:t>
            </a:r>
            <a:r>
              <a:rPr lang="zh-CN" altLang="en-US" sz="2400" b="1" dirty="0">
                <a:solidFill>
                  <a:prstClr val="white"/>
                </a:solidFill>
                <a:latin typeface="+mn-ea"/>
              </a:rPr>
              <a:t>细胞的阳性选择</a:t>
            </a:r>
            <a:endParaRPr lang="en-US" altLang="zh-CN" sz="2400" b="1" dirty="0">
              <a:solidFill>
                <a:prstClr val="white"/>
              </a:solidFill>
              <a:latin typeface="+mn-ea"/>
            </a:endParaRPr>
          </a:p>
        </p:txBody>
      </p:sp>
      <p:sp>
        <p:nvSpPr>
          <p:cNvPr id="4" name="矩形 3">
            <a:extLst>
              <a:ext uri="{FF2B5EF4-FFF2-40B4-BE49-F238E27FC236}">
                <a16:creationId xmlns:a16="http://schemas.microsoft.com/office/drawing/2014/main" id="{57B0AF77-77D3-4942-8D77-C803248632D7}"/>
              </a:ext>
            </a:extLst>
          </p:cNvPr>
          <p:cNvSpPr/>
          <p:nvPr/>
        </p:nvSpPr>
        <p:spPr>
          <a:xfrm>
            <a:off x="3030071" y="380711"/>
            <a:ext cx="4876800" cy="780208"/>
          </a:xfrm>
          <a:prstGeom prst="rect">
            <a:avLst/>
          </a:prstGeom>
          <a:solidFill>
            <a:srgbClr val="012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I</a:t>
            </a:r>
            <a:r>
              <a:rPr lang="zh-CN" altLang="en-US" sz="2000" b="1" dirty="0">
                <a:latin typeface="+mn-ea"/>
              </a:rPr>
              <a:t>类或</a:t>
            </a:r>
            <a:r>
              <a:rPr lang="en-US" altLang="zh-CN" sz="2000" b="1" dirty="0">
                <a:latin typeface="+mn-ea"/>
              </a:rPr>
              <a:t>II</a:t>
            </a:r>
            <a:r>
              <a:rPr lang="zh-CN" altLang="en-US" sz="2000" b="1" dirty="0">
                <a:latin typeface="+mn-ea"/>
              </a:rPr>
              <a:t>类</a:t>
            </a:r>
            <a:r>
              <a:rPr lang="en-US" altLang="zh-CN" sz="2000" b="1" dirty="0">
                <a:latin typeface="+mn-ea"/>
              </a:rPr>
              <a:t>MHC</a:t>
            </a:r>
            <a:r>
              <a:rPr lang="zh-CN" altLang="en-US" sz="2000" b="1" dirty="0">
                <a:latin typeface="+mn-ea"/>
              </a:rPr>
              <a:t>缺陷对胸腺细胞群的影响</a:t>
            </a:r>
          </a:p>
        </p:txBody>
      </p:sp>
      <p:sp>
        <p:nvSpPr>
          <p:cNvPr id="5" name="矩形 4">
            <a:extLst>
              <a:ext uri="{FF2B5EF4-FFF2-40B4-BE49-F238E27FC236}">
                <a16:creationId xmlns:a16="http://schemas.microsoft.com/office/drawing/2014/main" id="{1FCAF0D9-4764-43A5-AA3B-78D914C7FB46}"/>
              </a:ext>
            </a:extLst>
          </p:cNvPr>
          <p:cNvSpPr/>
          <p:nvPr/>
        </p:nvSpPr>
        <p:spPr>
          <a:xfrm>
            <a:off x="5270333" y="1380567"/>
            <a:ext cx="1865572" cy="2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000" b="1" dirty="0">
                <a:solidFill>
                  <a:schemeClr val="tx1"/>
                </a:solidFill>
                <a:latin typeface="+mn-ea"/>
              </a:rPr>
              <a:t>基因敲除小鼠</a:t>
            </a:r>
          </a:p>
        </p:txBody>
      </p:sp>
      <p:sp>
        <p:nvSpPr>
          <p:cNvPr id="6" name="矩形 5">
            <a:extLst>
              <a:ext uri="{FF2B5EF4-FFF2-40B4-BE49-F238E27FC236}">
                <a16:creationId xmlns:a16="http://schemas.microsoft.com/office/drawing/2014/main" id="{9949D667-CCB5-432A-BDD1-3F4878C3DE74}"/>
              </a:ext>
            </a:extLst>
          </p:cNvPr>
          <p:cNvSpPr/>
          <p:nvPr/>
        </p:nvSpPr>
        <p:spPr>
          <a:xfrm>
            <a:off x="1227251" y="2079811"/>
            <a:ext cx="1229079" cy="367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细胞类型</a:t>
            </a:r>
          </a:p>
        </p:txBody>
      </p:sp>
      <p:sp>
        <p:nvSpPr>
          <p:cNvPr id="7" name="矩形 6">
            <a:extLst>
              <a:ext uri="{FF2B5EF4-FFF2-40B4-BE49-F238E27FC236}">
                <a16:creationId xmlns:a16="http://schemas.microsoft.com/office/drawing/2014/main" id="{1108D2CC-A9A2-4732-A7FC-E25A8D304D1A}"/>
              </a:ext>
            </a:extLst>
          </p:cNvPr>
          <p:cNvSpPr/>
          <p:nvPr/>
        </p:nvSpPr>
        <p:spPr>
          <a:xfrm>
            <a:off x="3048001" y="1761563"/>
            <a:ext cx="1229079" cy="685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000" b="1" dirty="0">
                <a:solidFill>
                  <a:schemeClr val="tx1"/>
                </a:solidFill>
                <a:latin typeface="+mn-ea"/>
              </a:rPr>
              <a:t>对照小鼠</a:t>
            </a:r>
          </a:p>
        </p:txBody>
      </p:sp>
      <p:sp>
        <p:nvSpPr>
          <p:cNvPr id="8" name="矩形 7">
            <a:extLst>
              <a:ext uri="{FF2B5EF4-FFF2-40B4-BE49-F238E27FC236}">
                <a16:creationId xmlns:a16="http://schemas.microsoft.com/office/drawing/2014/main" id="{BDFCB787-E3CD-49E5-A2BD-FFD9FEBED789}"/>
              </a:ext>
            </a:extLst>
          </p:cNvPr>
          <p:cNvSpPr/>
          <p:nvPr/>
        </p:nvSpPr>
        <p:spPr>
          <a:xfrm>
            <a:off x="4763369" y="1851227"/>
            <a:ext cx="1229079" cy="59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000" b="1" dirty="0">
                <a:solidFill>
                  <a:schemeClr val="tx1"/>
                </a:solidFill>
                <a:latin typeface="+mn-ea"/>
              </a:rPr>
              <a:t>I</a:t>
            </a:r>
            <a:r>
              <a:rPr lang="zh-CN" altLang="en-US" sz="2000" b="1" dirty="0">
                <a:solidFill>
                  <a:schemeClr val="tx1"/>
                </a:solidFill>
                <a:latin typeface="+mn-ea"/>
              </a:rPr>
              <a:t>类</a:t>
            </a:r>
            <a:r>
              <a:rPr lang="en-US" altLang="zh-CN" sz="2000" b="1" dirty="0">
                <a:solidFill>
                  <a:schemeClr val="tx1"/>
                </a:solidFill>
                <a:latin typeface="+mn-ea"/>
              </a:rPr>
              <a:t>MHC</a:t>
            </a:r>
            <a:r>
              <a:rPr lang="zh-CN" altLang="en-US" sz="2000" b="1" dirty="0">
                <a:solidFill>
                  <a:schemeClr val="tx1"/>
                </a:solidFill>
                <a:latin typeface="+mn-ea"/>
              </a:rPr>
              <a:t>缺陷</a:t>
            </a:r>
          </a:p>
        </p:txBody>
      </p:sp>
      <p:sp>
        <p:nvSpPr>
          <p:cNvPr id="9" name="矩形 8">
            <a:extLst>
              <a:ext uri="{FF2B5EF4-FFF2-40B4-BE49-F238E27FC236}">
                <a16:creationId xmlns:a16="http://schemas.microsoft.com/office/drawing/2014/main" id="{C877EC09-CE97-4CA8-A4E0-0BDFF64DC88B}"/>
              </a:ext>
            </a:extLst>
          </p:cNvPr>
          <p:cNvSpPr/>
          <p:nvPr/>
        </p:nvSpPr>
        <p:spPr>
          <a:xfrm>
            <a:off x="6478737" y="1851226"/>
            <a:ext cx="1293663" cy="59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000" b="1" dirty="0">
                <a:solidFill>
                  <a:schemeClr val="tx1"/>
                </a:solidFill>
                <a:latin typeface="+mn-ea"/>
              </a:rPr>
              <a:t>II</a:t>
            </a:r>
            <a:r>
              <a:rPr lang="zh-CN" altLang="en-US" sz="2000" b="1" dirty="0">
                <a:solidFill>
                  <a:schemeClr val="tx1"/>
                </a:solidFill>
                <a:latin typeface="+mn-ea"/>
              </a:rPr>
              <a:t>类</a:t>
            </a:r>
            <a:r>
              <a:rPr lang="en-US" altLang="zh-CN" sz="2000" b="1" dirty="0">
                <a:solidFill>
                  <a:schemeClr val="tx1"/>
                </a:solidFill>
                <a:latin typeface="+mn-ea"/>
              </a:rPr>
              <a:t>MHC</a:t>
            </a:r>
            <a:r>
              <a:rPr lang="zh-CN" altLang="en-US" sz="2000" b="1" dirty="0">
                <a:solidFill>
                  <a:schemeClr val="tx1"/>
                </a:solidFill>
                <a:latin typeface="+mn-ea"/>
              </a:rPr>
              <a:t>缺陷</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 10-07"/>
          <p:cNvPicPr>
            <a:picLocks noChangeAspect="1" noChangeArrowheads="1"/>
          </p:cNvPicPr>
          <p:nvPr/>
        </p:nvPicPr>
        <p:blipFill>
          <a:blip r:embed="rId2" cstate="print"/>
          <a:srcRect/>
          <a:stretch>
            <a:fillRect/>
          </a:stretch>
        </p:blipFill>
        <p:spPr bwMode="auto">
          <a:xfrm>
            <a:off x="1043608" y="195054"/>
            <a:ext cx="5760640" cy="5898242"/>
          </a:xfrm>
          <a:prstGeom prst="rect">
            <a:avLst/>
          </a:prstGeom>
          <a:noFill/>
          <a:ln w="9525">
            <a:noFill/>
            <a:miter lim="800000"/>
            <a:headEnd/>
            <a:tailEnd/>
          </a:ln>
          <a:effectLst/>
        </p:spPr>
      </p:pic>
      <p:sp>
        <p:nvSpPr>
          <p:cNvPr id="3" name="矩形 2"/>
          <p:cNvSpPr/>
          <p:nvPr/>
        </p:nvSpPr>
        <p:spPr>
          <a:xfrm>
            <a:off x="539552" y="5706064"/>
            <a:ext cx="8352928" cy="400110"/>
          </a:xfrm>
          <a:prstGeom prst="rect">
            <a:avLst/>
          </a:prstGeom>
          <a:solidFill>
            <a:schemeClr val="accent3">
              <a:lumMod val="50000"/>
            </a:schemeClr>
          </a:solidFill>
        </p:spPr>
        <p:txBody>
          <a:bodyPr wrap="square">
            <a:spAutoFit/>
          </a:bodyPr>
          <a:lstStyle/>
          <a:p>
            <a:pPr algn="ctr" defTabSz="914400">
              <a:defRPr/>
            </a:pPr>
            <a:r>
              <a:rPr lang="zh-CN" altLang="en-US" sz="2000" b="1" dirty="0">
                <a:solidFill>
                  <a:prstClr val="white"/>
                </a:solidFill>
                <a:latin typeface="+mn-ea"/>
              </a:rPr>
              <a:t>转基因小鼠实验进一步说明，与</a:t>
            </a:r>
            <a:r>
              <a:rPr lang="en-US" altLang="zh-CN" sz="2000" b="1" dirty="0">
                <a:solidFill>
                  <a:prstClr val="white"/>
                </a:solidFill>
                <a:latin typeface="+mn-ea"/>
              </a:rPr>
              <a:t>MHC</a:t>
            </a:r>
            <a:r>
              <a:rPr lang="zh-CN" altLang="en-US" sz="2000" b="1" dirty="0">
                <a:solidFill>
                  <a:prstClr val="white"/>
                </a:solidFill>
                <a:latin typeface="+mn-ea"/>
              </a:rPr>
              <a:t>的相互作用在阳性选择中发挥作用</a:t>
            </a:r>
            <a:endParaRPr lang="en-US" altLang="zh-CN" sz="2000" b="1" dirty="0">
              <a:solidFill>
                <a:prstClr val="white"/>
              </a:solidFill>
              <a:latin typeface="+mn-ea"/>
            </a:endParaRPr>
          </a:p>
        </p:txBody>
      </p:sp>
      <p:sp>
        <p:nvSpPr>
          <p:cNvPr id="4" name="矩形 3">
            <a:extLst>
              <a:ext uri="{FF2B5EF4-FFF2-40B4-BE49-F238E27FC236}">
                <a16:creationId xmlns:a16="http://schemas.microsoft.com/office/drawing/2014/main" id="{9A46FEDD-79A1-4B82-84E8-E2D8C811D00E}"/>
              </a:ext>
            </a:extLst>
          </p:cNvPr>
          <p:cNvSpPr/>
          <p:nvPr/>
        </p:nvSpPr>
        <p:spPr>
          <a:xfrm>
            <a:off x="1769157" y="596168"/>
            <a:ext cx="1229079" cy="909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流感病毒感染的靶细胞</a:t>
            </a:r>
          </a:p>
        </p:txBody>
      </p:sp>
      <p:sp>
        <p:nvSpPr>
          <p:cNvPr id="6" name="矩形 5">
            <a:extLst>
              <a:ext uri="{FF2B5EF4-FFF2-40B4-BE49-F238E27FC236}">
                <a16:creationId xmlns:a16="http://schemas.microsoft.com/office/drawing/2014/main" id="{D3E5E709-6E07-437A-927D-799F23405B3A}"/>
              </a:ext>
            </a:extLst>
          </p:cNvPr>
          <p:cNvSpPr/>
          <p:nvPr/>
        </p:nvSpPr>
        <p:spPr>
          <a:xfrm>
            <a:off x="6060142" y="488866"/>
            <a:ext cx="869576" cy="707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T</a:t>
            </a:r>
            <a:r>
              <a:rPr lang="en-US" altLang="zh-CN" sz="1600" b="1" baseline="-25000" dirty="0">
                <a:solidFill>
                  <a:schemeClr val="tx1"/>
                </a:solidFill>
                <a:latin typeface="+mn-ea"/>
              </a:rPr>
              <a:t>C</a:t>
            </a:r>
            <a:r>
              <a:rPr lang="zh-CN" altLang="en-US" sz="1600" b="1" dirty="0">
                <a:solidFill>
                  <a:schemeClr val="tx1"/>
                </a:solidFill>
                <a:latin typeface="+mn-ea"/>
              </a:rPr>
              <a:t>细胞克隆</a:t>
            </a:r>
          </a:p>
        </p:txBody>
      </p:sp>
      <p:sp>
        <p:nvSpPr>
          <p:cNvPr id="7" name="矩形 6">
            <a:extLst>
              <a:ext uri="{FF2B5EF4-FFF2-40B4-BE49-F238E27FC236}">
                <a16:creationId xmlns:a16="http://schemas.microsoft.com/office/drawing/2014/main" id="{738C9CC2-C0D2-4987-BB6C-AFBA1375D816}"/>
              </a:ext>
            </a:extLst>
          </p:cNvPr>
          <p:cNvSpPr/>
          <p:nvPr/>
        </p:nvSpPr>
        <p:spPr>
          <a:xfrm>
            <a:off x="3676108" y="1524001"/>
            <a:ext cx="1137937"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I</a:t>
            </a:r>
            <a:r>
              <a:rPr lang="zh-CN" altLang="en-US" sz="1600" b="1" dirty="0">
                <a:solidFill>
                  <a:schemeClr val="tx1"/>
                </a:solidFill>
                <a:latin typeface="+mn-ea"/>
              </a:rPr>
              <a:t>类</a:t>
            </a:r>
            <a:r>
              <a:rPr lang="en-US" altLang="zh-CN" sz="1600" b="1" dirty="0">
                <a:solidFill>
                  <a:schemeClr val="tx1"/>
                </a:solidFill>
                <a:latin typeface="+mn-ea"/>
              </a:rPr>
              <a:t>MHC</a:t>
            </a:r>
            <a:endParaRPr lang="zh-CN" altLang="en-US" sz="1600" b="1" dirty="0">
              <a:solidFill>
                <a:schemeClr val="tx1"/>
              </a:solidFill>
              <a:latin typeface="+mn-ea"/>
            </a:endParaRPr>
          </a:p>
        </p:txBody>
      </p:sp>
      <p:sp>
        <p:nvSpPr>
          <p:cNvPr id="8" name="矩形 7">
            <a:extLst>
              <a:ext uri="{FF2B5EF4-FFF2-40B4-BE49-F238E27FC236}">
                <a16:creationId xmlns:a16="http://schemas.microsoft.com/office/drawing/2014/main" id="{EBC935EC-71CC-4A9F-9606-D1368A47D21A}"/>
              </a:ext>
            </a:extLst>
          </p:cNvPr>
          <p:cNvSpPr/>
          <p:nvPr/>
        </p:nvSpPr>
        <p:spPr>
          <a:xfrm>
            <a:off x="4634744" y="2178423"/>
            <a:ext cx="1137937"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基因</a:t>
            </a:r>
          </a:p>
        </p:txBody>
      </p:sp>
      <p:sp>
        <p:nvSpPr>
          <p:cNvPr id="9" name="矩形 8">
            <a:extLst>
              <a:ext uri="{FF2B5EF4-FFF2-40B4-BE49-F238E27FC236}">
                <a16:creationId xmlns:a16="http://schemas.microsoft.com/office/drawing/2014/main" id="{C1DC7D49-7751-427C-8E0A-783034065279}"/>
              </a:ext>
            </a:extLst>
          </p:cNvPr>
          <p:cNvSpPr/>
          <p:nvPr/>
        </p:nvSpPr>
        <p:spPr>
          <a:xfrm>
            <a:off x="3089790" y="4150660"/>
            <a:ext cx="1222234"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转基因小鼠</a:t>
            </a:r>
          </a:p>
        </p:txBody>
      </p:sp>
      <p:sp>
        <p:nvSpPr>
          <p:cNvPr id="10" name="矩形 9">
            <a:extLst>
              <a:ext uri="{FF2B5EF4-FFF2-40B4-BE49-F238E27FC236}">
                <a16:creationId xmlns:a16="http://schemas.microsoft.com/office/drawing/2014/main" id="{7782A3E6-E7E6-4395-B8F4-81E950F70C99}"/>
              </a:ext>
            </a:extLst>
          </p:cNvPr>
          <p:cNvSpPr/>
          <p:nvPr/>
        </p:nvSpPr>
        <p:spPr>
          <a:xfrm>
            <a:off x="5203712" y="4150659"/>
            <a:ext cx="1222234"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转基因小鼠</a:t>
            </a:r>
          </a:p>
        </p:txBody>
      </p:sp>
      <p:sp>
        <p:nvSpPr>
          <p:cNvPr id="11" name="矩形 10">
            <a:extLst>
              <a:ext uri="{FF2B5EF4-FFF2-40B4-BE49-F238E27FC236}">
                <a16:creationId xmlns:a16="http://schemas.microsoft.com/office/drawing/2014/main" id="{132DEF0D-6A8A-4274-9113-30112068AACA}"/>
              </a:ext>
            </a:extLst>
          </p:cNvPr>
          <p:cNvSpPr/>
          <p:nvPr/>
        </p:nvSpPr>
        <p:spPr>
          <a:xfrm>
            <a:off x="1061808" y="4114802"/>
            <a:ext cx="1475204" cy="499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转基因小鼠中的胸腺细胞</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8B92C48-53A9-4AE8-B97D-F239D22E7A7E}"/>
              </a:ext>
            </a:extLst>
          </p:cNvPr>
          <p:cNvSpPr txBox="1"/>
          <p:nvPr/>
        </p:nvSpPr>
        <p:spPr>
          <a:xfrm>
            <a:off x="177554" y="426130"/>
            <a:ext cx="8602462" cy="5520229"/>
          </a:xfrm>
          <a:prstGeom prst="rect">
            <a:avLst/>
          </a:prstGeom>
          <a:noFill/>
        </p:spPr>
        <p:txBody>
          <a:bodyPr wrap="square" rtlCol="0">
            <a:spAutoFit/>
          </a:bodyPr>
          <a:lstStyle/>
          <a:p>
            <a:pPr algn="ctr">
              <a:lnSpc>
                <a:spcPct val="150000"/>
              </a:lnSpc>
            </a:pPr>
            <a:r>
              <a:rPr lang="zh-CN" altLang="en-US" sz="4000" dirty="0"/>
              <a:t>免疫学的基本概念和发展简史</a:t>
            </a:r>
            <a:endParaRPr lang="en-US" altLang="zh-CN" sz="4000" dirty="0"/>
          </a:p>
          <a:p>
            <a:pPr marL="571500" indent="-571500">
              <a:lnSpc>
                <a:spcPct val="150000"/>
              </a:lnSpc>
              <a:buFont typeface="Arial" panose="020B0604020202020204" pitchFamily="34" charset="0"/>
              <a:buChar char="•"/>
            </a:pPr>
            <a:r>
              <a:rPr lang="zh-CN" altLang="en-US" sz="4000" dirty="0"/>
              <a:t>什么是免疫</a:t>
            </a:r>
            <a:endParaRPr lang="en-US" altLang="zh-CN" sz="4000" dirty="0"/>
          </a:p>
          <a:p>
            <a:pPr marL="571500" indent="-571500">
              <a:lnSpc>
                <a:spcPct val="150000"/>
              </a:lnSpc>
              <a:buFont typeface="Arial" panose="020B0604020202020204" pitchFamily="34" charset="0"/>
              <a:buChar char="•"/>
            </a:pPr>
            <a:r>
              <a:rPr lang="zh-CN" altLang="en-US" sz="4000" dirty="0"/>
              <a:t>免疫系统的组成</a:t>
            </a:r>
            <a:endParaRPr lang="en-US" altLang="zh-CN" sz="4000" dirty="0"/>
          </a:p>
          <a:p>
            <a:pPr marL="571500" indent="-571500">
              <a:lnSpc>
                <a:spcPct val="150000"/>
              </a:lnSpc>
              <a:buFont typeface="Arial" panose="020B0604020202020204" pitchFamily="34" charset="0"/>
              <a:buChar char="•"/>
            </a:pPr>
            <a:r>
              <a:rPr lang="zh-CN" altLang="en-US" sz="4000" dirty="0"/>
              <a:t>免疫系统的功能</a:t>
            </a:r>
            <a:endParaRPr lang="en-US" altLang="zh-CN" sz="4000" dirty="0"/>
          </a:p>
          <a:p>
            <a:pPr marL="571500" indent="-571500">
              <a:lnSpc>
                <a:spcPct val="150000"/>
              </a:lnSpc>
              <a:buFont typeface="Arial" panose="020B0604020202020204" pitchFamily="34" charset="0"/>
              <a:buChar char="•"/>
            </a:pPr>
            <a:r>
              <a:rPr lang="zh-CN" altLang="en-US" sz="4000" dirty="0"/>
              <a:t>免疫应答的特点</a:t>
            </a:r>
            <a:endParaRPr lang="en-US" altLang="zh-CN" sz="4000" dirty="0"/>
          </a:p>
          <a:p>
            <a:pPr marL="571500" indent="-571500">
              <a:lnSpc>
                <a:spcPct val="150000"/>
              </a:lnSpc>
              <a:buFont typeface="Arial" panose="020B0604020202020204" pitchFamily="34" charset="0"/>
              <a:buChar char="•"/>
            </a:pPr>
            <a:r>
              <a:rPr lang="zh-CN" altLang="en-US" sz="4000" dirty="0"/>
              <a:t>免疫学科学史</a:t>
            </a:r>
          </a:p>
        </p:txBody>
      </p:sp>
    </p:spTree>
    <p:extLst>
      <p:ext uri="{BB962C8B-B14F-4D97-AF65-F5344CB8AC3E}">
        <p14:creationId xmlns:p14="http://schemas.microsoft.com/office/powerpoint/2010/main" val="2631708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s_92C5.tmp"/>
          <p:cNvPicPr>
            <a:picLocks/>
          </p:cNvPicPr>
          <p:nvPr/>
        </p:nvPicPr>
        <p:blipFill>
          <a:blip r:embed="rId2" cstate="print"/>
          <a:stretch>
            <a:fillRect/>
          </a:stretch>
        </p:blipFill>
        <p:spPr>
          <a:xfrm>
            <a:off x="179512" y="260648"/>
            <a:ext cx="8784976" cy="5616624"/>
          </a:xfrm>
          <a:prstGeom prst="rect">
            <a:avLst/>
          </a:prstGeom>
        </p:spPr>
      </p:pic>
      <p:sp>
        <p:nvSpPr>
          <p:cNvPr id="3" name="TextBox 2"/>
          <p:cNvSpPr txBox="1"/>
          <p:nvPr/>
        </p:nvSpPr>
        <p:spPr>
          <a:xfrm>
            <a:off x="1855694" y="4149082"/>
            <a:ext cx="2563035" cy="369332"/>
          </a:xfrm>
          <a:prstGeom prst="rect">
            <a:avLst/>
          </a:prstGeom>
          <a:solidFill>
            <a:schemeClr val="accent1"/>
          </a:solidFill>
        </p:spPr>
        <p:txBody>
          <a:bodyPr wrap="square" rtlCol="0">
            <a:spAutoFit/>
          </a:bodyPr>
          <a:lstStyle/>
          <a:p>
            <a:pPr defTabSz="914400">
              <a:defRPr/>
            </a:pPr>
            <a:r>
              <a:rPr lang="zh-CN" altLang="en-US" dirty="0">
                <a:solidFill>
                  <a:prstClr val="white"/>
                </a:solidFill>
                <a:latin typeface="Georgia"/>
                <a:ea typeface="微软雅黑"/>
              </a:rPr>
              <a:t>中性粒细胞的吞噬作用</a:t>
            </a:r>
          </a:p>
        </p:txBody>
      </p:sp>
      <p:sp>
        <p:nvSpPr>
          <p:cNvPr id="4" name="TextBox 3"/>
          <p:cNvSpPr txBox="1"/>
          <p:nvPr/>
        </p:nvSpPr>
        <p:spPr>
          <a:xfrm>
            <a:off x="4912441" y="4149082"/>
            <a:ext cx="2364940" cy="369332"/>
          </a:xfrm>
          <a:prstGeom prst="rect">
            <a:avLst/>
          </a:prstGeom>
          <a:solidFill>
            <a:schemeClr val="accent1"/>
          </a:solidFill>
        </p:spPr>
        <p:txBody>
          <a:bodyPr wrap="square" rtlCol="0">
            <a:spAutoFit/>
          </a:bodyPr>
          <a:lstStyle/>
          <a:p>
            <a:pPr defTabSz="914400">
              <a:defRPr/>
            </a:pPr>
            <a:r>
              <a:rPr lang="zh-CN" altLang="en-US" dirty="0">
                <a:solidFill>
                  <a:prstClr val="white"/>
                </a:solidFill>
                <a:latin typeface="Georgia"/>
                <a:ea typeface="微软雅黑"/>
              </a:rPr>
              <a:t>单核细胞的吞噬作用</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igure 10-08"/>
          <p:cNvPicPr>
            <a:picLocks noChangeAspect="1" noChangeArrowheads="1"/>
          </p:cNvPicPr>
          <p:nvPr/>
        </p:nvPicPr>
        <p:blipFill>
          <a:blip r:embed="rId2" cstate="email"/>
          <a:srcRect/>
          <a:stretch>
            <a:fillRect/>
          </a:stretch>
        </p:blipFill>
        <p:spPr>
          <a:xfrm>
            <a:off x="36315" y="48420"/>
            <a:ext cx="6123109" cy="6809581"/>
          </a:xfrm>
          <a:prstGeom prst="rect">
            <a:avLst/>
          </a:prstGeom>
          <a:noFill/>
        </p:spPr>
      </p:pic>
      <p:sp>
        <p:nvSpPr>
          <p:cNvPr id="5" name="矩形 4"/>
          <p:cNvSpPr/>
          <p:nvPr/>
        </p:nvSpPr>
        <p:spPr>
          <a:xfrm>
            <a:off x="4445333" y="5673442"/>
            <a:ext cx="4536504" cy="707886"/>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b="1" dirty="0">
                <a:solidFill>
                  <a:prstClr val="white"/>
                </a:solidFill>
                <a:latin typeface="+mn-ea"/>
              </a:rPr>
              <a:t>对胸腺细胞的阴性选择需要自身抗原</a:t>
            </a:r>
            <a:r>
              <a:rPr lang="en-US" altLang="zh-CN" sz="2000" b="1" dirty="0">
                <a:solidFill>
                  <a:prstClr val="white"/>
                </a:solidFill>
                <a:latin typeface="+mn-ea"/>
              </a:rPr>
              <a:t>+</a:t>
            </a:r>
            <a:r>
              <a:rPr lang="zh-CN" altLang="en-US" sz="2000" b="1" dirty="0">
                <a:solidFill>
                  <a:prstClr val="white"/>
                </a:solidFill>
                <a:latin typeface="+mn-ea"/>
              </a:rPr>
              <a:t>自身</a:t>
            </a:r>
            <a:r>
              <a:rPr lang="en-US" altLang="zh-CN" sz="2000" b="1" dirty="0">
                <a:solidFill>
                  <a:prstClr val="white"/>
                </a:solidFill>
                <a:latin typeface="+mn-ea"/>
              </a:rPr>
              <a:t>MHC</a:t>
            </a:r>
          </a:p>
        </p:txBody>
      </p:sp>
      <p:sp>
        <p:nvSpPr>
          <p:cNvPr id="7" name="矩形 6"/>
          <p:cNvSpPr/>
          <p:nvPr/>
        </p:nvSpPr>
        <p:spPr>
          <a:xfrm>
            <a:off x="0" y="6381328"/>
            <a:ext cx="197971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8" name="矩形 7">
            <a:extLst>
              <a:ext uri="{FF2B5EF4-FFF2-40B4-BE49-F238E27FC236}">
                <a16:creationId xmlns:a16="http://schemas.microsoft.com/office/drawing/2014/main" id="{C1DC7D49-7751-427C-8E0A-783034065279}"/>
              </a:ext>
            </a:extLst>
          </p:cNvPr>
          <p:cNvSpPr/>
          <p:nvPr/>
        </p:nvSpPr>
        <p:spPr>
          <a:xfrm>
            <a:off x="2517563" y="251013"/>
            <a:ext cx="1222234"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特异性</a:t>
            </a:r>
          </a:p>
        </p:txBody>
      </p:sp>
      <p:sp>
        <p:nvSpPr>
          <p:cNvPr id="9" name="矩形 8">
            <a:extLst>
              <a:ext uri="{FF2B5EF4-FFF2-40B4-BE49-F238E27FC236}">
                <a16:creationId xmlns:a16="http://schemas.microsoft.com/office/drawing/2014/main" id="{3362AA86-FB80-46D1-B067-0D77103D6505}"/>
              </a:ext>
            </a:extLst>
          </p:cNvPr>
          <p:cNvSpPr/>
          <p:nvPr/>
        </p:nvSpPr>
        <p:spPr>
          <a:xfrm>
            <a:off x="2750646" y="453606"/>
            <a:ext cx="1222234"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限制性</a:t>
            </a:r>
          </a:p>
        </p:txBody>
      </p:sp>
      <p:sp>
        <p:nvSpPr>
          <p:cNvPr id="10" name="矩形 9">
            <a:extLst>
              <a:ext uri="{FF2B5EF4-FFF2-40B4-BE49-F238E27FC236}">
                <a16:creationId xmlns:a16="http://schemas.microsoft.com/office/drawing/2014/main" id="{F1876172-3C07-42AA-A908-9C652463C58B}"/>
              </a:ext>
            </a:extLst>
          </p:cNvPr>
          <p:cNvSpPr/>
          <p:nvPr/>
        </p:nvSpPr>
        <p:spPr>
          <a:xfrm>
            <a:off x="4420410" y="1981201"/>
            <a:ext cx="1222234"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雌性细胞</a:t>
            </a:r>
          </a:p>
        </p:txBody>
      </p:sp>
      <p:sp>
        <p:nvSpPr>
          <p:cNvPr id="11" name="矩形 10">
            <a:extLst>
              <a:ext uri="{FF2B5EF4-FFF2-40B4-BE49-F238E27FC236}">
                <a16:creationId xmlns:a16="http://schemas.microsoft.com/office/drawing/2014/main" id="{D8066E6A-70AD-446A-9B56-A8145FD5BFFA}"/>
              </a:ext>
            </a:extLst>
          </p:cNvPr>
          <p:cNvSpPr/>
          <p:nvPr/>
        </p:nvSpPr>
        <p:spPr>
          <a:xfrm>
            <a:off x="233891" y="2021540"/>
            <a:ext cx="1222234"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雄性细胞</a:t>
            </a:r>
          </a:p>
        </p:txBody>
      </p:sp>
      <p:sp>
        <p:nvSpPr>
          <p:cNvPr id="12" name="矩形 11">
            <a:extLst>
              <a:ext uri="{FF2B5EF4-FFF2-40B4-BE49-F238E27FC236}">
                <a16:creationId xmlns:a16="http://schemas.microsoft.com/office/drawing/2014/main" id="{D52B531E-D4F8-4CF1-8C52-280A82C616BF}"/>
              </a:ext>
            </a:extLst>
          </p:cNvPr>
          <p:cNvSpPr/>
          <p:nvPr/>
        </p:nvSpPr>
        <p:spPr>
          <a:xfrm>
            <a:off x="2842619" y="3182471"/>
            <a:ext cx="3468534" cy="172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用于制备</a:t>
            </a:r>
            <a:r>
              <a:rPr lang="zh-CN" altLang="en-US" sz="1400" b="1" dirty="0">
                <a:solidFill>
                  <a:schemeClr val="tx1"/>
                </a:solidFill>
                <a:latin typeface="+mn-ea"/>
                <a:sym typeface="Symbol" panose="05050102010706020507" pitchFamily="18" charset="2"/>
              </a:rPr>
              <a:t> </a:t>
            </a:r>
            <a:r>
              <a:rPr lang="en-US" altLang="zh-CN" sz="1400" b="1" dirty="0">
                <a:solidFill>
                  <a:schemeClr val="tx1"/>
                </a:solidFill>
                <a:latin typeface="+mn-ea"/>
                <a:sym typeface="Symbol" panose="05050102010706020507" pitchFamily="18" charset="2"/>
              </a:rPr>
              <a:t>H-Y TCR</a:t>
            </a:r>
            <a:r>
              <a:rPr lang="zh-CN" altLang="en-US" sz="1400" b="1" dirty="0">
                <a:solidFill>
                  <a:schemeClr val="tx1"/>
                </a:solidFill>
                <a:latin typeface="+mn-ea"/>
                <a:sym typeface="Symbol" panose="05050102010706020507" pitchFamily="18" charset="2"/>
              </a:rPr>
              <a:t>转基因小鼠</a:t>
            </a:r>
            <a:endParaRPr lang="zh-CN" altLang="en-US" sz="1400" b="1" dirty="0">
              <a:solidFill>
                <a:schemeClr val="tx1"/>
              </a:solidFill>
              <a:latin typeface="+mn-ea"/>
            </a:endParaRPr>
          </a:p>
        </p:txBody>
      </p:sp>
      <p:sp>
        <p:nvSpPr>
          <p:cNvPr id="13" name="矩形 12">
            <a:extLst>
              <a:ext uri="{FF2B5EF4-FFF2-40B4-BE49-F238E27FC236}">
                <a16:creationId xmlns:a16="http://schemas.microsoft.com/office/drawing/2014/main" id="{2A527DD2-1CC7-4AD3-AB08-5AF1C619EFF3}"/>
              </a:ext>
            </a:extLst>
          </p:cNvPr>
          <p:cNvSpPr/>
          <p:nvPr/>
        </p:nvSpPr>
        <p:spPr>
          <a:xfrm>
            <a:off x="1847539" y="1595717"/>
            <a:ext cx="670024" cy="165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肽</a:t>
            </a:r>
          </a:p>
        </p:txBody>
      </p:sp>
      <p:sp>
        <p:nvSpPr>
          <p:cNvPr id="15" name="矩形 14">
            <a:extLst>
              <a:ext uri="{FF2B5EF4-FFF2-40B4-BE49-F238E27FC236}">
                <a16:creationId xmlns:a16="http://schemas.microsoft.com/office/drawing/2014/main" id="{62E405DC-BA29-442B-8D86-C21498A8938E}"/>
              </a:ext>
            </a:extLst>
          </p:cNvPr>
          <p:cNvSpPr/>
          <p:nvPr/>
        </p:nvSpPr>
        <p:spPr>
          <a:xfrm>
            <a:off x="1456125" y="4466667"/>
            <a:ext cx="586342" cy="24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雄性</a:t>
            </a:r>
          </a:p>
        </p:txBody>
      </p:sp>
      <p:sp>
        <p:nvSpPr>
          <p:cNvPr id="16" name="矩形 15">
            <a:extLst>
              <a:ext uri="{FF2B5EF4-FFF2-40B4-BE49-F238E27FC236}">
                <a16:creationId xmlns:a16="http://schemas.microsoft.com/office/drawing/2014/main" id="{297601A0-99D0-4E70-B4B2-8BA08E4E8B58}"/>
              </a:ext>
            </a:extLst>
          </p:cNvPr>
          <p:cNvSpPr/>
          <p:nvPr/>
        </p:nvSpPr>
        <p:spPr>
          <a:xfrm>
            <a:off x="2842619" y="4466667"/>
            <a:ext cx="647036" cy="257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雌性</a:t>
            </a:r>
          </a:p>
        </p:txBody>
      </p:sp>
      <p:sp>
        <p:nvSpPr>
          <p:cNvPr id="17" name="矩形 16">
            <a:extLst>
              <a:ext uri="{FF2B5EF4-FFF2-40B4-BE49-F238E27FC236}">
                <a16:creationId xmlns:a16="http://schemas.microsoft.com/office/drawing/2014/main" id="{62E405DC-BA29-442B-8D86-C21498A8938E}"/>
              </a:ext>
            </a:extLst>
          </p:cNvPr>
          <p:cNvSpPr/>
          <p:nvPr/>
        </p:nvSpPr>
        <p:spPr>
          <a:xfrm>
            <a:off x="180101" y="4787151"/>
            <a:ext cx="1222234"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H-Y</a:t>
            </a:r>
            <a:r>
              <a:rPr lang="zh-CN" altLang="en-US" sz="1400" b="1" dirty="0">
                <a:solidFill>
                  <a:schemeClr val="tx1"/>
                </a:solidFill>
                <a:latin typeface="+mn-ea"/>
              </a:rPr>
              <a:t>表达</a:t>
            </a:r>
          </a:p>
        </p:txBody>
      </p:sp>
      <p:sp>
        <p:nvSpPr>
          <p:cNvPr id="18" name="矩形 17">
            <a:extLst>
              <a:ext uri="{FF2B5EF4-FFF2-40B4-BE49-F238E27FC236}">
                <a16:creationId xmlns:a16="http://schemas.microsoft.com/office/drawing/2014/main" id="{C99C1CE9-4E02-44CE-8167-AB2F8500925B}"/>
              </a:ext>
            </a:extLst>
          </p:cNvPr>
          <p:cNvSpPr/>
          <p:nvPr/>
        </p:nvSpPr>
        <p:spPr>
          <a:xfrm>
            <a:off x="180101" y="5053408"/>
            <a:ext cx="1222234"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胸腺细胞</a:t>
            </a:r>
          </a:p>
        </p:txBody>
      </p:sp>
      <p:sp>
        <p:nvSpPr>
          <p:cNvPr id="19" name="矩形 18">
            <a:extLst>
              <a:ext uri="{FF2B5EF4-FFF2-40B4-BE49-F238E27FC236}">
                <a16:creationId xmlns:a16="http://schemas.microsoft.com/office/drawing/2014/main" id="{D1083ED2-C51C-486A-AD97-EBB33DC3D63F}"/>
              </a:ext>
            </a:extLst>
          </p:cNvPr>
          <p:cNvSpPr/>
          <p:nvPr/>
        </p:nvSpPr>
        <p:spPr>
          <a:xfrm>
            <a:off x="2794054" y="1812204"/>
            <a:ext cx="1383500" cy="520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sym typeface="Symbol" panose="05050102010706020507" pitchFamily="18" charset="2"/>
              </a:rPr>
              <a:t>克隆</a:t>
            </a:r>
            <a:r>
              <a:rPr lang="en-US" altLang="zh-CN" sz="1400" b="1" dirty="0">
                <a:solidFill>
                  <a:schemeClr val="tx1"/>
                </a:solidFill>
                <a:latin typeface="+mn-ea"/>
                <a:sym typeface="Symbol" panose="05050102010706020507" pitchFamily="18" charset="2"/>
              </a:rPr>
              <a:t>TCR</a:t>
            </a:r>
            <a:r>
              <a:rPr lang="zh-CN" altLang="en-US" sz="1400" b="1" dirty="0">
                <a:solidFill>
                  <a:schemeClr val="tx1"/>
                </a:solidFill>
                <a:latin typeface="+mn-ea"/>
                <a:sym typeface="Symbol" panose="05050102010706020507" pitchFamily="18" charset="2"/>
              </a:rPr>
              <a:t>的链和链基因</a:t>
            </a:r>
            <a:endParaRPr lang="zh-CN" altLang="en-US" sz="1400" b="1" dirty="0">
              <a:solidFill>
                <a:schemeClr val="tx1"/>
              </a:solidFill>
              <a:latin typeface="+mn-ea"/>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p:cNvPicPr>
            <a:picLocks noChangeAspect="1" noChangeArrowheads="1"/>
          </p:cNvPicPr>
          <p:nvPr/>
        </p:nvPicPr>
        <p:blipFill>
          <a:blip r:embed="rId2" cstate="print"/>
          <a:srcRect/>
          <a:stretch>
            <a:fillRect/>
          </a:stretch>
        </p:blipFill>
        <p:spPr bwMode="auto">
          <a:xfrm>
            <a:off x="251522" y="137415"/>
            <a:ext cx="5869285" cy="6531947"/>
          </a:xfrm>
          <a:prstGeom prst="rect">
            <a:avLst/>
          </a:prstGeom>
          <a:noFill/>
          <a:ln w="9525">
            <a:noFill/>
            <a:miter lim="800000"/>
            <a:headEnd/>
            <a:tailEnd/>
          </a:ln>
        </p:spPr>
      </p:pic>
      <p:sp>
        <p:nvSpPr>
          <p:cNvPr id="3" name="矩形 2"/>
          <p:cNvSpPr/>
          <p:nvPr/>
        </p:nvSpPr>
        <p:spPr>
          <a:xfrm>
            <a:off x="6451791" y="5476253"/>
            <a:ext cx="2440687" cy="1015663"/>
          </a:xfrm>
          <a:prstGeom prst="rect">
            <a:avLst/>
          </a:prstGeom>
          <a:solidFill>
            <a:schemeClr val="accent3">
              <a:lumMod val="50000"/>
            </a:schemeClr>
          </a:solidFill>
        </p:spPr>
        <p:txBody>
          <a:bodyPr wrap="square">
            <a:spAutoFit/>
          </a:bodyPr>
          <a:lstStyle/>
          <a:p>
            <a:pPr algn="ctr" defTabSz="914400">
              <a:defRPr/>
            </a:pPr>
            <a:r>
              <a:rPr lang="zh-CN" altLang="en-US" sz="2000" b="1" dirty="0">
                <a:solidFill>
                  <a:prstClr val="white"/>
                </a:solidFill>
                <a:latin typeface="Georgia"/>
                <a:ea typeface="微软雅黑"/>
              </a:rPr>
              <a:t>阳性选择的特异性或亲和力必然有别于阴性选择</a:t>
            </a:r>
            <a:endParaRPr lang="en-US" altLang="zh-CN" sz="2000" b="1" dirty="0">
              <a:solidFill>
                <a:prstClr val="white"/>
              </a:solidFill>
              <a:latin typeface="Georgia"/>
              <a:ea typeface="微软雅黑"/>
            </a:endParaRPr>
          </a:p>
        </p:txBody>
      </p:sp>
      <p:sp>
        <p:nvSpPr>
          <p:cNvPr id="4" name="矩形 3">
            <a:extLst>
              <a:ext uri="{FF2B5EF4-FFF2-40B4-BE49-F238E27FC236}">
                <a16:creationId xmlns:a16="http://schemas.microsoft.com/office/drawing/2014/main" id="{D52B531E-D4F8-4CF1-8C52-280A82C616BF}"/>
              </a:ext>
            </a:extLst>
          </p:cNvPr>
          <p:cNvSpPr/>
          <p:nvPr/>
        </p:nvSpPr>
        <p:spPr>
          <a:xfrm>
            <a:off x="488980" y="1183341"/>
            <a:ext cx="972267" cy="645458"/>
          </a:xfrm>
          <a:prstGeom prst="rect">
            <a:avLst/>
          </a:prstGeom>
          <a:solidFill>
            <a:srgbClr val="F9F4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未成熟胸腺细胞</a:t>
            </a:r>
          </a:p>
        </p:txBody>
      </p:sp>
      <p:sp>
        <p:nvSpPr>
          <p:cNvPr id="5" name="矩形 4">
            <a:extLst>
              <a:ext uri="{FF2B5EF4-FFF2-40B4-BE49-F238E27FC236}">
                <a16:creationId xmlns:a16="http://schemas.microsoft.com/office/drawing/2014/main" id="{45724340-8820-4D03-B798-8B729FCCE433}"/>
              </a:ext>
            </a:extLst>
          </p:cNvPr>
          <p:cNvSpPr/>
          <p:nvPr/>
        </p:nvSpPr>
        <p:spPr>
          <a:xfrm>
            <a:off x="488980" y="2635623"/>
            <a:ext cx="972267" cy="645458"/>
          </a:xfrm>
          <a:prstGeom prst="rect">
            <a:avLst/>
          </a:prstGeom>
          <a:solidFill>
            <a:srgbClr val="F9F4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阳性选择</a:t>
            </a:r>
          </a:p>
        </p:txBody>
      </p:sp>
      <p:sp>
        <p:nvSpPr>
          <p:cNvPr id="6" name="矩形 5">
            <a:extLst>
              <a:ext uri="{FF2B5EF4-FFF2-40B4-BE49-F238E27FC236}">
                <a16:creationId xmlns:a16="http://schemas.microsoft.com/office/drawing/2014/main" id="{C5365E1C-37AF-45C7-AE8D-47BC714ECBF0}"/>
              </a:ext>
            </a:extLst>
          </p:cNvPr>
          <p:cNvSpPr/>
          <p:nvPr/>
        </p:nvSpPr>
        <p:spPr>
          <a:xfrm>
            <a:off x="488980" y="4007034"/>
            <a:ext cx="1061914" cy="645458"/>
          </a:xfrm>
          <a:prstGeom prst="rect">
            <a:avLst/>
          </a:prstGeom>
          <a:solidFill>
            <a:srgbClr val="F9F4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阴性选择</a:t>
            </a:r>
          </a:p>
        </p:txBody>
      </p:sp>
      <p:sp>
        <p:nvSpPr>
          <p:cNvPr id="7" name="矩形 6">
            <a:extLst>
              <a:ext uri="{FF2B5EF4-FFF2-40B4-BE49-F238E27FC236}">
                <a16:creationId xmlns:a16="http://schemas.microsoft.com/office/drawing/2014/main" id="{45724340-8820-4D03-B798-8B729FCCE433}"/>
              </a:ext>
            </a:extLst>
          </p:cNvPr>
          <p:cNvSpPr/>
          <p:nvPr/>
        </p:nvSpPr>
        <p:spPr>
          <a:xfrm>
            <a:off x="488979" y="5476253"/>
            <a:ext cx="972267" cy="645458"/>
          </a:xfrm>
          <a:prstGeom prst="rect">
            <a:avLst/>
          </a:prstGeom>
          <a:solidFill>
            <a:srgbClr val="F9F4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成熟的外周</a:t>
            </a:r>
            <a:r>
              <a:rPr lang="en-US" altLang="zh-CN" sz="1400" b="1" dirty="0">
                <a:solidFill>
                  <a:schemeClr val="tx1"/>
                </a:solidFill>
                <a:latin typeface="+mn-ea"/>
              </a:rPr>
              <a:t>T</a:t>
            </a:r>
            <a:r>
              <a:rPr lang="zh-CN" altLang="en-US" sz="1400" b="1" dirty="0">
                <a:solidFill>
                  <a:schemeClr val="tx1"/>
                </a:solidFill>
                <a:latin typeface="+mn-ea"/>
              </a:rPr>
              <a:t>细胞</a:t>
            </a:r>
          </a:p>
        </p:txBody>
      </p:sp>
      <p:sp>
        <p:nvSpPr>
          <p:cNvPr id="8" name="矩形 7">
            <a:extLst>
              <a:ext uri="{FF2B5EF4-FFF2-40B4-BE49-F238E27FC236}">
                <a16:creationId xmlns:a16="http://schemas.microsoft.com/office/drawing/2014/main" id="{45724340-8820-4D03-B798-8B729FCCE433}"/>
              </a:ext>
            </a:extLst>
          </p:cNvPr>
          <p:cNvSpPr/>
          <p:nvPr/>
        </p:nvSpPr>
        <p:spPr>
          <a:xfrm>
            <a:off x="1808829" y="358590"/>
            <a:ext cx="2001171" cy="403412"/>
          </a:xfrm>
          <a:prstGeom prst="rect">
            <a:avLst/>
          </a:prstGeom>
          <a:solidFill>
            <a:srgbClr val="78C3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阳性和阴性选择具有相同的特异性或亲和力</a:t>
            </a:r>
          </a:p>
        </p:txBody>
      </p:sp>
      <p:sp>
        <p:nvSpPr>
          <p:cNvPr id="9" name="矩形 8">
            <a:extLst>
              <a:ext uri="{FF2B5EF4-FFF2-40B4-BE49-F238E27FC236}">
                <a16:creationId xmlns:a16="http://schemas.microsoft.com/office/drawing/2014/main" id="{84C362F7-73AB-4D31-BB7A-8AC5278ECA17}"/>
              </a:ext>
            </a:extLst>
          </p:cNvPr>
          <p:cNvSpPr/>
          <p:nvPr/>
        </p:nvSpPr>
        <p:spPr>
          <a:xfrm>
            <a:off x="3964818" y="349627"/>
            <a:ext cx="2001171" cy="403412"/>
          </a:xfrm>
          <a:prstGeom prst="rect">
            <a:avLst/>
          </a:prstGeom>
          <a:solidFill>
            <a:srgbClr val="78C3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阳性和阴性选择具有不同的特异性或亲和力</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23528" y="93574"/>
            <a:ext cx="8640960" cy="6359762"/>
            <a:chOff x="323528" y="93574"/>
            <a:chExt cx="8640960" cy="6359762"/>
          </a:xfrm>
        </p:grpSpPr>
        <p:pic>
          <p:nvPicPr>
            <p:cNvPr id="4" name="Picture 2" descr="figure 10-10"/>
            <p:cNvPicPr>
              <a:picLocks noChangeAspect="1" noChangeArrowheads="1"/>
            </p:cNvPicPr>
            <p:nvPr/>
          </p:nvPicPr>
          <p:blipFill>
            <a:blip r:embed="rId2" cstate="email"/>
            <a:srcRect/>
            <a:stretch>
              <a:fillRect/>
            </a:stretch>
          </p:blipFill>
          <p:spPr bwMode="auto">
            <a:xfrm>
              <a:off x="1079501" y="93574"/>
              <a:ext cx="6804868" cy="6359762"/>
            </a:xfrm>
            <a:prstGeom prst="rect">
              <a:avLst/>
            </a:prstGeom>
            <a:noFill/>
            <a:ln w="9525">
              <a:noFill/>
              <a:miter lim="800000"/>
              <a:headEnd/>
              <a:tailEnd/>
            </a:ln>
          </p:spPr>
        </p:pic>
        <p:sp>
          <p:nvSpPr>
            <p:cNvPr id="3" name="矩形 2"/>
            <p:cNvSpPr/>
            <p:nvPr/>
          </p:nvSpPr>
          <p:spPr>
            <a:xfrm>
              <a:off x="323528" y="6023029"/>
              <a:ext cx="8640960" cy="369332"/>
            </a:xfrm>
            <a:prstGeom prst="rect">
              <a:avLst/>
            </a:prstGeom>
            <a:solidFill>
              <a:schemeClr val="accent1"/>
            </a:solidFill>
          </p:spPr>
          <p:txBody>
            <a:bodyPr wrap="square">
              <a:spAutoFit/>
            </a:bodyPr>
            <a:lstStyle/>
            <a:p>
              <a:pPr algn="ctr" defTabSz="914400">
                <a:defRPr/>
              </a:pPr>
              <a:r>
                <a:rPr lang="zh-CN" altLang="en-US" b="1" dirty="0">
                  <a:solidFill>
                    <a:prstClr val="white"/>
                  </a:solidFill>
                  <a:latin typeface="+mn-ea"/>
                </a:rPr>
                <a:t>双阳性胸腺细胞在胸腺选择中成为单阳性</a:t>
              </a:r>
              <a:r>
                <a:rPr lang="en-US" altLang="zh-CN" b="1" dirty="0">
                  <a:solidFill>
                    <a:prstClr val="white"/>
                  </a:solidFill>
                  <a:latin typeface="+mn-ea"/>
                </a:rPr>
                <a:t>T</a:t>
              </a:r>
              <a:r>
                <a:rPr lang="zh-CN" altLang="en-US" b="1" dirty="0">
                  <a:solidFill>
                    <a:prstClr val="white"/>
                  </a:solidFill>
                  <a:latin typeface="+mn-ea"/>
                </a:rPr>
                <a:t>细胞的模型</a:t>
              </a:r>
              <a:endParaRPr lang="en-US" altLang="zh-CN" b="1" dirty="0">
                <a:solidFill>
                  <a:prstClr val="white"/>
                </a:solidFill>
                <a:latin typeface="+mn-ea"/>
              </a:endParaRPr>
            </a:p>
          </p:txBody>
        </p:sp>
      </p:grpSp>
      <p:sp>
        <p:nvSpPr>
          <p:cNvPr id="6" name="矩形 5">
            <a:extLst>
              <a:ext uri="{FF2B5EF4-FFF2-40B4-BE49-F238E27FC236}">
                <a16:creationId xmlns:a16="http://schemas.microsoft.com/office/drawing/2014/main" id="{7B693918-5950-4FCB-A9CB-F41A8AD42BD6}"/>
              </a:ext>
            </a:extLst>
          </p:cNvPr>
          <p:cNvSpPr/>
          <p:nvPr/>
        </p:nvSpPr>
        <p:spPr>
          <a:xfrm>
            <a:off x="942102" y="2886635"/>
            <a:ext cx="2464485" cy="294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随机模型</a:t>
            </a:r>
          </a:p>
        </p:txBody>
      </p:sp>
      <p:sp>
        <p:nvSpPr>
          <p:cNvPr id="7" name="矩形 6">
            <a:extLst>
              <a:ext uri="{FF2B5EF4-FFF2-40B4-BE49-F238E27FC236}">
                <a16:creationId xmlns:a16="http://schemas.microsoft.com/office/drawing/2014/main" id="{6BCD013A-2E5B-496A-9C54-797E692424EF}"/>
              </a:ext>
            </a:extLst>
          </p:cNvPr>
          <p:cNvSpPr/>
          <p:nvPr/>
        </p:nvSpPr>
        <p:spPr>
          <a:xfrm>
            <a:off x="942102" y="93574"/>
            <a:ext cx="2464485" cy="294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latin typeface="+mn-ea"/>
              </a:rPr>
              <a:t>指令模型</a:t>
            </a:r>
          </a:p>
        </p:txBody>
      </p:sp>
      <p:sp>
        <p:nvSpPr>
          <p:cNvPr id="8" name="矩形 7">
            <a:extLst>
              <a:ext uri="{FF2B5EF4-FFF2-40B4-BE49-F238E27FC236}">
                <a16:creationId xmlns:a16="http://schemas.microsoft.com/office/drawing/2014/main" id="{F108904B-BD09-49B2-B2C2-05AF6D165217}"/>
              </a:ext>
            </a:extLst>
          </p:cNvPr>
          <p:cNvSpPr/>
          <p:nvPr/>
        </p:nvSpPr>
        <p:spPr>
          <a:xfrm>
            <a:off x="3657601" y="591671"/>
            <a:ext cx="1724882" cy="295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相关信号</a:t>
            </a:r>
          </a:p>
        </p:txBody>
      </p:sp>
      <p:sp>
        <p:nvSpPr>
          <p:cNvPr id="9" name="矩形 8">
            <a:extLst>
              <a:ext uri="{FF2B5EF4-FFF2-40B4-BE49-F238E27FC236}">
                <a16:creationId xmlns:a16="http://schemas.microsoft.com/office/drawing/2014/main" id="{8E979EDB-986A-4BDD-ACD8-6B3CB3412A8D}"/>
              </a:ext>
            </a:extLst>
          </p:cNvPr>
          <p:cNvSpPr/>
          <p:nvPr/>
        </p:nvSpPr>
        <p:spPr>
          <a:xfrm>
            <a:off x="3657601" y="1676401"/>
            <a:ext cx="1724882" cy="295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相关信号</a:t>
            </a:r>
          </a:p>
        </p:txBody>
      </p:sp>
      <p:sp>
        <p:nvSpPr>
          <p:cNvPr id="10" name="矩形 9">
            <a:extLst>
              <a:ext uri="{FF2B5EF4-FFF2-40B4-BE49-F238E27FC236}">
                <a16:creationId xmlns:a16="http://schemas.microsoft.com/office/drawing/2014/main" id="{8DCA28B4-EF80-4634-8560-FE825968603C}"/>
              </a:ext>
            </a:extLst>
          </p:cNvPr>
          <p:cNvSpPr/>
          <p:nvPr/>
        </p:nvSpPr>
        <p:spPr>
          <a:xfrm>
            <a:off x="1927412" y="3810279"/>
            <a:ext cx="959223" cy="294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随机</a:t>
            </a:r>
          </a:p>
        </p:txBody>
      </p:sp>
      <p:sp>
        <p:nvSpPr>
          <p:cNvPr id="11" name="矩形 10">
            <a:extLst>
              <a:ext uri="{FF2B5EF4-FFF2-40B4-BE49-F238E27FC236}">
                <a16:creationId xmlns:a16="http://schemas.microsoft.com/office/drawing/2014/main" id="{9E30B985-95C0-4DFE-A6F2-2A2330E6169F}"/>
              </a:ext>
            </a:extLst>
          </p:cNvPr>
          <p:cNvSpPr/>
          <p:nvPr/>
        </p:nvSpPr>
        <p:spPr>
          <a:xfrm>
            <a:off x="1927411" y="5384765"/>
            <a:ext cx="959223" cy="294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随机</a:t>
            </a:r>
          </a:p>
        </p:txBody>
      </p:sp>
      <p:sp>
        <p:nvSpPr>
          <p:cNvPr id="12" name="矩形 11">
            <a:extLst>
              <a:ext uri="{FF2B5EF4-FFF2-40B4-BE49-F238E27FC236}">
                <a16:creationId xmlns:a16="http://schemas.microsoft.com/office/drawing/2014/main" id="{3042402E-ABEB-42D0-8896-A068C46BD1B1}"/>
              </a:ext>
            </a:extLst>
          </p:cNvPr>
          <p:cNvSpPr/>
          <p:nvPr/>
        </p:nvSpPr>
        <p:spPr>
          <a:xfrm>
            <a:off x="4686254" y="3120153"/>
            <a:ext cx="1400781" cy="295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能够结合</a:t>
            </a:r>
          </a:p>
        </p:txBody>
      </p:sp>
      <p:sp>
        <p:nvSpPr>
          <p:cNvPr id="13" name="矩形 12">
            <a:extLst>
              <a:ext uri="{FF2B5EF4-FFF2-40B4-BE49-F238E27FC236}">
                <a16:creationId xmlns:a16="http://schemas.microsoft.com/office/drawing/2014/main" id="{5E5697EE-7F20-4EC3-A59E-5418B43A8B9E}"/>
              </a:ext>
            </a:extLst>
          </p:cNvPr>
          <p:cNvSpPr/>
          <p:nvPr/>
        </p:nvSpPr>
        <p:spPr>
          <a:xfrm>
            <a:off x="4766936" y="3890056"/>
            <a:ext cx="1624899" cy="278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不能够结合</a:t>
            </a:r>
          </a:p>
        </p:txBody>
      </p:sp>
      <p:sp>
        <p:nvSpPr>
          <p:cNvPr id="14" name="矩形 13">
            <a:extLst>
              <a:ext uri="{FF2B5EF4-FFF2-40B4-BE49-F238E27FC236}">
                <a16:creationId xmlns:a16="http://schemas.microsoft.com/office/drawing/2014/main" id="{8417D448-EFA8-4717-92E4-D461BC1AD394}"/>
              </a:ext>
            </a:extLst>
          </p:cNvPr>
          <p:cNvSpPr/>
          <p:nvPr/>
        </p:nvSpPr>
        <p:spPr>
          <a:xfrm>
            <a:off x="4644008" y="4720474"/>
            <a:ext cx="1517326" cy="278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能够结合</a:t>
            </a:r>
          </a:p>
        </p:txBody>
      </p:sp>
      <p:sp>
        <p:nvSpPr>
          <p:cNvPr id="15" name="矩形 14">
            <a:extLst>
              <a:ext uri="{FF2B5EF4-FFF2-40B4-BE49-F238E27FC236}">
                <a16:creationId xmlns:a16="http://schemas.microsoft.com/office/drawing/2014/main" id="{64C6562C-B4CF-433B-A3AB-B4FB8A414878}"/>
              </a:ext>
            </a:extLst>
          </p:cNvPr>
          <p:cNvSpPr/>
          <p:nvPr/>
        </p:nvSpPr>
        <p:spPr>
          <a:xfrm>
            <a:off x="4760553" y="5472883"/>
            <a:ext cx="1624899" cy="295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不能够结合</a:t>
            </a:r>
          </a:p>
        </p:txBody>
      </p:sp>
      <p:sp>
        <p:nvSpPr>
          <p:cNvPr id="16" name="矩形 15">
            <a:extLst>
              <a:ext uri="{FF2B5EF4-FFF2-40B4-BE49-F238E27FC236}">
                <a16:creationId xmlns:a16="http://schemas.microsoft.com/office/drawing/2014/main" id="{B926F1DF-3EE3-4F78-94FF-A00BFA1544F1}"/>
              </a:ext>
            </a:extLst>
          </p:cNvPr>
          <p:cNvSpPr/>
          <p:nvPr/>
        </p:nvSpPr>
        <p:spPr>
          <a:xfrm>
            <a:off x="6741277" y="4029227"/>
            <a:ext cx="1400781" cy="295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凋亡</a:t>
            </a:r>
          </a:p>
        </p:txBody>
      </p:sp>
      <p:sp>
        <p:nvSpPr>
          <p:cNvPr id="17" name="矩形 16">
            <a:extLst>
              <a:ext uri="{FF2B5EF4-FFF2-40B4-BE49-F238E27FC236}">
                <a16:creationId xmlns:a16="http://schemas.microsoft.com/office/drawing/2014/main" id="{159B57C2-081D-4710-98F4-A81F60298D51}"/>
              </a:ext>
            </a:extLst>
          </p:cNvPr>
          <p:cNvSpPr/>
          <p:nvPr/>
        </p:nvSpPr>
        <p:spPr>
          <a:xfrm>
            <a:off x="6741276" y="5600038"/>
            <a:ext cx="1400781" cy="295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凋亡</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8" y="476672"/>
            <a:ext cx="2161169" cy="461665"/>
          </a:xfrm>
          <a:prstGeom prst="rect">
            <a:avLst/>
          </a:prstGeom>
          <a:solidFill>
            <a:schemeClr val="accent3">
              <a:lumMod val="50000"/>
            </a:schemeClr>
          </a:solidFill>
        </p:spPr>
        <p:txBody>
          <a:bodyPr wrap="none">
            <a:spAutoFit/>
          </a:bodyPr>
          <a:lstStyle/>
          <a:p>
            <a:pPr defTabSz="914400">
              <a:defRPr/>
            </a:pPr>
            <a:r>
              <a:rPr lang="en-US" altLang="zh-CN" sz="2400" b="1" dirty="0">
                <a:solidFill>
                  <a:prstClr val="white"/>
                </a:solidFill>
                <a:latin typeface="+mn-ea"/>
              </a:rPr>
              <a:t>T</a:t>
            </a:r>
            <a:r>
              <a:rPr lang="en-US" altLang="zh-CN" sz="2400" b="1" baseline="-25000" dirty="0">
                <a:solidFill>
                  <a:prstClr val="white"/>
                </a:solidFill>
                <a:latin typeface="+mn-ea"/>
              </a:rPr>
              <a:t>H</a:t>
            </a:r>
            <a:r>
              <a:rPr lang="zh-CN" altLang="en-US" sz="2400" b="1" dirty="0">
                <a:solidFill>
                  <a:prstClr val="white"/>
                </a:solidFill>
                <a:latin typeface="+mn-ea"/>
              </a:rPr>
              <a:t>细胞的激活</a:t>
            </a:r>
            <a:endParaRPr lang="en-US" altLang="zh-CN" sz="2400" b="1" dirty="0">
              <a:solidFill>
                <a:prstClr val="white"/>
              </a:solidFill>
              <a:latin typeface="+mn-ea"/>
            </a:endParaRPr>
          </a:p>
        </p:txBody>
      </p:sp>
      <p:pic>
        <p:nvPicPr>
          <p:cNvPr id="321538" name="Picture 2"/>
          <p:cNvPicPr>
            <a:picLocks noChangeAspect="1" noChangeArrowheads="1"/>
          </p:cNvPicPr>
          <p:nvPr/>
        </p:nvPicPr>
        <p:blipFill>
          <a:blip r:embed="rId2" cstate="print"/>
          <a:srcRect/>
          <a:stretch>
            <a:fillRect/>
          </a:stretch>
        </p:blipFill>
        <p:spPr bwMode="auto">
          <a:xfrm>
            <a:off x="485763" y="1664804"/>
            <a:ext cx="8013636" cy="3528392"/>
          </a:xfrm>
          <a:prstGeom prst="rect">
            <a:avLst/>
          </a:prstGeom>
          <a:noFill/>
          <a:ln w="9525">
            <a:solidFill>
              <a:schemeClr val="tx1">
                <a:lumMod val="95000"/>
                <a:lumOff val="5000"/>
              </a:schemeClr>
            </a:solidFill>
            <a:miter lim="800000"/>
            <a:headEnd/>
            <a:tailEnd/>
          </a:ln>
        </p:spPr>
      </p:pic>
      <p:sp>
        <p:nvSpPr>
          <p:cNvPr id="4" name="矩形 3">
            <a:extLst>
              <a:ext uri="{FF2B5EF4-FFF2-40B4-BE49-F238E27FC236}">
                <a16:creationId xmlns:a16="http://schemas.microsoft.com/office/drawing/2014/main" id="{323DAE39-7BED-4C9C-A995-181E4447C066}"/>
              </a:ext>
            </a:extLst>
          </p:cNvPr>
          <p:cNvSpPr/>
          <p:nvPr/>
        </p:nvSpPr>
        <p:spPr>
          <a:xfrm>
            <a:off x="485763" y="1664803"/>
            <a:ext cx="8013636" cy="3528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lnSpc>
                <a:spcPct val="200000"/>
              </a:lnSpc>
              <a:buFont typeface="Arial" panose="020B0604020202020204" pitchFamily="34" charset="0"/>
              <a:buChar char="•"/>
            </a:pPr>
            <a:r>
              <a:rPr lang="zh-CN" altLang="en-US" b="1" dirty="0">
                <a:solidFill>
                  <a:schemeClr val="tx1"/>
                </a:solidFill>
                <a:latin typeface="+mn-ea"/>
              </a:rPr>
              <a:t>立早基因，抗原识别后</a:t>
            </a:r>
            <a:r>
              <a:rPr lang="en-US" altLang="zh-CN" b="1" dirty="0">
                <a:solidFill>
                  <a:schemeClr val="tx1"/>
                </a:solidFill>
                <a:latin typeface="+mn-ea"/>
              </a:rPr>
              <a:t>30</a:t>
            </a:r>
            <a:r>
              <a:rPr lang="zh-CN" altLang="en-US" b="1" dirty="0">
                <a:solidFill>
                  <a:schemeClr val="tx1"/>
                </a:solidFill>
                <a:latin typeface="+mn-ea"/>
              </a:rPr>
              <a:t>分钟内表达，编码了包括</a:t>
            </a:r>
            <a:r>
              <a:rPr lang="en-US" altLang="zh-CN" b="1" dirty="0">
                <a:solidFill>
                  <a:schemeClr val="tx1"/>
                </a:solidFill>
                <a:latin typeface="+mn-ea"/>
              </a:rPr>
              <a:t>c-</a:t>
            </a:r>
            <a:r>
              <a:rPr lang="en-US" altLang="zh-CN" b="1" dirty="0" err="1">
                <a:solidFill>
                  <a:schemeClr val="tx1"/>
                </a:solidFill>
                <a:latin typeface="+mn-ea"/>
              </a:rPr>
              <a:t>Fos</a:t>
            </a:r>
            <a:r>
              <a:rPr lang="zh-CN" altLang="en-US" b="1" dirty="0">
                <a:solidFill>
                  <a:schemeClr val="tx1"/>
                </a:solidFill>
                <a:latin typeface="+mn-ea"/>
              </a:rPr>
              <a:t>、</a:t>
            </a:r>
            <a:r>
              <a:rPr lang="en-US" altLang="zh-CN" b="1" dirty="0">
                <a:solidFill>
                  <a:schemeClr val="tx1"/>
                </a:solidFill>
                <a:latin typeface="+mn-ea"/>
              </a:rPr>
              <a:t>c-</a:t>
            </a:r>
            <a:r>
              <a:rPr lang="en-US" altLang="zh-CN" b="1" dirty="0" err="1">
                <a:solidFill>
                  <a:schemeClr val="tx1"/>
                </a:solidFill>
                <a:latin typeface="+mn-ea"/>
              </a:rPr>
              <a:t>Myc</a:t>
            </a:r>
            <a:r>
              <a:rPr lang="zh-CN" altLang="en-US" b="1" dirty="0">
                <a:solidFill>
                  <a:schemeClr val="tx1"/>
                </a:solidFill>
                <a:latin typeface="+mn-ea"/>
              </a:rPr>
              <a:t>、</a:t>
            </a:r>
            <a:r>
              <a:rPr lang="en-US" altLang="zh-CN" b="1" dirty="0">
                <a:solidFill>
                  <a:schemeClr val="tx1"/>
                </a:solidFill>
                <a:latin typeface="+mn-ea"/>
              </a:rPr>
              <a:t>c-Jun</a:t>
            </a:r>
            <a:r>
              <a:rPr lang="zh-CN" altLang="en-US" b="1" dirty="0">
                <a:solidFill>
                  <a:schemeClr val="tx1"/>
                </a:solidFill>
                <a:latin typeface="+mn-ea"/>
              </a:rPr>
              <a:t>、</a:t>
            </a:r>
            <a:r>
              <a:rPr lang="en-US" altLang="zh-CN" b="1" dirty="0">
                <a:solidFill>
                  <a:schemeClr val="tx1"/>
                </a:solidFill>
                <a:latin typeface="+mn-ea"/>
              </a:rPr>
              <a:t>NFAT</a:t>
            </a:r>
            <a:r>
              <a:rPr lang="zh-CN" altLang="en-US" b="1" dirty="0">
                <a:solidFill>
                  <a:schemeClr val="tx1"/>
                </a:solidFill>
                <a:latin typeface="+mn-ea"/>
              </a:rPr>
              <a:t>和</a:t>
            </a:r>
            <a:r>
              <a:rPr lang="en-US" altLang="zh-CN" b="1" dirty="0">
                <a:solidFill>
                  <a:schemeClr val="tx1"/>
                </a:solidFill>
                <a:latin typeface="+mn-ea"/>
              </a:rPr>
              <a:t>NF-</a:t>
            </a:r>
            <a:r>
              <a:rPr lang="en-US" altLang="zh-CN" b="1" dirty="0">
                <a:solidFill>
                  <a:schemeClr val="tx1"/>
                </a:solidFill>
                <a:latin typeface="+mn-ea"/>
                <a:sym typeface="Symbol" panose="05050102010706020507" pitchFamily="18" charset="2"/>
              </a:rPr>
              <a:t>B</a:t>
            </a:r>
            <a:r>
              <a:rPr lang="zh-CN" altLang="en-US" b="1" dirty="0">
                <a:solidFill>
                  <a:schemeClr val="tx1"/>
                </a:solidFill>
                <a:latin typeface="+mn-ea"/>
                <a:sym typeface="Symbol" panose="05050102010706020507" pitchFamily="18" charset="2"/>
              </a:rPr>
              <a:t>在内的多种转录因子</a:t>
            </a:r>
            <a:endParaRPr lang="en-US" altLang="zh-CN" b="1" dirty="0">
              <a:solidFill>
                <a:schemeClr val="tx1"/>
              </a:solidFill>
              <a:latin typeface="+mn-ea"/>
              <a:sym typeface="Symbol" panose="05050102010706020507" pitchFamily="18" charset="2"/>
            </a:endParaRPr>
          </a:p>
          <a:p>
            <a:pPr marL="285750" indent="-285750">
              <a:lnSpc>
                <a:spcPct val="200000"/>
              </a:lnSpc>
              <a:buFont typeface="Arial" panose="020B0604020202020204" pitchFamily="34" charset="0"/>
              <a:buChar char="•"/>
            </a:pPr>
            <a:r>
              <a:rPr lang="zh-CN" altLang="en-US" b="1" dirty="0">
                <a:solidFill>
                  <a:schemeClr val="tx1"/>
                </a:solidFill>
                <a:latin typeface="+mn-ea"/>
                <a:sym typeface="Symbol" panose="05050102010706020507" pitchFamily="18" charset="2"/>
              </a:rPr>
              <a:t>早期基因，抗原识别后</a:t>
            </a:r>
            <a:r>
              <a:rPr lang="en-US" altLang="zh-CN" b="1" dirty="0">
                <a:solidFill>
                  <a:schemeClr val="tx1"/>
                </a:solidFill>
                <a:latin typeface="+mn-ea"/>
                <a:sym typeface="Symbol" panose="05050102010706020507" pitchFamily="18" charset="2"/>
              </a:rPr>
              <a:t>1-2</a:t>
            </a:r>
            <a:r>
              <a:rPr lang="zh-CN" altLang="en-US" b="1" dirty="0">
                <a:solidFill>
                  <a:schemeClr val="tx1"/>
                </a:solidFill>
                <a:latin typeface="+mn-ea"/>
                <a:sym typeface="Symbol" panose="05050102010706020507" pitchFamily="18" charset="2"/>
              </a:rPr>
              <a:t>小时内表达，编码了</a:t>
            </a:r>
            <a:r>
              <a:rPr lang="en-US" altLang="zh-CN" b="1" dirty="0">
                <a:solidFill>
                  <a:schemeClr val="tx1"/>
                </a:solidFill>
                <a:latin typeface="+mn-ea"/>
                <a:sym typeface="Symbol" panose="05050102010706020507" pitchFamily="18" charset="2"/>
              </a:rPr>
              <a:t>IL-2</a:t>
            </a:r>
            <a:r>
              <a:rPr lang="zh-CN" altLang="en-US" b="1" dirty="0">
                <a:solidFill>
                  <a:schemeClr val="tx1"/>
                </a:solidFill>
                <a:latin typeface="+mn-ea"/>
                <a:sym typeface="Symbol" panose="05050102010706020507" pitchFamily="18" charset="2"/>
              </a:rPr>
              <a:t>、</a:t>
            </a:r>
            <a:r>
              <a:rPr lang="en-US" altLang="zh-CN" b="1" dirty="0">
                <a:solidFill>
                  <a:schemeClr val="tx1"/>
                </a:solidFill>
                <a:latin typeface="+mn-ea"/>
                <a:sym typeface="Symbol" panose="05050102010706020507" pitchFamily="18" charset="2"/>
              </a:rPr>
              <a:t>IL-2R</a:t>
            </a:r>
            <a:r>
              <a:rPr lang="zh-CN" altLang="en-US" b="1" dirty="0">
                <a:solidFill>
                  <a:schemeClr val="tx1"/>
                </a:solidFill>
                <a:latin typeface="+mn-ea"/>
                <a:sym typeface="Symbol" panose="05050102010706020507" pitchFamily="18" charset="2"/>
              </a:rPr>
              <a:t>、</a:t>
            </a:r>
            <a:r>
              <a:rPr lang="en-US" altLang="zh-CN" b="1" dirty="0">
                <a:solidFill>
                  <a:schemeClr val="tx1"/>
                </a:solidFill>
                <a:latin typeface="+mn-ea"/>
                <a:sym typeface="Symbol" panose="05050102010706020507" pitchFamily="18" charset="2"/>
              </a:rPr>
              <a:t>IL-3</a:t>
            </a:r>
            <a:r>
              <a:rPr lang="zh-CN" altLang="en-US" b="1" dirty="0">
                <a:solidFill>
                  <a:schemeClr val="tx1"/>
                </a:solidFill>
                <a:latin typeface="+mn-ea"/>
                <a:sym typeface="Symbol" panose="05050102010706020507" pitchFamily="18" charset="2"/>
              </a:rPr>
              <a:t>、</a:t>
            </a:r>
            <a:r>
              <a:rPr lang="en-US" altLang="zh-CN" b="1" dirty="0">
                <a:solidFill>
                  <a:schemeClr val="tx1"/>
                </a:solidFill>
                <a:latin typeface="+mn-ea"/>
                <a:sym typeface="Symbol" panose="05050102010706020507" pitchFamily="18" charset="2"/>
              </a:rPr>
              <a:t>IL-6</a:t>
            </a:r>
            <a:r>
              <a:rPr lang="zh-CN" altLang="en-US" b="1" dirty="0">
                <a:solidFill>
                  <a:schemeClr val="tx1"/>
                </a:solidFill>
                <a:latin typeface="+mn-ea"/>
                <a:sym typeface="Symbol" panose="05050102010706020507" pitchFamily="18" charset="2"/>
              </a:rPr>
              <a:t>、</a:t>
            </a:r>
            <a:r>
              <a:rPr lang="en-US" altLang="zh-CN" b="1" dirty="0">
                <a:solidFill>
                  <a:schemeClr val="tx1"/>
                </a:solidFill>
                <a:latin typeface="+mn-ea"/>
                <a:sym typeface="Symbol" panose="05050102010706020507" pitchFamily="18" charset="2"/>
              </a:rPr>
              <a:t>IFN-</a:t>
            </a:r>
            <a:r>
              <a:rPr lang="zh-CN" altLang="en-US" b="1" dirty="0">
                <a:solidFill>
                  <a:schemeClr val="tx1"/>
                </a:solidFill>
                <a:latin typeface="+mn-ea"/>
                <a:sym typeface="Symbol" panose="05050102010706020507" pitchFamily="18" charset="2"/>
              </a:rPr>
              <a:t>及其他蛋白质</a:t>
            </a:r>
            <a:endParaRPr lang="en-US" altLang="zh-CN" b="1" dirty="0">
              <a:solidFill>
                <a:schemeClr val="tx1"/>
              </a:solidFill>
              <a:latin typeface="+mn-ea"/>
              <a:sym typeface="Symbol" panose="05050102010706020507" pitchFamily="18" charset="2"/>
            </a:endParaRPr>
          </a:p>
          <a:p>
            <a:pPr marL="285750" indent="-285750">
              <a:lnSpc>
                <a:spcPct val="200000"/>
              </a:lnSpc>
              <a:buFont typeface="Arial" panose="020B0604020202020204" pitchFamily="34" charset="0"/>
              <a:buChar char="•"/>
            </a:pPr>
            <a:r>
              <a:rPr lang="zh-CN" altLang="en-US" b="1" dirty="0">
                <a:solidFill>
                  <a:schemeClr val="tx1"/>
                </a:solidFill>
                <a:latin typeface="+mn-ea"/>
                <a:sym typeface="Symbol" panose="05050102010706020507" pitchFamily="18" charset="2"/>
              </a:rPr>
              <a:t>晚期基因，抗原识别两天后表达，编码了各种黏附分子</a:t>
            </a:r>
            <a:endParaRPr lang="en-US" altLang="zh-CN" b="1" dirty="0">
              <a:solidFill>
                <a:schemeClr val="tx1"/>
              </a:solidFill>
              <a:latin typeface="+mn-ea"/>
              <a:sym typeface="Symbol" panose="05050102010706020507" pitchFamily="18" charset="2"/>
            </a:endParaRPr>
          </a:p>
          <a:p>
            <a:pPr marL="285750" indent="-285750">
              <a:lnSpc>
                <a:spcPct val="200000"/>
              </a:lnSpc>
              <a:buFont typeface="Arial" panose="020B0604020202020204" pitchFamily="34" charset="0"/>
              <a:buChar char="•"/>
            </a:pPr>
            <a:endParaRPr lang="zh-CN" altLang="en-US" b="1" dirty="0">
              <a:solidFill>
                <a:schemeClr val="tx1"/>
              </a:solidFill>
              <a:latin typeface="+mn-ea"/>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95536" y="1239145"/>
            <a:ext cx="8424936" cy="5110247"/>
            <a:chOff x="323528" y="476672"/>
            <a:chExt cx="8424936" cy="5110247"/>
          </a:xfrm>
        </p:grpSpPr>
        <p:sp>
          <p:nvSpPr>
            <p:cNvPr id="2" name="矩形 1"/>
            <p:cNvSpPr/>
            <p:nvPr/>
          </p:nvSpPr>
          <p:spPr>
            <a:xfrm>
              <a:off x="323528" y="476672"/>
              <a:ext cx="8424936" cy="400110"/>
            </a:xfrm>
            <a:prstGeom prst="rect">
              <a:avLst/>
            </a:prstGeom>
            <a:solidFill>
              <a:schemeClr val="accent1"/>
            </a:solidFill>
          </p:spPr>
          <p:txBody>
            <a:bodyPr wrap="square">
              <a:spAutoFit/>
            </a:bodyPr>
            <a:lstStyle/>
            <a:p>
              <a:pPr defTabSz="914400">
                <a:defRPr/>
              </a:pPr>
              <a:r>
                <a:rPr lang="zh-CN" altLang="en-US" sz="2000" dirty="0">
                  <a:solidFill>
                    <a:prstClr val="white"/>
                  </a:solidFill>
                  <a:latin typeface="Georgia"/>
                  <a:ea typeface="微软雅黑"/>
                </a:rPr>
                <a:t>信号转导开始于信号及其受体间的相互作用</a:t>
              </a:r>
              <a:endParaRPr lang="en-US" altLang="zh-CN" sz="2000" dirty="0">
                <a:solidFill>
                  <a:prstClr val="white"/>
                </a:solidFill>
                <a:latin typeface="Georgia"/>
                <a:ea typeface="微软雅黑"/>
              </a:endParaRPr>
            </a:p>
          </p:txBody>
        </p:sp>
        <p:sp>
          <p:nvSpPr>
            <p:cNvPr id="3" name="矩形 2"/>
            <p:cNvSpPr/>
            <p:nvPr/>
          </p:nvSpPr>
          <p:spPr>
            <a:xfrm>
              <a:off x="323528" y="1312748"/>
              <a:ext cx="8424936" cy="400110"/>
            </a:xfrm>
            <a:prstGeom prst="rect">
              <a:avLst/>
            </a:prstGeom>
            <a:solidFill>
              <a:schemeClr val="accent1"/>
            </a:solidFill>
          </p:spPr>
          <p:txBody>
            <a:bodyPr wrap="square">
              <a:spAutoFit/>
            </a:bodyPr>
            <a:lstStyle/>
            <a:p>
              <a:pPr defTabSz="914400">
                <a:defRPr/>
              </a:pPr>
              <a:r>
                <a:rPr lang="zh-CN" altLang="en-US" sz="2000" dirty="0">
                  <a:solidFill>
                    <a:prstClr val="white"/>
                  </a:solidFill>
                  <a:latin typeface="Georgia"/>
                  <a:ea typeface="微软雅黑"/>
                </a:rPr>
                <a:t>信号经常通过</a:t>
              </a:r>
              <a:r>
                <a:rPr lang="en-US" altLang="zh-CN" sz="2000" dirty="0">
                  <a:solidFill>
                    <a:prstClr val="white"/>
                  </a:solidFill>
                  <a:latin typeface="Georgia"/>
                  <a:ea typeface="微软雅黑"/>
                </a:rPr>
                <a:t>G</a:t>
              </a:r>
              <a:r>
                <a:rPr lang="zh-CN" altLang="en-US" sz="2000" dirty="0">
                  <a:solidFill>
                    <a:prstClr val="white"/>
                  </a:solidFill>
                  <a:latin typeface="Georgia"/>
                  <a:ea typeface="微软雅黑"/>
                </a:rPr>
                <a:t>蛋白转导</a:t>
              </a:r>
              <a:endParaRPr lang="en-US" altLang="zh-CN" sz="2000" dirty="0">
                <a:solidFill>
                  <a:prstClr val="white"/>
                </a:solidFill>
                <a:latin typeface="Georgia"/>
                <a:ea typeface="微软雅黑"/>
              </a:endParaRPr>
            </a:p>
          </p:txBody>
        </p:sp>
        <p:sp>
          <p:nvSpPr>
            <p:cNvPr id="4" name="矩形 3"/>
            <p:cNvSpPr/>
            <p:nvPr/>
          </p:nvSpPr>
          <p:spPr>
            <a:xfrm>
              <a:off x="323528" y="2148825"/>
              <a:ext cx="8424936" cy="400110"/>
            </a:xfrm>
            <a:prstGeom prst="rect">
              <a:avLst/>
            </a:prstGeom>
            <a:solidFill>
              <a:schemeClr val="accent1"/>
            </a:solidFill>
          </p:spPr>
          <p:txBody>
            <a:bodyPr wrap="square">
              <a:spAutoFit/>
            </a:bodyPr>
            <a:lstStyle/>
            <a:p>
              <a:pPr defTabSz="914400">
                <a:defRPr/>
              </a:pPr>
              <a:r>
                <a:rPr lang="zh-CN" altLang="en-US" sz="2000" dirty="0">
                  <a:solidFill>
                    <a:prstClr val="white"/>
                  </a:solidFill>
                  <a:latin typeface="Georgia"/>
                  <a:ea typeface="微软雅黑"/>
                </a:rPr>
                <a:t>对信号的接收经常引起细胞内产生第二信使</a:t>
              </a:r>
              <a:endParaRPr lang="en-US" altLang="zh-CN" sz="2000" dirty="0">
                <a:solidFill>
                  <a:prstClr val="white"/>
                </a:solidFill>
                <a:latin typeface="Georgia"/>
                <a:ea typeface="微软雅黑"/>
              </a:endParaRPr>
            </a:p>
          </p:txBody>
        </p:sp>
        <p:sp>
          <p:nvSpPr>
            <p:cNvPr id="5" name="矩形 4"/>
            <p:cNvSpPr/>
            <p:nvPr/>
          </p:nvSpPr>
          <p:spPr>
            <a:xfrm>
              <a:off x="323528" y="2924944"/>
              <a:ext cx="8424936" cy="400110"/>
            </a:xfrm>
            <a:prstGeom prst="rect">
              <a:avLst/>
            </a:prstGeom>
            <a:solidFill>
              <a:schemeClr val="accent1"/>
            </a:solidFill>
          </p:spPr>
          <p:txBody>
            <a:bodyPr wrap="square">
              <a:spAutoFit/>
            </a:bodyPr>
            <a:lstStyle/>
            <a:p>
              <a:pPr defTabSz="914400">
                <a:defRPr/>
              </a:pPr>
              <a:r>
                <a:rPr lang="zh-CN" altLang="en-US" sz="2000" dirty="0">
                  <a:solidFill>
                    <a:prstClr val="white"/>
                  </a:solidFill>
                  <a:latin typeface="Georgia"/>
                  <a:ea typeface="微软雅黑"/>
                </a:rPr>
                <a:t>蛋白激酶和蛋白磷酸酶被激活或抑制</a:t>
              </a:r>
              <a:endParaRPr lang="en-US" altLang="zh-CN" sz="2000" dirty="0">
                <a:solidFill>
                  <a:prstClr val="white"/>
                </a:solidFill>
                <a:latin typeface="Georgia"/>
                <a:ea typeface="微软雅黑"/>
              </a:endParaRPr>
            </a:p>
          </p:txBody>
        </p:sp>
        <p:sp>
          <p:nvSpPr>
            <p:cNvPr id="6" name="矩形 5"/>
            <p:cNvSpPr/>
            <p:nvPr/>
          </p:nvSpPr>
          <p:spPr>
            <a:xfrm>
              <a:off x="323528" y="3720790"/>
              <a:ext cx="8424936" cy="400110"/>
            </a:xfrm>
            <a:prstGeom prst="rect">
              <a:avLst/>
            </a:prstGeom>
            <a:solidFill>
              <a:schemeClr val="accent1"/>
            </a:solidFill>
          </p:spPr>
          <p:txBody>
            <a:bodyPr wrap="square">
              <a:spAutoFit/>
            </a:bodyPr>
            <a:lstStyle/>
            <a:p>
              <a:pPr defTabSz="914400">
                <a:defRPr/>
              </a:pPr>
              <a:r>
                <a:rPr lang="zh-CN" altLang="en-US" sz="2000" dirty="0">
                  <a:solidFill>
                    <a:prstClr val="white"/>
                  </a:solidFill>
                  <a:latin typeface="Georgia"/>
                  <a:ea typeface="微软雅黑"/>
                </a:rPr>
                <a:t>许多信号转导途径涉及该途径中一些组分发生信号诱导的组装</a:t>
              </a:r>
              <a:endParaRPr lang="en-US" altLang="zh-CN" sz="2000" dirty="0">
                <a:solidFill>
                  <a:prstClr val="white"/>
                </a:solidFill>
                <a:latin typeface="Georgia"/>
                <a:ea typeface="微软雅黑"/>
              </a:endParaRPr>
            </a:p>
          </p:txBody>
        </p:sp>
        <p:sp>
          <p:nvSpPr>
            <p:cNvPr id="7" name="矩形 6"/>
            <p:cNvSpPr/>
            <p:nvPr/>
          </p:nvSpPr>
          <p:spPr>
            <a:xfrm>
              <a:off x="323528" y="4456272"/>
              <a:ext cx="8424936" cy="400110"/>
            </a:xfrm>
            <a:prstGeom prst="rect">
              <a:avLst/>
            </a:prstGeom>
            <a:solidFill>
              <a:schemeClr val="accent1"/>
            </a:solidFill>
          </p:spPr>
          <p:txBody>
            <a:bodyPr wrap="square">
              <a:spAutoFit/>
            </a:bodyPr>
            <a:lstStyle/>
            <a:p>
              <a:pPr defTabSz="914400">
                <a:defRPr/>
              </a:pPr>
              <a:r>
                <a:rPr lang="zh-CN" altLang="en-US" sz="2000" dirty="0">
                  <a:solidFill>
                    <a:prstClr val="white"/>
                  </a:solidFill>
                  <a:latin typeface="Georgia"/>
                  <a:ea typeface="微软雅黑"/>
                </a:rPr>
                <a:t>信号通过酶促级联反应得以放大</a:t>
              </a:r>
              <a:endParaRPr lang="en-US" altLang="zh-CN" sz="2000" dirty="0">
                <a:solidFill>
                  <a:prstClr val="white"/>
                </a:solidFill>
                <a:latin typeface="Georgia"/>
                <a:ea typeface="微软雅黑"/>
              </a:endParaRPr>
            </a:p>
          </p:txBody>
        </p:sp>
        <p:sp>
          <p:nvSpPr>
            <p:cNvPr id="8" name="矩形 7"/>
            <p:cNvSpPr/>
            <p:nvPr/>
          </p:nvSpPr>
          <p:spPr>
            <a:xfrm>
              <a:off x="323528" y="5186809"/>
              <a:ext cx="8424936" cy="400110"/>
            </a:xfrm>
            <a:prstGeom prst="rect">
              <a:avLst/>
            </a:prstGeom>
            <a:solidFill>
              <a:schemeClr val="accent1"/>
            </a:solidFill>
          </p:spPr>
          <p:txBody>
            <a:bodyPr wrap="square">
              <a:spAutoFit/>
            </a:bodyPr>
            <a:lstStyle/>
            <a:p>
              <a:pPr defTabSz="914400">
                <a:defRPr/>
              </a:pPr>
              <a:r>
                <a:rPr lang="zh-CN" altLang="en-US" sz="2000" dirty="0">
                  <a:solidFill>
                    <a:prstClr val="white"/>
                  </a:solidFill>
                  <a:latin typeface="Georgia"/>
                  <a:ea typeface="微软雅黑"/>
                </a:rPr>
                <a:t>信号转导途径的默认设置为“关闭”</a:t>
              </a:r>
              <a:endParaRPr lang="en-US" altLang="zh-CN" sz="2000" dirty="0">
                <a:solidFill>
                  <a:prstClr val="white"/>
                </a:solidFill>
                <a:latin typeface="Georgia"/>
                <a:ea typeface="微软雅黑"/>
              </a:endParaRPr>
            </a:p>
          </p:txBody>
        </p:sp>
      </p:grpSp>
      <p:sp>
        <p:nvSpPr>
          <p:cNvPr id="10" name="矩形 9"/>
          <p:cNvSpPr/>
          <p:nvPr/>
        </p:nvSpPr>
        <p:spPr>
          <a:xfrm>
            <a:off x="323528" y="188642"/>
            <a:ext cx="8496944" cy="461665"/>
          </a:xfrm>
          <a:prstGeom prst="rect">
            <a:avLst/>
          </a:prstGeom>
          <a:solidFill>
            <a:schemeClr val="accent3">
              <a:lumMod val="50000"/>
            </a:schemeClr>
          </a:solidFill>
        </p:spPr>
        <p:txBody>
          <a:bodyPr wrap="square">
            <a:spAutoFit/>
          </a:bodyPr>
          <a:lstStyle/>
          <a:p>
            <a:pPr defTabSz="914400">
              <a:defRPr/>
            </a:pPr>
            <a:r>
              <a:rPr lang="zh-CN" altLang="en-US" sz="2400" dirty="0">
                <a:solidFill>
                  <a:prstClr val="white"/>
                </a:solidFill>
                <a:latin typeface="Georgia"/>
                <a:ea typeface="微软雅黑"/>
              </a:rPr>
              <a:t>信号转导途径具有一些共同的特点</a:t>
            </a:r>
            <a:endParaRPr lang="en-US" altLang="zh-CN" sz="2400" dirty="0">
              <a:solidFill>
                <a:prstClr val="white"/>
              </a:solidFill>
              <a:latin typeface="Georgia"/>
              <a:ea typeface="微软雅黑"/>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522" y="266700"/>
            <a:ext cx="8584505" cy="6402660"/>
            <a:chOff x="251520" y="266700"/>
            <a:chExt cx="8584505" cy="6402660"/>
          </a:xfrm>
        </p:grpSpPr>
        <p:pic>
          <p:nvPicPr>
            <p:cNvPr id="2" name="Picture 2" descr="figure 10-11 part 1"/>
            <p:cNvPicPr>
              <a:picLocks noChangeAspect="1" noChangeArrowheads="1"/>
            </p:cNvPicPr>
            <p:nvPr/>
          </p:nvPicPr>
          <p:blipFill>
            <a:blip r:embed="rId2" cstate="email"/>
            <a:srcRect/>
            <a:stretch>
              <a:fillRect/>
            </a:stretch>
          </p:blipFill>
          <p:spPr bwMode="auto">
            <a:xfrm>
              <a:off x="304800" y="266700"/>
              <a:ext cx="8531225" cy="6326188"/>
            </a:xfrm>
            <a:prstGeom prst="rect">
              <a:avLst/>
            </a:prstGeom>
            <a:noFill/>
            <a:ln w="9525">
              <a:noFill/>
              <a:miter lim="800000"/>
              <a:headEnd/>
              <a:tailEnd/>
            </a:ln>
          </p:spPr>
        </p:pic>
        <p:sp>
          <p:nvSpPr>
            <p:cNvPr id="3" name="矩形 2"/>
            <p:cNvSpPr/>
            <p:nvPr/>
          </p:nvSpPr>
          <p:spPr>
            <a:xfrm>
              <a:off x="251520" y="6093296"/>
              <a:ext cx="201622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a:extLst>
              <a:ext uri="{FF2B5EF4-FFF2-40B4-BE49-F238E27FC236}">
                <a16:creationId xmlns:a16="http://schemas.microsoft.com/office/drawing/2014/main" id="{564D128B-8014-415A-942B-6D7FC3C4D8F8}"/>
              </a:ext>
            </a:extLst>
          </p:cNvPr>
          <p:cNvSpPr/>
          <p:nvPr/>
        </p:nvSpPr>
        <p:spPr>
          <a:xfrm>
            <a:off x="5020237" y="376518"/>
            <a:ext cx="3343834" cy="349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免疫突触的形成</a:t>
            </a:r>
          </a:p>
        </p:txBody>
      </p:sp>
      <p:sp>
        <p:nvSpPr>
          <p:cNvPr id="6" name="矩形 5">
            <a:extLst>
              <a:ext uri="{FF2B5EF4-FFF2-40B4-BE49-F238E27FC236}">
                <a16:creationId xmlns:a16="http://schemas.microsoft.com/office/drawing/2014/main" id="{A3BC115A-5ACD-42F9-A8E6-C81D76F8141F}"/>
              </a:ext>
            </a:extLst>
          </p:cNvPr>
          <p:cNvSpPr/>
          <p:nvPr/>
        </p:nvSpPr>
        <p:spPr>
          <a:xfrm>
            <a:off x="5020236" y="905434"/>
            <a:ext cx="1577787" cy="663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TCR</a:t>
            </a:r>
            <a:r>
              <a:rPr lang="zh-CN" altLang="en-US" sz="1400" b="1" dirty="0">
                <a:solidFill>
                  <a:schemeClr val="tx1"/>
                </a:solidFill>
                <a:latin typeface="+mn-ea"/>
              </a:rPr>
              <a:t>复合物</a:t>
            </a:r>
          </a:p>
        </p:txBody>
      </p:sp>
      <p:sp>
        <p:nvSpPr>
          <p:cNvPr id="7" name="矩形 6">
            <a:extLst>
              <a:ext uri="{FF2B5EF4-FFF2-40B4-BE49-F238E27FC236}">
                <a16:creationId xmlns:a16="http://schemas.microsoft.com/office/drawing/2014/main" id="{5BD65399-07AD-4CB7-B390-DE309A169F3A}"/>
              </a:ext>
            </a:extLst>
          </p:cNvPr>
          <p:cNvSpPr/>
          <p:nvPr/>
        </p:nvSpPr>
        <p:spPr>
          <a:xfrm>
            <a:off x="6230470" y="835960"/>
            <a:ext cx="2348753" cy="288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       黏附分子</a:t>
            </a:r>
          </a:p>
        </p:txBody>
      </p:sp>
      <p:sp>
        <p:nvSpPr>
          <p:cNvPr id="8" name="矩形 7">
            <a:extLst>
              <a:ext uri="{FF2B5EF4-FFF2-40B4-BE49-F238E27FC236}">
                <a16:creationId xmlns:a16="http://schemas.microsoft.com/office/drawing/2014/main" id="{AD91A1D7-65C7-4B61-9271-60CCCBAA37F3}"/>
              </a:ext>
            </a:extLst>
          </p:cNvPr>
          <p:cNvSpPr/>
          <p:nvPr/>
        </p:nvSpPr>
        <p:spPr>
          <a:xfrm>
            <a:off x="7306235" y="1546138"/>
            <a:ext cx="1057836" cy="663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抗原提呈细胞</a:t>
            </a:r>
          </a:p>
        </p:txBody>
      </p:sp>
      <p:sp>
        <p:nvSpPr>
          <p:cNvPr id="9" name="矩形 8">
            <a:extLst>
              <a:ext uri="{FF2B5EF4-FFF2-40B4-BE49-F238E27FC236}">
                <a16:creationId xmlns:a16="http://schemas.microsoft.com/office/drawing/2014/main" id="{3AB5B86D-D13A-4DC9-9FC1-27D5BF3C03C5}"/>
              </a:ext>
            </a:extLst>
          </p:cNvPr>
          <p:cNvSpPr/>
          <p:nvPr/>
        </p:nvSpPr>
        <p:spPr>
          <a:xfrm>
            <a:off x="7406473" y="2823259"/>
            <a:ext cx="1057836" cy="288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a:t>
            </a:r>
            <a:r>
              <a:rPr lang="zh-CN" altLang="en-US" sz="1400" b="1" dirty="0">
                <a:solidFill>
                  <a:schemeClr val="tx1"/>
                </a:solidFill>
                <a:latin typeface="+mn-ea"/>
              </a:rPr>
              <a:t>细胞</a:t>
            </a:r>
          </a:p>
        </p:txBody>
      </p:sp>
      <p:sp>
        <p:nvSpPr>
          <p:cNvPr id="10" name="矩形 9">
            <a:extLst>
              <a:ext uri="{FF2B5EF4-FFF2-40B4-BE49-F238E27FC236}">
                <a16:creationId xmlns:a16="http://schemas.microsoft.com/office/drawing/2014/main" id="{2E333C78-76E2-4ACA-986C-9E77102F523E}"/>
              </a:ext>
            </a:extLst>
          </p:cNvPr>
          <p:cNvSpPr/>
          <p:nvPr/>
        </p:nvSpPr>
        <p:spPr>
          <a:xfrm>
            <a:off x="7197784" y="2300691"/>
            <a:ext cx="1475214" cy="50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TCR</a:t>
            </a:r>
            <a:r>
              <a:rPr lang="zh-CN" altLang="en-US" sz="1400" b="1" dirty="0">
                <a:solidFill>
                  <a:schemeClr val="tx1"/>
                </a:solidFill>
                <a:latin typeface="+mn-ea"/>
              </a:rPr>
              <a:t>与抗原</a:t>
            </a:r>
            <a:r>
              <a:rPr lang="en-US" altLang="zh-CN" sz="1400" b="1" dirty="0">
                <a:solidFill>
                  <a:schemeClr val="tx1"/>
                </a:solidFill>
                <a:latin typeface="+mn-ea"/>
              </a:rPr>
              <a:t>-MHC</a:t>
            </a:r>
            <a:r>
              <a:rPr lang="zh-CN" altLang="en-US" sz="1400" b="1" dirty="0">
                <a:solidFill>
                  <a:schemeClr val="tx1"/>
                </a:solidFill>
                <a:latin typeface="+mn-ea"/>
              </a:rPr>
              <a:t>结合</a:t>
            </a:r>
          </a:p>
        </p:txBody>
      </p:sp>
      <p:sp>
        <p:nvSpPr>
          <p:cNvPr id="11" name="矩形 10">
            <a:extLst>
              <a:ext uri="{FF2B5EF4-FFF2-40B4-BE49-F238E27FC236}">
                <a16:creationId xmlns:a16="http://schemas.microsoft.com/office/drawing/2014/main" id="{529B5C54-020B-404D-8527-059AABA1458B}"/>
              </a:ext>
            </a:extLst>
          </p:cNvPr>
          <p:cNvSpPr/>
          <p:nvPr/>
        </p:nvSpPr>
        <p:spPr>
          <a:xfrm>
            <a:off x="5020235" y="5726204"/>
            <a:ext cx="2285999" cy="295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免疫突触</a:t>
            </a:r>
          </a:p>
        </p:txBody>
      </p:sp>
      <p:sp>
        <p:nvSpPr>
          <p:cNvPr id="12" name="矩形 11">
            <a:extLst>
              <a:ext uri="{FF2B5EF4-FFF2-40B4-BE49-F238E27FC236}">
                <a16:creationId xmlns:a16="http://schemas.microsoft.com/office/drawing/2014/main" id="{7ADC287D-F4E7-40F6-A202-5912B8386820}"/>
              </a:ext>
            </a:extLst>
          </p:cNvPr>
          <p:cNvSpPr/>
          <p:nvPr/>
        </p:nvSpPr>
        <p:spPr>
          <a:xfrm>
            <a:off x="7359514" y="5311862"/>
            <a:ext cx="1366317" cy="710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特征性的甜甜圈样结构</a:t>
            </a:r>
          </a:p>
        </p:txBody>
      </p:sp>
      <p:sp>
        <p:nvSpPr>
          <p:cNvPr id="13" name="矩形 12">
            <a:extLst>
              <a:ext uri="{FF2B5EF4-FFF2-40B4-BE49-F238E27FC236}">
                <a16:creationId xmlns:a16="http://schemas.microsoft.com/office/drawing/2014/main" id="{C2087C6A-EEB2-464C-93FD-3878FA5CB3CD}"/>
              </a:ext>
            </a:extLst>
          </p:cNvPr>
          <p:cNvSpPr/>
          <p:nvPr/>
        </p:nvSpPr>
        <p:spPr>
          <a:xfrm>
            <a:off x="7359513" y="3430342"/>
            <a:ext cx="1366317" cy="1114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TCR</a:t>
            </a:r>
            <a:r>
              <a:rPr lang="zh-CN" altLang="en-US" sz="1400" b="1" dirty="0">
                <a:solidFill>
                  <a:schemeClr val="tx1"/>
                </a:solidFill>
                <a:latin typeface="+mn-ea"/>
              </a:rPr>
              <a:t>迁移进入含有黏附分子的脂筏中</a:t>
            </a:r>
          </a:p>
        </p:txBody>
      </p:sp>
      <p:sp>
        <p:nvSpPr>
          <p:cNvPr id="14" name="矩形 13">
            <a:extLst>
              <a:ext uri="{FF2B5EF4-FFF2-40B4-BE49-F238E27FC236}">
                <a16:creationId xmlns:a16="http://schemas.microsoft.com/office/drawing/2014/main" id="{DE29A080-8095-49CD-9AF0-6C6884CE585E}"/>
              </a:ext>
            </a:extLst>
          </p:cNvPr>
          <p:cNvSpPr/>
          <p:nvPr/>
        </p:nvSpPr>
        <p:spPr>
          <a:xfrm>
            <a:off x="610435" y="480871"/>
            <a:ext cx="4212576" cy="496282"/>
          </a:xfrm>
          <a:prstGeom prst="rect">
            <a:avLst/>
          </a:prstGeom>
          <a:solidFill>
            <a:srgbClr val="EC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与</a:t>
            </a:r>
            <a:r>
              <a:rPr lang="en-US" altLang="zh-CN" sz="1400" b="1" dirty="0">
                <a:solidFill>
                  <a:schemeClr val="tx1"/>
                </a:solidFill>
                <a:latin typeface="+mn-ea"/>
              </a:rPr>
              <a:t>MHC-</a:t>
            </a:r>
            <a:r>
              <a:rPr lang="zh-CN" altLang="en-US" sz="1400" b="1" dirty="0">
                <a:solidFill>
                  <a:schemeClr val="tx1"/>
                </a:solidFill>
                <a:latin typeface="+mn-ea"/>
              </a:rPr>
              <a:t>抗原肽的结合启动了导致信号复合物组装的一系列反应</a:t>
            </a:r>
          </a:p>
        </p:txBody>
      </p:sp>
      <p:sp>
        <p:nvSpPr>
          <p:cNvPr id="15" name="矩形 14">
            <a:extLst>
              <a:ext uri="{FF2B5EF4-FFF2-40B4-BE49-F238E27FC236}">
                <a16:creationId xmlns:a16="http://schemas.microsoft.com/office/drawing/2014/main" id="{EE6FB72D-01A9-453A-8821-938E1AB8E067}"/>
              </a:ext>
            </a:extLst>
          </p:cNvPr>
          <p:cNvSpPr/>
          <p:nvPr/>
        </p:nvSpPr>
        <p:spPr>
          <a:xfrm>
            <a:off x="2594846" y="2065108"/>
            <a:ext cx="874496" cy="288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肽</a:t>
            </a:r>
          </a:p>
        </p:txBody>
      </p:sp>
      <p:sp>
        <p:nvSpPr>
          <p:cNvPr id="16" name="矩形 15">
            <a:extLst>
              <a:ext uri="{FF2B5EF4-FFF2-40B4-BE49-F238E27FC236}">
                <a16:creationId xmlns:a16="http://schemas.microsoft.com/office/drawing/2014/main" id="{F2138DC0-E24E-4A23-ADFE-1EE576C74988}"/>
              </a:ext>
            </a:extLst>
          </p:cNvPr>
          <p:cNvSpPr/>
          <p:nvPr/>
        </p:nvSpPr>
        <p:spPr>
          <a:xfrm>
            <a:off x="610434" y="4902986"/>
            <a:ext cx="4185683" cy="496282"/>
          </a:xfrm>
          <a:prstGeom prst="rect">
            <a:avLst/>
          </a:prstGeom>
          <a:solidFill>
            <a:srgbClr val="EC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CD4/8</a:t>
            </a:r>
            <a:r>
              <a:rPr lang="zh-CN" altLang="en-US" sz="1400" b="1" dirty="0">
                <a:solidFill>
                  <a:schemeClr val="tx1"/>
                </a:solidFill>
                <a:latin typeface="+mn-ea"/>
              </a:rPr>
              <a:t>关联的</a:t>
            </a:r>
            <a:r>
              <a:rPr lang="en-US" altLang="zh-CN" sz="1400" b="1" dirty="0">
                <a:solidFill>
                  <a:schemeClr val="tx1"/>
                </a:solidFill>
                <a:latin typeface="+mn-ea"/>
              </a:rPr>
              <a:t>p56</a:t>
            </a:r>
            <a:r>
              <a:rPr lang="en-US" altLang="zh-CN" sz="1400" b="1" baseline="30000" dirty="0">
                <a:solidFill>
                  <a:schemeClr val="tx1"/>
                </a:solidFill>
                <a:latin typeface="+mn-ea"/>
              </a:rPr>
              <a:t>Lck</a:t>
            </a:r>
            <a:r>
              <a:rPr lang="zh-CN" altLang="en-US" sz="1400" b="1" dirty="0">
                <a:solidFill>
                  <a:schemeClr val="tx1"/>
                </a:solidFill>
                <a:latin typeface="+mn-ea"/>
              </a:rPr>
              <a:t>对</a:t>
            </a:r>
            <a:r>
              <a:rPr lang="en-US" altLang="zh-CN" sz="1400" b="1" dirty="0">
                <a:solidFill>
                  <a:schemeClr val="tx1"/>
                </a:solidFill>
                <a:latin typeface="+mn-ea"/>
              </a:rPr>
              <a:t>zeta</a:t>
            </a:r>
            <a:r>
              <a:rPr lang="zh-CN" altLang="en-US" sz="1400" b="1" dirty="0">
                <a:solidFill>
                  <a:schemeClr val="tx1"/>
                </a:solidFill>
                <a:latin typeface="+mn-ea"/>
              </a:rPr>
              <a:t>链的</a:t>
            </a:r>
            <a:r>
              <a:rPr lang="en-US" altLang="zh-CN" sz="1400" b="1" dirty="0">
                <a:solidFill>
                  <a:schemeClr val="tx1"/>
                </a:solidFill>
                <a:latin typeface="+mn-ea"/>
              </a:rPr>
              <a:t>ITAM</a:t>
            </a:r>
            <a:r>
              <a:rPr lang="zh-CN" altLang="en-US" sz="1400" b="1" dirty="0">
                <a:solidFill>
                  <a:schemeClr val="tx1"/>
                </a:solidFill>
                <a:latin typeface="+mn-ea"/>
              </a:rPr>
              <a:t>进行磷酸化，建立了</a:t>
            </a:r>
            <a:r>
              <a:rPr lang="en-US" altLang="zh-CN" sz="1400" b="1" dirty="0">
                <a:solidFill>
                  <a:schemeClr val="tx1"/>
                </a:solidFill>
                <a:latin typeface="+mn-ea"/>
              </a:rPr>
              <a:t>ZAP-70</a:t>
            </a:r>
            <a:r>
              <a:rPr lang="zh-CN" altLang="en-US" sz="1400" b="1" dirty="0">
                <a:solidFill>
                  <a:schemeClr val="tx1"/>
                </a:solidFill>
                <a:latin typeface="+mn-ea"/>
              </a:rPr>
              <a:t>的对接位点</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802" y="188640"/>
            <a:ext cx="8531225" cy="5400600"/>
            <a:chOff x="304800" y="188640"/>
            <a:chExt cx="8531225" cy="5400600"/>
          </a:xfrm>
        </p:grpSpPr>
        <p:pic>
          <p:nvPicPr>
            <p:cNvPr id="2" name="Picture 2" descr="figure 10-11 part 2"/>
            <p:cNvPicPr>
              <a:picLocks noChangeAspect="1" noChangeArrowheads="1"/>
            </p:cNvPicPr>
            <p:nvPr/>
          </p:nvPicPr>
          <p:blipFill>
            <a:blip r:embed="rId2" cstate="email"/>
            <a:srcRect/>
            <a:stretch>
              <a:fillRect/>
            </a:stretch>
          </p:blipFill>
          <p:spPr bwMode="auto">
            <a:xfrm>
              <a:off x="304800" y="188640"/>
              <a:ext cx="8531225" cy="5319713"/>
            </a:xfrm>
            <a:prstGeom prst="rect">
              <a:avLst/>
            </a:prstGeom>
            <a:noFill/>
            <a:ln w="9525">
              <a:noFill/>
              <a:miter lim="800000"/>
              <a:headEnd/>
              <a:tailEnd/>
            </a:ln>
          </p:spPr>
        </p:pic>
        <p:sp>
          <p:nvSpPr>
            <p:cNvPr id="3" name="矩形 2"/>
            <p:cNvSpPr/>
            <p:nvPr/>
          </p:nvSpPr>
          <p:spPr>
            <a:xfrm>
              <a:off x="323528" y="5085184"/>
              <a:ext cx="194421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2732750" y="5760150"/>
            <a:ext cx="3556551" cy="461665"/>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defTabSz="914400">
              <a:defRPr/>
            </a:pPr>
            <a:r>
              <a:rPr lang="en-US" altLang="zh-CN" sz="2400" b="1" dirty="0">
                <a:solidFill>
                  <a:prstClr val="white"/>
                </a:solidFill>
                <a:latin typeface="+mn-ea"/>
              </a:rPr>
              <a:t>TCR</a:t>
            </a:r>
            <a:r>
              <a:rPr lang="zh-CN" altLang="en-US" sz="2400" b="1" dirty="0">
                <a:solidFill>
                  <a:prstClr val="white"/>
                </a:solidFill>
                <a:latin typeface="+mn-ea"/>
              </a:rPr>
              <a:t>介导的信号途径概览</a:t>
            </a:r>
            <a:endParaRPr lang="en-US" altLang="zh-CN" sz="2400" b="1" dirty="0">
              <a:solidFill>
                <a:prstClr val="white"/>
              </a:solidFill>
              <a:latin typeface="+mn-ea"/>
            </a:endParaRPr>
          </a:p>
        </p:txBody>
      </p:sp>
      <p:sp>
        <p:nvSpPr>
          <p:cNvPr id="6" name="矩形 5">
            <a:extLst>
              <a:ext uri="{FF2B5EF4-FFF2-40B4-BE49-F238E27FC236}">
                <a16:creationId xmlns:a16="http://schemas.microsoft.com/office/drawing/2014/main" id="{F0668389-1653-4457-A785-8696336049AF}"/>
              </a:ext>
            </a:extLst>
          </p:cNvPr>
          <p:cNvSpPr/>
          <p:nvPr/>
        </p:nvSpPr>
        <p:spPr>
          <a:xfrm>
            <a:off x="709047" y="4476451"/>
            <a:ext cx="4409800" cy="496282"/>
          </a:xfrm>
          <a:prstGeom prst="rect">
            <a:avLst/>
          </a:prstGeom>
          <a:solidFill>
            <a:srgbClr val="EC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ZAP-70</a:t>
            </a:r>
            <a:r>
              <a:rPr lang="zh-CN" altLang="en-US" sz="1400" b="1" dirty="0">
                <a:solidFill>
                  <a:schemeClr val="tx1"/>
                </a:solidFill>
                <a:latin typeface="+mn-ea"/>
              </a:rPr>
              <a:t>对适配分子进行磷酸化，募集多条信号途径的组分蛋白</a:t>
            </a:r>
          </a:p>
        </p:txBody>
      </p:sp>
      <p:sp>
        <p:nvSpPr>
          <p:cNvPr id="7" name="矩形 6">
            <a:extLst>
              <a:ext uri="{FF2B5EF4-FFF2-40B4-BE49-F238E27FC236}">
                <a16:creationId xmlns:a16="http://schemas.microsoft.com/office/drawing/2014/main" id="{713C2229-77C1-4B5E-B0B5-D1E429BB1FA6}"/>
              </a:ext>
            </a:extLst>
          </p:cNvPr>
          <p:cNvSpPr/>
          <p:nvPr/>
        </p:nvSpPr>
        <p:spPr>
          <a:xfrm>
            <a:off x="6177517" y="1281953"/>
            <a:ext cx="2419636" cy="255953"/>
          </a:xfrm>
          <a:prstGeom prst="rect">
            <a:avLst/>
          </a:prstGeom>
          <a:solidFill>
            <a:srgbClr val="C6E1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Ca</a:t>
            </a:r>
            <a:r>
              <a:rPr lang="zh-CN" altLang="en-US" sz="1400" b="1" dirty="0">
                <a:solidFill>
                  <a:schemeClr val="tx1"/>
                </a:solidFill>
                <a:latin typeface="+mn-ea"/>
              </a:rPr>
              <a:t>离子介导途径</a:t>
            </a:r>
          </a:p>
        </p:txBody>
      </p:sp>
      <p:sp>
        <p:nvSpPr>
          <p:cNvPr id="8" name="矩形 7">
            <a:extLst>
              <a:ext uri="{FF2B5EF4-FFF2-40B4-BE49-F238E27FC236}">
                <a16:creationId xmlns:a16="http://schemas.microsoft.com/office/drawing/2014/main" id="{F871FBB1-E0C0-4F72-ABC9-6CA23818EB7F}"/>
              </a:ext>
            </a:extLst>
          </p:cNvPr>
          <p:cNvSpPr/>
          <p:nvPr/>
        </p:nvSpPr>
        <p:spPr>
          <a:xfrm>
            <a:off x="6177517" y="1704793"/>
            <a:ext cx="2419636" cy="255953"/>
          </a:xfrm>
          <a:prstGeom prst="rect">
            <a:avLst/>
          </a:prstGeom>
          <a:solidFill>
            <a:srgbClr val="C6E1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PKC</a:t>
            </a:r>
            <a:r>
              <a:rPr lang="zh-CN" altLang="en-US" sz="1400" b="1" dirty="0">
                <a:solidFill>
                  <a:schemeClr val="tx1"/>
                </a:solidFill>
                <a:latin typeface="+mn-ea"/>
              </a:rPr>
              <a:t>介导途径</a:t>
            </a:r>
          </a:p>
        </p:txBody>
      </p:sp>
      <p:sp>
        <p:nvSpPr>
          <p:cNvPr id="9" name="矩形 8">
            <a:extLst>
              <a:ext uri="{FF2B5EF4-FFF2-40B4-BE49-F238E27FC236}">
                <a16:creationId xmlns:a16="http://schemas.microsoft.com/office/drawing/2014/main" id="{CA3C7E82-D86B-4F15-B7F7-376A2319B118}"/>
              </a:ext>
            </a:extLst>
          </p:cNvPr>
          <p:cNvSpPr/>
          <p:nvPr/>
        </p:nvSpPr>
        <p:spPr>
          <a:xfrm>
            <a:off x="6177517" y="2185649"/>
            <a:ext cx="2419636" cy="880280"/>
          </a:xfrm>
          <a:prstGeom prst="rect">
            <a:avLst/>
          </a:prstGeom>
          <a:solidFill>
            <a:srgbClr val="C6E1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小</a:t>
            </a:r>
            <a:r>
              <a:rPr lang="en-US" altLang="zh-CN" sz="1400" b="1" dirty="0">
                <a:solidFill>
                  <a:schemeClr val="tx1"/>
                </a:solidFill>
                <a:latin typeface="+mn-ea"/>
              </a:rPr>
              <a:t>G</a:t>
            </a:r>
            <a:r>
              <a:rPr lang="zh-CN" altLang="en-US" sz="1400" b="1" dirty="0">
                <a:solidFill>
                  <a:schemeClr val="tx1"/>
                </a:solidFill>
                <a:latin typeface="+mn-ea"/>
              </a:rPr>
              <a:t>蛋白介导途径</a:t>
            </a:r>
            <a:endParaRPr lang="en-US" altLang="zh-CN" sz="1400" b="1" dirty="0">
              <a:solidFill>
                <a:schemeClr val="tx1"/>
              </a:solidFill>
              <a:latin typeface="+mn-ea"/>
            </a:endParaRPr>
          </a:p>
          <a:p>
            <a:r>
              <a:rPr lang="en-US" altLang="zh-CN" sz="1400" b="1" dirty="0">
                <a:solidFill>
                  <a:schemeClr val="tx1"/>
                </a:solidFill>
                <a:latin typeface="+mn-ea"/>
              </a:rPr>
              <a:t>	Ras</a:t>
            </a:r>
            <a:r>
              <a:rPr lang="zh-CN" altLang="en-US" sz="1400" b="1" dirty="0">
                <a:solidFill>
                  <a:schemeClr val="tx1"/>
                </a:solidFill>
                <a:latin typeface="+mn-ea"/>
              </a:rPr>
              <a:t>途径</a:t>
            </a:r>
            <a:endParaRPr lang="en-US" altLang="zh-CN" sz="1400" b="1" dirty="0">
              <a:solidFill>
                <a:schemeClr val="tx1"/>
              </a:solidFill>
              <a:latin typeface="+mn-ea"/>
            </a:endParaRPr>
          </a:p>
          <a:p>
            <a:r>
              <a:rPr lang="en-US" altLang="zh-CN" sz="1400" b="1" dirty="0">
                <a:solidFill>
                  <a:schemeClr val="tx1"/>
                </a:solidFill>
                <a:latin typeface="+mn-ea"/>
              </a:rPr>
              <a:t>	</a:t>
            </a:r>
            <a:r>
              <a:rPr lang="en-US" altLang="zh-CN" sz="1400" b="1" dirty="0" err="1">
                <a:solidFill>
                  <a:schemeClr val="tx1"/>
                </a:solidFill>
                <a:latin typeface="+mn-ea"/>
              </a:rPr>
              <a:t>Rac</a:t>
            </a:r>
            <a:r>
              <a:rPr lang="zh-CN" altLang="en-US" sz="1400" b="1" dirty="0">
                <a:solidFill>
                  <a:schemeClr val="tx1"/>
                </a:solidFill>
                <a:latin typeface="+mn-ea"/>
              </a:rPr>
              <a:t>途径</a:t>
            </a:r>
          </a:p>
        </p:txBody>
      </p:sp>
      <p:sp>
        <p:nvSpPr>
          <p:cNvPr id="10" name="矩形 9">
            <a:extLst>
              <a:ext uri="{FF2B5EF4-FFF2-40B4-BE49-F238E27FC236}">
                <a16:creationId xmlns:a16="http://schemas.microsoft.com/office/drawing/2014/main" id="{335BDE4A-223E-477C-9063-92FB519C253A}"/>
              </a:ext>
            </a:extLst>
          </p:cNvPr>
          <p:cNvSpPr/>
          <p:nvPr/>
        </p:nvSpPr>
        <p:spPr>
          <a:xfrm>
            <a:off x="6168262" y="3741348"/>
            <a:ext cx="2545432" cy="880280"/>
          </a:xfrm>
          <a:prstGeom prst="rect">
            <a:avLst/>
          </a:prstGeom>
          <a:solidFill>
            <a:srgbClr val="EEB8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基因表达谱的改变</a:t>
            </a:r>
            <a:endParaRPr lang="en-US" altLang="zh-CN" sz="1400" b="1" dirty="0">
              <a:solidFill>
                <a:schemeClr val="tx1"/>
              </a:solidFill>
              <a:latin typeface="+mn-ea"/>
            </a:endParaRPr>
          </a:p>
          <a:p>
            <a:r>
              <a:rPr lang="zh-CN" altLang="en-US" sz="1400" b="1" dirty="0">
                <a:solidFill>
                  <a:schemeClr val="tx1"/>
                </a:solidFill>
                <a:latin typeface="+mn-ea"/>
              </a:rPr>
              <a:t>功能改变</a:t>
            </a:r>
            <a:endParaRPr lang="en-US" altLang="zh-CN" sz="1400" b="1" dirty="0">
              <a:solidFill>
                <a:schemeClr val="tx1"/>
              </a:solidFill>
              <a:latin typeface="+mn-ea"/>
            </a:endParaRPr>
          </a:p>
          <a:p>
            <a:r>
              <a:rPr lang="zh-CN" altLang="en-US" sz="1400" b="1" dirty="0">
                <a:solidFill>
                  <a:schemeClr val="tx1"/>
                </a:solidFill>
                <a:latin typeface="+mn-ea"/>
              </a:rPr>
              <a:t>分化</a:t>
            </a:r>
            <a:endParaRPr lang="en-US" altLang="zh-CN" sz="1400" b="1" dirty="0">
              <a:solidFill>
                <a:schemeClr val="tx1"/>
              </a:solidFill>
              <a:latin typeface="+mn-ea"/>
            </a:endParaRPr>
          </a:p>
          <a:p>
            <a:r>
              <a:rPr lang="zh-CN" altLang="en-US" sz="1400" b="1" dirty="0">
                <a:solidFill>
                  <a:schemeClr val="tx1"/>
                </a:solidFill>
                <a:latin typeface="+mn-ea"/>
              </a:rPr>
              <a:t>激活</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71600" y="260648"/>
            <a:ext cx="7128792" cy="5976664"/>
            <a:chOff x="4427984" y="116632"/>
            <a:chExt cx="4464496" cy="4536504"/>
          </a:xfrm>
        </p:grpSpPr>
        <p:pic>
          <p:nvPicPr>
            <p:cNvPr id="4" name="Picture 3" descr="figure 10-14"/>
            <p:cNvPicPr>
              <a:picLocks noChangeAspect="1" noChangeArrowheads="1"/>
            </p:cNvPicPr>
            <p:nvPr/>
          </p:nvPicPr>
          <p:blipFill>
            <a:blip r:embed="rId2" cstate="email"/>
            <a:srcRect/>
            <a:stretch>
              <a:fillRect/>
            </a:stretch>
          </p:blipFill>
          <p:spPr bwMode="auto">
            <a:xfrm>
              <a:off x="4560590" y="116632"/>
              <a:ext cx="4331890" cy="4451920"/>
            </a:xfrm>
            <a:prstGeom prst="rect">
              <a:avLst/>
            </a:prstGeom>
            <a:noFill/>
            <a:ln w="9525">
              <a:noFill/>
              <a:miter lim="800000"/>
              <a:headEnd/>
              <a:tailEnd/>
            </a:ln>
          </p:spPr>
        </p:pic>
        <p:sp>
          <p:nvSpPr>
            <p:cNvPr id="5" name="矩形 4"/>
            <p:cNvSpPr/>
            <p:nvPr/>
          </p:nvSpPr>
          <p:spPr>
            <a:xfrm>
              <a:off x="4427984" y="4149080"/>
              <a:ext cx="1512168"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7" name="矩形 6"/>
          <p:cNvSpPr/>
          <p:nvPr/>
        </p:nvSpPr>
        <p:spPr>
          <a:xfrm>
            <a:off x="1425388" y="5879015"/>
            <a:ext cx="6185647"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en-US" altLang="zh-CN" sz="2000" b="1" dirty="0">
                <a:solidFill>
                  <a:prstClr val="white"/>
                </a:solidFill>
                <a:latin typeface="+mn-ea"/>
              </a:rPr>
              <a:t>T</a:t>
            </a:r>
            <a:r>
              <a:rPr lang="en-US" altLang="zh-CN" sz="2000" b="1" baseline="-25000" dirty="0">
                <a:solidFill>
                  <a:prstClr val="white"/>
                </a:solidFill>
                <a:latin typeface="+mn-ea"/>
              </a:rPr>
              <a:t>H</a:t>
            </a:r>
            <a:r>
              <a:rPr lang="zh-CN" altLang="en-US" sz="2000" b="1" dirty="0">
                <a:solidFill>
                  <a:prstClr val="white"/>
                </a:solidFill>
                <a:latin typeface="+mn-ea"/>
              </a:rPr>
              <a:t>细胞的激活需要由抗原提呈细胞提供的共刺激信号</a:t>
            </a:r>
            <a:endParaRPr lang="en-US" altLang="zh-CN" sz="2000" b="1" dirty="0">
              <a:solidFill>
                <a:prstClr val="white"/>
              </a:solidFill>
              <a:latin typeface="+mn-ea"/>
            </a:endParaRPr>
          </a:p>
        </p:txBody>
      </p:sp>
      <p:sp>
        <p:nvSpPr>
          <p:cNvPr id="8" name="矩形 7">
            <a:extLst>
              <a:ext uri="{FF2B5EF4-FFF2-40B4-BE49-F238E27FC236}">
                <a16:creationId xmlns:a16="http://schemas.microsoft.com/office/drawing/2014/main" id="{713C2229-77C1-4B5E-B0B5-D1E429BB1FA6}"/>
              </a:ext>
            </a:extLst>
          </p:cNvPr>
          <p:cNvSpPr/>
          <p:nvPr/>
        </p:nvSpPr>
        <p:spPr>
          <a:xfrm>
            <a:off x="1389527" y="333914"/>
            <a:ext cx="3254189" cy="553593"/>
          </a:xfrm>
          <a:prstGeom prst="rect">
            <a:avLst/>
          </a:prstGeom>
          <a:solidFill>
            <a:srgbClr val="C4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静息</a:t>
            </a:r>
            <a:r>
              <a:rPr lang="en-US" altLang="zh-CN" b="1" dirty="0">
                <a:solidFill>
                  <a:schemeClr val="tx1"/>
                </a:solidFill>
                <a:latin typeface="+mn-ea"/>
              </a:rPr>
              <a:t>T</a:t>
            </a:r>
            <a:r>
              <a:rPr lang="zh-CN" altLang="en-US" b="1" dirty="0">
                <a:solidFill>
                  <a:schemeClr val="tx1"/>
                </a:solidFill>
                <a:latin typeface="+mn-ea"/>
              </a:rPr>
              <a:t>细胞和激活的</a:t>
            </a:r>
            <a:r>
              <a:rPr lang="en-US" altLang="zh-CN" b="1" dirty="0">
                <a:solidFill>
                  <a:schemeClr val="tx1"/>
                </a:solidFill>
                <a:latin typeface="+mn-ea"/>
              </a:rPr>
              <a:t>T</a:t>
            </a:r>
            <a:r>
              <a:rPr lang="zh-CN" altLang="en-US" b="1" dirty="0">
                <a:solidFill>
                  <a:schemeClr val="tx1"/>
                </a:solidFill>
                <a:latin typeface="+mn-ea"/>
              </a:rPr>
              <a:t>细胞都表达</a:t>
            </a:r>
            <a:r>
              <a:rPr lang="en-US" altLang="zh-CN" b="1" dirty="0">
                <a:solidFill>
                  <a:schemeClr val="tx1"/>
                </a:solidFill>
                <a:latin typeface="+mn-ea"/>
              </a:rPr>
              <a:t>CD28</a:t>
            </a:r>
            <a:endParaRPr lang="zh-CN" altLang="en-US" b="1" dirty="0">
              <a:solidFill>
                <a:schemeClr val="tx1"/>
              </a:solidFill>
              <a:latin typeface="+mn-ea"/>
            </a:endParaRPr>
          </a:p>
        </p:txBody>
      </p:sp>
      <p:sp>
        <p:nvSpPr>
          <p:cNvPr id="9" name="矩形 8">
            <a:extLst>
              <a:ext uri="{FF2B5EF4-FFF2-40B4-BE49-F238E27FC236}">
                <a16:creationId xmlns:a16="http://schemas.microsoft.com/office/drawing/2014/main" id="{C07C0C7D-E380-40C6-BD4E-AABD0F6D75F6}"/>
              </a:ext>
            </a:extLst>
          </p:cNvPr>
          <p:cNvSpPr/>
          <p:nvPr/>
        </p:nvSpPr>
        <p:spPr>
          <a:xfrm>
            <a:off x="1649504" y="4589960"/>
            <a:ext cx="2330826" cy="553594"/>
          </a:xfrm>
          <a:prstGeom prst="rect">
            <a:avLst/>
          </a:prstGeom>
          <a:solidFill>
            <a:srgbClr val="C4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激活的</a:t>
            </a:r>
            <a:r>
              <a:rPr lang="en-US" altLang="zh-CN" b="1" dirty="0">
                <a:solidFill>
                  <a:schemeClr val="tx1"/>
                </a:solidFill>
                <a:latin typeface="+mn-ea"/>
              </a:rPr>
              <a:t>T</a:t>
            </a:r>
            <a:r>
              <a:rPr lang="zh-CN" altLang="en-US" b="1" dirty="0">
                <a:solidFill>
                  <a:schemeClr val="tx1"/>
                </a:solidFill>
                <a:latin typeface="+mn-ea"/>
              </a:rPr>
              <a:t>细胞表达</a:t>
            </a:r>
            <a:r>
              <a:rPr lang="en-US" altLang="zh-CN" b="1" dirty="0">
                <a:solidFill>
                  <a:schemeClr val="tx1"/>
                </a:solidFill>
                <a:latin typeface="+mn-ea"/>
              </a:rPr>
              <a:t>CTLA-4</a:t>
            </a:r>
            <a:endParaRPr lang="zh-CN" altLang="en-US" b="1" dirty="0">
              <a:solidFill>
                <a:schemeClr val="tx1"/>
              </a:solidFill>
              <a:latin typeface="+mn-ea"/>
            </a:endParaRPr>
          </a:p>
        </p:txBody>
      </p:sp>
      <p:sp>
        <p:nvSpPr>
          <p:cNvPr id="10" name="矩形 9">
            <a:extLst>
              <a:ext uri="{FF2B5EF4-FFF2-40B4-BE49-F238E27FC236}">
                <a16:creationId xmlns:a16="http://schemas.microsoft.com/office/drawing/2014/main" id="{767E481E-6561-4896-BD53-3E756D3BB052}"/>
              </a:ext>
            </a:extLst>
          </p:cNvPr>
          <p:cNvSpPr/>
          <p:nvPr/>
        </p:nvSpPr>
        <p:spPr>
          <a:xfrm>
            <a:off x="4347880" y="4589960"/>
            <a:ext cx="3263155" cy="983278"/>
          </a:xfrm>
          <a:prstGeom prst="rect">
            <a:avLst/>
          </a:prstGeom>
          <a:solidFill>
            <a:srgbClr val="C4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树突状细胞、激活的巨噬细胞和</a:t>
            </a:r>
            <a:r>
              <a:rPr lang="en-US" altLang="zh-CN" b="1" dirty="0">
                <a:solidFill>
                  <a:schemeClr val="tx1"/>
                </a:solidFill>
                <a:latin typeface="+mn-ea"/>
              </a:rPr>
              <a:t>B</a:t>
            </a:r>
            <a:r>
              <a:rPr lang="zh-CN" altLang="en-US" b="1" dirty="0">
                <a:solidFill>
                  <a:schemeClr val="tx1"/>
                </a:solidFill>
                <a:latin typeface="+mn-ea"/>
              </a:rPr>
              <a:t>细胞上表达两种</a:t>
            </a:r>
            <a:r>
              <a:rPr lang="en-US" altLang="zh-CN" b="1" dirty="0">
                <a:solidFill>
                  <a:schemeClr val="tx1"/>
                </a:solidFill>
                <a:latin typeface="+mn-ea"/>
              </a:rPr>
              <a:t>B7</a:t>
            </a:r>
            <a:r>
              <a:rPr lang="zh-CN" altLang="en-US" b="1" dirty="0">
                <a:solidFill>
                  <a:schemeClr val="tx1"/>
                </a:solidFill>
                <a:latin typeface="+mn-ea"/>
              </a:rPr>
              <a:t>分子</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9_22"/>
          <p:cNvPicPr>
            <a:picLocks noChangeAspect="1" noChangeArrowheads="1"/>
          </p:cNvPicPr>
          <p:nvPr/>
        </p:nvPicPr>
        <p:blipFill>
          <a:blip r:embed="rId2" cstate="print"/>
          <a:srcRect/>
          <a:stretch>
            <a:fillRect/>
          </a:stretch>
        </p:blipFill>
        <p:spPr bwMode="auto">
          <a:xfrm>
            <a:off x="2123728" y="116632"/>
            <a:ext cx="4719504" cy="6597352"/>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9FD9F883-1BC8-4889-9873-37AFC1FAE015}"/>
              </a:ext>
            </a:extLst>
          </p:cNvPr>
          <p:cNvSpPr/>
          <p:nvPr/>
        </p:nvSpPr>
        <p:spPr>
          <a:xfrm>
            <a:off x="3210945" y="5894294"/>
            <a:ext cx="2545069" cy="43478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激活的</a:t>
            </a:r>
            <a:r>
              <a:rPr lang="en-US" altLang="zh-CN" b="1" dirty="0">
                <a:solidFill>
                  <a:schemeClr val="tx1"/>
                </a:solidFill>
                <a:latin typeface="+mn-ea"/>
              </a:rPr>
              <a:t>T</a:t>
            </a:r>
            <a:r>
              <a:rPr lang="zh-CN" altLang="en-US" b="1" dirty="0">
                <a:solidFill>
                  <a:schemeClr val="tx1"/>
                </a:solidFill>
                <a:latin typeface="+mn-ea"/>
              </a:rPr>
              <a:t>细胞</a:t>
            </a:r>
          </a:p>
        </p:txBody>
      </p:sp>
      <p:sp>
        <p:nvSpPr>
          <p:cNvPr id="4" name="矩形 3">
            <a:extLst>
              <a:ext uri="{FF2B5EF4-FFF2-40B4-BE49-F238E27FC236}">
                <a16:creationId xmlns:a16="http://schemas.microsoft.com/office/drawing/2014/main" id="{E703FBDC-8744-4CE4-8B06-ED331287E5CD}"/>
              </a:ext>
            </a:extLst>
          </p:cNvPr>
          <p:cNvSpPr/>
          <p:nvPr/>
        </p:nvSpPr>
        <p:spPr>
          <a:xfrm>
            <a:off x="3220583" y="1376082"/>
            <a:ext cx="2545069" cy="434789"/>
          </a:xfrm>
          <a:prstGeom prst="rect">
            <a:avLst/>
          </a:prstGeom>
          <a:solidFill>
            <a:srgbClr val="FFFE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抗原提呈细胞</a:t>
            </a:r>
          </a:p>
        </p:txBody>
      </p:sp>
      <p:sp>
        <p:nvSpPr>
          <p:cNvPr id="5" name="矩形 4">
            <a:extLst>
              <a:ext uri="{FF2B5EF4-FFF2-40B4-BE49-F238E27FC236}">
                <a16:creationId xmlns:a16="http://schemas.microsoft.com/office/drawing/2014/main" id="{4F94234C-2B10-447E-B201-1F0687F9FEA2}"/>
              </a:ext>
            </a:extLst>
          </p:cNvPr>
          <p:cNvSpPr/>
          <p:nvPr/>
        </p:nvSpPr>
        <p:spPr>
          <a:xfrm>
            <a:off x="2277708" y="228644"/>
            <a:ext cx="4472715" cy="927846"/>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相较于</a:t>
            </a:r>
            <a:r>
              <a:rPr lang="en-US" altLang="zh-CN" b="1" dirty="0">
                <a:solidFill>
                  <a:schemeClr val="tx1"/>
                </a:solidFill>
                <a:latin typeface="+mn-ea"/>
              </a:rPr>
              <a:t>CD28</a:t>
            </a:r>
            <a:r>
              <a:rPr lang="zh-CN" altLang="en-US" b="1" dirty="0">
                <a:solidFill>
                  <a:schemeClr val="tx1"/>
                </a:solidFill>
                <a:latin typeface="+mn-ea"/>
              </a:rPr>
              <a:t>，</a:t>
            </a:r>
            <a:r>
              <a:rPr lang="en-US" altLang="zh-CN" b="1" dirty="0">
                <a:solidFill>
                  <a:schemeClr val="tx1"/>
                </a:solidFill>
                <a:latin typeface="+mn-ea"/>
              </a:rPr>
              <a:t>CTLA-4</a:t>
            </a:r>
            <a:r>
              <a:rPr lang="zh-CN" altLang="en-US" b="1" dirty="0">
                <a:solidFill>
                  <a:schemeClr val="tx1"/>
                </a:solidFill>
                <a:latin typeface="+mn-ea"/>
              </a:rPr>
              <a:t>与</a:t>
            </a:r>
            <a:r>
              <a:rPr lang="en-US" altLang="zh-CN" b="1" dirty="0">
                <a:solidFill>
                  <a:schemeClr val="tx1"/>
                </a:solidFill>
                <a:latin typeface="+mn-ea"/>
              </a:rPr>
              <a:t>B7</a:t>
            </a:r>
            <a:r>
              <a:rPr lang="zh-CN" altLang="en-US" b="1" dirty="0">
                <a:solidFill>
                  <a:schemeClr val="tx1"/>
                </a:solidFill>
                <a:latin typeface="+mn-ea"/>
              </a:rPr>
              <a:t>具有更高的结合亲和力，向激活的</a:t>
            </a:r>
            <a:r>
              <a:rPr lang="en-US" altLang="zh-CN" b="1" dirty="0">
                <a:solidFill>
                  <a:schemeClr val="tx1"/>
                </a:solidFill>
                <a:latin typeface="+mn-ea"/>
              </a:rPr>
              <a:t>T</a:t>
            </a:r>
            <a:r>
              <a:rPr lang="zh-CN" altLang="en-US" b="1" dirty="0">
                <a:solidFill>
                  <a:schemeClr val="tx1"/>
                </a:solidFill>
                <a:latin typeface="+mn-ea"/>
              </a:rPr>
              <a:t>细胞传递抑制信号</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p:cNvPicPr>
            <a:picLocks noChangeAspect="1" noChangeArrowheads="1"/>
          </p:cNvPicPr>
          <p:nvPr/>
        </p:nvPicPr>
        <p:blipFill>
          <a:blip r:embed="rId2" cstate="email"/>
          <a:srcRect/>
          <a:stretch>
            <a:fillRect/>
          </a:stretch>
        </p:blipFill>
        <p:spPr bwMode="auto">
          <a:xfrm>
            <a:off x="1691680" y="404666"/>
            <a:ext cx="5544616" cy="5257445"/>
          </a:xfrm>
          <a:prstGeom prst="rect">
            <a:avLst/>
          </a:prstGeom>
          <a:noFill/>
          <a:ln w="9525">
            <a:noFill/>
            <a:miter lim="800000"/>
            <a:headEnd/>
            <a:tailEnd/>
          </a:ln>
        </p:spPr>
      </p:pic>
      <p:sp>
        <p:nvSpPr>
          <p:cNvPr id="3" name="矩形 2"/>
          <p:cNvSpPr/>
          <p:nvPr/>
        </p:nvSpPr>
        <p:spPr>
          <a:xfrm>
            <a:off x="1547664" y="5877272"/>
            <a:ext cx="5472608" cy="369332"/>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en-US" altLang="zh-CN" dirty="0">
                <a:solidFill>
                  <a:prstClr val="white"/>
                </a:solidFill>
                <a:latin typeface="Georgia"/>
                <a:ea typeface="微软雅黑"/>
              </a:rPr>
              <a:t>CTLA-4Ig, </a:t>
            </a:r>
            <a:r>
              <a:rPr lang="zh-CN" altLang="en-US" dirty="0">
                <a:solidFill>
                  <a:prstClr val="white"/>
                </a:solidFill>
                <a:latin typeface="Georgia"/>
                <a:ea typeface="微软雅黑"/>
              </a:rPr>
              <a:t>一种嵌合型的共刺激抑制剂</a:t>
            </a:r>
            <a:endParaRPr lang="en-US" altLang="zh-CN" dirty="0">
              <a:solidFill>
                <a:prstClr val="white"/>
              </a:solidFill>
              <a:latin typeface="Georgia"/>
              <a:ea typeface="微软雅黑"/>
            </a:endParaRPr>
          </a:p>
        </p:txBody>
      </p:sp>
      <p:sp>
        <p:nvSpPr>
          <p:cNvPr id="4" name="矩形 3">
            <a:extLst>
              <a:ext uri="{FF2B5EF4-FFF2-40B4-BE49-F238E27FC236}">
                <a16:creationId xmlns:a16="http://schemas.microsoft.com/office/drawing/2014/main" id="{71C40C0A-C396-4BB4-9643-8DE3A446D5A9}"/>
              </a:ext>
            </a:extLst>
          </p:cNvPr>
          <p:cNvSpPr/>
          <p:nvPr/>
        </p:nvSpPr>
        <p:spPr>
          <a:xfrm>
            <a:off x="5122206" y="629326"/>
            <a:ext cx="2114090" cy="354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CTLA-4</a:t>
            </a:r>
            <a:r>
              <a:rPr lang="zh-CN" altLang="en-US" sz="1400" b="1" dirty="0">
                <a:solidFill>
                  <a:schemeClr val="tx1"/>
                </a:solidFill>
                <a:latin typeface="+mn-ea"/>
              </a:rPr>
              <a:t>的结合结构域</a:t>
            </a:r>
          </a:p>
        </p:txBody>
      </p:sp>
      <p:sp>
        <p:nvSpPr>
          <p:cNvPr id="5" name="矩形 4">
            <a:extLst>
              <a:ext uri="{FF2B5EF4-FFF2-40B4-BE49-F238E27FC236}">
                <a16:creationId xmlns:a16="http://schemas.microsoft.com/office/drawing/2014/main" id="{C0B234AF-EC38-4C9C-9834-809393E14DB4}"/>
              </a:ext>
            </a:extLst>
          </p:cNvPr>
          <p:cNvSpPr/>
          <p:nvPr/>
        </p:nvSpPr>
        <p:spPr>
          <a:xfrm>
            <a:off x="2107122" y="2171256"/>
            <a:ext cx="2258689" cy="354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rPr>
              <a:t>CTLA-4Ig</a:t>
            </a:r>
            <a:r>
              <a:rPr lang="zh-CN" altLang="en-US" sz="1400" b="1" dirty="0">
                <a:solidFill>
                  <a:schemeClr val="tx1"/>
                </a:solidFill>
              </a:rPr>
              <a:t>对</a:t>
            </a:r>
            <a:r>
              <a:rPr lang="en-US" altLang="zh-CN" sz="1400" b="1" dirty="0">
                <a:solidFill>
                  <a:schemeClr val="tx1"/>
                </a:solidFill>
              </a:rPr>
              <a:t>B7</a:t>
            </a:r>
            <a:r>
              <a:rPr lang="zh-CN" altLang="en-US" sz="1400" b="1" dirty="0">
                <a:solidFill>
                  <a:schemeClr val="tx1"/>
                </a:solidFill>
              </a:rPr>
              <a:t>的阻碍</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s_93E1.tmp"/>
          <p:cNvPicPr>
            <a:picLocks/>
          </p:cNvPicPr>
          <p:nvPr/>
        </p:nvPicPr>
        <p:blipFill>
          <a:blip r:embed="rId2" cstate="print"/>
          <a:stretch>
            <a:fillRect/>
          </a:stretch>
        </p:blipFill>
        <p:spPr>
          <a:xfrm>
            <a:off x="179512" y="260648"/>
            <a:ext cx="8568952" cy="5472608"/>
          </a:xfrm>
          <a:prstGeom prst="rect">
            <a:avLst/>
          </a:prstGeom>
        </p:spPr>
      </p:pic>
      <p:sp>
        <p:nvSpPr>
          <p:cNvPr id="3" name="矩形 2"/>
          <p:cNvSpPr/>
          <p:nvPr/>
        </p:nvSpPr>
        <p:spPr>
          <a:xfrm>
            <a:off x="1979712" y="5949280"/>
            <a:ext cx="547260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中性粒细胞中形成吞噬溶酶体</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p:cNvPicPr>
            <a:picLocks noChangeAspect="1" noChangeArrowheads="1"/>
          </p:cNvPicPr>
          <p:nvPr/>
        </p:nvPicPr>
        <p:blipFill>
          <a:blip r:embed="rId2" cstate="email"/>
          <a:srcRect/>
          <a:stretch>
            <a:fillRect/>
          </a:stretch>
        </p:blipFill>
        <p:spPr bwMode="auto">
          <a:xfrm>
            <a:off x="165241" y="188642"/>
            <a:ext cx="8799249" cy="5759351"/>
          </a:xfrm>
          <a:prstGeom prst="rect">
            <a:avLst/>
          </a:prstGeom>
          <a:noFill/>
          <a:ln w="9525">
            <a:noFill/>
            <a:miter lim="800000"/>
            <a:headEnd/>
            <a:tailEnd/>
          </a:ln>
        </p:spPr>
      </p:pic>
      <p:sp>
        <p:nvSpPr>
          <p:cNvPr id="3" name="矩形 2"/>
          <p:cNvSpPr/>
          <p:nvPr/>
        </p:nvSpPr>
        <p:spPr>
          <a:xfrm>
            <a:off x="683568" y="6053226"/>
            <a:ext cx="8208912" cy="461665"/>
          </a:xfrm>
          <a:prstGeom prst="rect">
            <a:avLst/>
          </a:prstGeom>
          <a:solidFill>
            <a:schemeClr val="accent1"/>
          </a:solidFill>
          <a:ln>
            <a:noFill/>
          </a:ln>
        </p:spPr>
        <p:txBody>
          <a:bodyPr wrap="square">
            <a:spAutoFit/>
          </a:bodyPr>
          <a:lstStyle/>
          <a:p>
            <a:pPr algn="ctr" defTabSz="914400">
              <a:defRPr/>
            </a:pPr>
            <a:r>
              <a:rPr lang="zh-CN" altLang="en-US" sz="2400" b="1" dirty="0">
                <a:solidFill>
                  <a:prstClr val="white"/>
                </a:solidFill>
                <a:latin typeface="Georgia"/>
                <a:ea typeface="微软雅黑"/>
              </a:rPr>
              <a:t>克隆无能与克隆扩增的实验证明</a:t>
            </a:r>
            <a:endParaRPr lang="en-US" altLang="zh-CN" sz="2400"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026FAABA-6164-494E-8C3A-536F65F43BFD}"/>
              </a:ext>
            </a:extLst>
          </p:cNvPr>
          <p:cNvSpPr/>
          <p:nvPr/>
        </p:nvSpPr>
        <p:spPr>
          <a:xfrm>
            <a:off x="824754" y="910007"/>
            <a:ext cx="645460" cy="322730"/>
          </a:xfrm>
          <a:prstGeom prst="rect">
            <a:avLst/>
          </a:prstGeom>
          <a:solidFill>
            <a:srgbClr val="8DD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无反应性基因</a:t>
            </a:r>
          </a:p>
        </p:txBody>
      </p:sp>
      <p:sp>
        <p:nvSpPr>
          <p:cNvPr id="5" name="矩形 4">
            <a:extLst>
              <a:ext uri="{FF2B5EF4-FFF2-40B4-BE49-F238E27FC236}">
                <a16:creationId xmlns:a16="http://schemas.microsoft.com/office/drawing/2014/main" id="{66B75326-0357-4EF1-8970-04517CB71CBD}"/>
              </a:ext>
            </a:extLst>
          </p:cNvPr>
          <p:cNvSpPr/>
          <p:nvPr/>
        </p:nvSpPr>
        <p:spPr>
          <a:xfrm>
            <a:off x="806824" y="2658125"/>
            <a:ext cx="645460" cy="322730"/>
          </a:xfrm>
          <a:prstGeom prst="rect">
            <a:avLst/>
          </a:prstGeom>
          <a:solidFill>
            <a:srgbClr val="8DD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无反应性基因</a:t>
            </a:r>
          </a:p>
        </p:txBody>
      </p:sp>
      <p:sp>
        <p:nvSpPr>
          <p:cNvPr id="6" name="矩形 5">
            <a:extLst>
              <a:ext uri="{FF2B5EF4-FFF2-40B4-BE49-F238E27FC236}">
                <a16:creationId xmlns:a16="http://schemas.microsoft.com/office/drawing/2014/main" id="{921BE483-2028-41A8-9C1E-83FECD0A2CFB}"/>
              </a:ext>
            </a:extLst>
          </p:cNvPr>
          <p:cNvSpPr/>
          <p:nvPr/>
        </p:nvSpPr>
        <p:spPr>
          <a:xfrm>
            <a:off x="2967319" y="2734235"/>
            <a:ext cx="519953" cy="179294"/>
          </a:xfrm>
          <a:prstGeom prst="rect">
            <a:avLst/>
          </a:prstGeom>
          <a:solidFill>
            <a:srgbClr val="FFCB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正常</a:t>
            </a:r>
          </a:p>
        </p:txBody>
      </p:sp>
      <p:sp>
        <p:nvSpPr>
          <p:cNvPr id="7" name="矩形 6">
            <a:extLst>
              <a:ext uri="{FF2B5EF4-FFF2-40B4-BE49-F238E27FC236}">
                <a16:creationId xmlns:a16="http://schemas.microsoft.com/office/drawing/2014/main" id="{3BEF606B-3CE5-4B04-BB04-5A9FC79F5B07}"/>
              </a:ext>
            </a:extLst>
          </p:cNvPr>
          <p:cNvSpPr/>
          <p:nvPr/>
        </p:nvSpPr>
        <p:spPr>
          <a:xfrm>
            <a:off x="2886636" y="4805082"/>
            <a:ext cx="519953" cy="179294"/>
          </a:xfrm>
          <a:prstGeom prst="rect">
            <a:avLst/>
          </a:prstGeom>
          <a:solidFill>
            <a:srgbClr val="FFCB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正常</a:t>
            </a:r>
          </a:p>
        </p:txBody>
      </p:sp>
      <p:sp>
        <p:nvSpPr>
          <p:cNvPr id="8" name="矩形 7">
            <a:extLst>
              <a:ext uri="{FF2B5EF4-FFF2-40B4-BE49-F238E27FC236}">
                <a16:creationId xmlns:a16="http://schemas.microsoft.com/office/drawing/2014/main" id="{3546976D-75D3-48C9-9D35-3C9E0DF517E4}"/>
              </a:ext>
            </a:extLst>
          </p:cNvPr>
          <p:cNvSpPr/>
          <p:nvPr/>
        </p:nvSpPr>
        <p:spPr>
          <a:xfrm>
            <a:off x="824754" y="4545107"/>
            <a:ext cx="735105" cy="439270"/>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rPr>
              <a:t>无反应性</a:t>
            </a:r>
            <a:r>
              <a:rPr lang="en-US" altLang="zh-CN" sz="1200" b="1" dirty="0">
                <a:solidFill>
                  <a:schemeClr val="bg1"/>
                </a:solidFill>
              </a:rPr>
              <a:t>T</a:t>
            </a:r>
            <a:r>
              <a:rPr lang="zh-CN" altLang="en-US" sz="1200" b="1" dirty="0">
                <a:solidFill>
                  <a:schemeClr val="bg1"/>
                </a:solidFill>
              </a:rPr>
              <a:t>细胞</a:t>
            </a:r>
          </a:p>
        </p:txBody>
      </p:sp>
      <p:sp>
        <p:nvSpPr>
          <p:cNvPr id="9" name="矩形 8">
            <a:extLst>
              <a:ext uri="{FF2B5EF4-FFF2-40B4-BE49-F238E27FC236}">
                <a16:creationId xmlns:a16="http://schemas.microsoft.com/office/drawing/2014/main" id="{921BE483-2028-41A8-9C1E-83FECD0A2CFB}"/>
              </a:ext>
            </a:extLst>
          </p:cNvPr>
          <p:cNvSpPr/>
          <p:nvPr/>
        </p:nvSpPr>
        <p:spPr>
          <a:xfrm>
            <a:off x="683568" y="5445766"/>
            <a:ext cx="1028691" cy="32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rPr>
              <a:t>无应答</a:t>
            </a:r>
          </a:p>
        </p:txBody>
      </p:sp>
      <p:sp>
        <p:nvSpPr>
          <p:cNvPr id="10" name="矩形 9">
            <a:extLst>
              <a:ext uri="{FF2B5EF4-FFF2-40B4-BE49-F238E27FC236}">
                <a16:creationId xmlns:a16="http://schemas.microsoft.com/office/drawing/2014/main" id="{921BE483-2028-41A8-9C1E-83FECD0A2CFB}"/>
              </a:ext>
            </a:extLst>
          </p:cNvPr>
          <p:cNvSpPr/>
          <p:nvPr/>
        </p:nvSpPr>
        <p:spPr>
          <a:xfrm>
            <a:off x="2886636" y="842682"/>
            <a:ext cx="791135" cy="537792"/>
          </a:xfrm>
          <a:prstGeom prst="rect">
            <a:avLst/>
          </a:prstGeom>
          <a:solidFill>
            <a:srgbClr val="E3A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rPr>
              <a:t>固定化</a:t>
            </a:r>
            <a:r>
              <a:rPr lang="en-US" altLang="zh-CN" sz="1200" b="1" dirty="0">
                <a:solidFill>
                  <a:schemeClr val="tx1"/>
                </a:solidFill>
              </a:rPr>
              <a:t>APC</a:t>
            </a:r>
            <a:r>
              <a:rPr lang="zh-CN" altLang="en-US" sz="1200" b="1" dirty="0">
                <a:solidFill>
                  <a:schemeClr val="tx1"/>
                </a:solidFill>
              </a:rPr>
              <a:t>，无</a:t>
            </a:r>
            <a:r>
              <a:rPr lang="en-US" altLang="zh-CN" sz="1200" b="1" dirty="0">
                <a:solidFill>
                  <a:schemeClr val="tx1"/>
                </a:solidFill>
              </a:rPr>
              <a:t>B7</a:t>
            </a:r>
            <a:endParaRPr lang="zh-CN" altLang="en-US" sz="1200" b="1" dirty="0">
              <a:solidFill>
                <a:schemeClr val="tx1"/>
              </a:solidFill>
            </a:endParaRPr>
          </a:p>
        </p:txBody>
      </p:sp>
      <p:sp>
        <p:nvSpPr>
          <p:cNvPr id="11" name="矩形 10">
            <a:extLst>
              <a:ext uri="{FF2B5EF4-FFF2-40B4-BE49-F238E27FC236}">
                <a16:creationId xmlns:a16="http://schemas.microsoft.com/office/drawing/2014/main" id="{35995050-C45F-42E5-A3D6-07631E5CEC3A}"/>
              </a:ext>
            </a:extLst>
          </p:cNvPr>
          <p:cNvSpPr/>
          <p:nvPr/>
        </p:nvSpPr>
        <p:spPr>
          <a:xfrm>
            <a:off x="7664824" y="1053442"/>
            <a:ext cx="791135" cy="537792"/>
          </a:xfrm>
          <a:prstGeom prst="rect">
            <a:avLst/>
          </a:prstGeom>
          <a:solidFill>
            <a:srgbClr val="E3A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rPr>
              <a:t>固定化</a:t>
            </a:r>
            <a:r>
              <a:rPr lang="en-US" altLang="zh-CN" sz="1200" b="1" dirty="0">
                <a:solidFill>
                  <a:schemeClr val="tx1"/>
                </a:solidFill>
              </a:rPr>
              <a:t>APC</a:t>
            </a:r>
            <a:r>
              <a:rPr lang="zh-CN" altLang="en-US" sz="1200" b="1" dirty="0">
                <a:solidFill>
                  <a:schemeClr val="tx1"/>
                </a:solidFill>
              </a:rPr>
              <a:t>，无</a:t>
            </a:r>
            <a:r>
              <a:rPr lang="en-US" altLang="zh-CN" sz="1200" b="1" dirty="0">
                <a:solidFill>
                  <a:schemeClr val="tx1"/>
                </a:solidFill>
              </a:rPr>
              <a:t>B7</a:t>
            </a:r>
            <a:endParaRPr lang="zh-CN" altLang="en-US" sz="1200" b="1" dirty="0">
              <a:solidFill>
                <a:schemeClr val="tx1"/>
              </a:solidFill>
            </a:endParaRPr>
          </a:p>
        </p:txBody>
      </p:sp>
      <p:sp>
        <p:nvSpPr>
          <p:cNvPr id="12" name="矩形 11">
            <a:extLst>
              <a:ext uri="{FF2B5EF4-FFF2-40B4-BE49-F238E27FC236}">
                <a16:creationId xmlns:a16="http://schemas.microsoft.com/office/drawing/2014/main" id="{624463E0-9612-49BE-9D89-E0C81D73676F}"/>
              </a:ext>
            </a:extLst>
          </p:cNvPr>
          <p:cNvSpPr/>
          <p:nvPr/>
        </p:nvSpPr>
        <p:spPr>
          <a:xfrm>
            <a:off x="7575176" y="4585537"/>
            <a:ext cx="791135" cy="537792"/>
          </a:xfrm>
          <a:prstGeom prst="rect">
            <a:avLst/>
          </a:prstGeom>
          <a:solidFill>
            <a:srgbClr val="E3A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rPr>
              <a:t>固定化</a:t>
            </a:r>
            <a:r>
              <a:rPr lang="en-US" altLang="zh-CN" sz="1200" b="1" dirty="0">
                <a:solidFill>
                  <a:schemeClr val="tx1"/>
                </a:solidFill>
              </a:rPr>
              <a:t>APC</a:t>
            </a:r>
            <a:r>
              <a:rPr lang="zh-CN" altLang="en-US" sz="1200" b="1" dirty="0">
                <a:solidFill>
                  <a:schemeClr val="tx1"/>
                </a:solidFill>
              </a:rPr>
              <a:t>，无</a:t>
            </a:r>
            <a:r>
              <a:rPr lang="en-US" altLang="zh-CN" sz="1200" b="1" dirty="0">
                <a:solidFill>
                  <a:schemeClr val="tx1"/>
                </a:solidFill>
              </a:rPr>
              <a:t>B7</a:t>
            </a:r>
            <a:endParaRPr lang="zh-CN" altLang="en-US" sz="1200" b="1" dirty="0">
              <a:solidFill>
                <a:schemeClr val="tx1"/>
              </a:solidFill>
            </a:endParaRPr>
          </a:p>
        </p:txBody>
      </p:sp>
      <p:sp>
        <p:nvSpPr>
          <p:cNvPr id="13" name="矩形 12">
            <a:extLst>
              <a:ext uri="{FF2B5EF4-FFF2-40B4-BE49-F238E27FC236}">
                <a16:creationId xmlns:a16="http://schemas.microsoft.com/office/drawing/2014/main" id="{F7E333FD-A534-4F08-ABBC-A87C002B8D61}"/>
              </a:ext>
            </a:extLst>
          </p:cNvPr>
          <p:cNvSpPr/>
          <p:nvPr/>
        </p:nvSpPr>
        <p:spPr>
          <a:xfrm>
            <a:off x="6247173" y="2530525"/>
            <a:ext cx="791135" cy="537792"/>
          </a:xfrm>
          <a:prstGeom prst="rect">
            <a:avLst/>
          </a:prstGeom>
          <a:solidFill>
            <a:srgbClr val="FFCB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rPr>
              <a:t>正常的同种异型</a:t>
            </a:r>
            <a:r>
              <a:rPr lang="en-US" altLang="zh-CN" sz="1200" b="1" dirty="0">
                <a:solidFill>
                  <a:schemeClr val="tx1"/>
                </a:solidFill>
              </a:rPr>
              <a:t>APC</a:t>
            </a:r>
            <a:endParaRPr lang="zh-CN" altLang="en-US" sz="1200" b="1" dirty="0">
              <a:solidFill>
                <a:schemeClr val="tx1"/>
              </a:solidFill>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2" cstate="email"/>
          <a:srcRect/>
          <a:stretch>
            <a:fillRect/>
          </a:stretch>
        </p:blipFill>
        <p:spPr bwMode="auto">
          <a:xfrm>
            <a:off x="107504" y="188640"/>
            <a:ext cx="8834474" cy="5472608"/>
          </a:xfrm>
          <a:prstGeom prst="rect">
            <a:avLst/>
          </a:prstGeom>
          <a:noFill/>
          <a:ln w="9525">
            <a:noFill/>
            <a:miter lim="800000"/>
            <a:headEnd/>
            <a:tailEnd/>
          </a:ln>
        </p:spPr>
      </p:pic>
      <p:sp>
        <p:nvSpPr>
          <p:cNvPr id="3" name="矩形 2"/>
          <p:cNvSpPr/>
          <p:nvPr/>
        </p:nvSpPr>
        <p:spPr>
          <a:xfrm>
            <a:off x="502024" y="6039557"/>
            <a:ext cx="8280244" cy="400110"/>
          </a:xfrm>
          <a:prstGeom prst="rect">
            <a:avLst/>
          </a:prstGeom>
          <a:solidFill>
            <a:schemeClr val="accent1"/>
          </a:solidFill>
          <a:ln>
            <a:noFill/>
          </a:ln>
        </p:spPr>
        <p:txBody>
          <a:bodyPr wrap="square">
            <a:spAutoFit/>
          </a:bodyPr>
          <a:lstStyle/>
          <a:p>
            <a:pPr algn="ctr" defTabSz="914400">
              <a:defRPr/>
            </a:pPr>
            <a:r>
              <a:rPr lang="zh-CN" altLang="en-US" sz="2000" b="1" dirty="0">
                <a:solidFill>
                  <a:prstClr val="white"/>
                </a:solidFill>
                <a:latin typeface="+mn-ea"/>
              </a:rPr>
              <a:t>专职抗原提呈细胞性质的差异对其提呈抗原和诱导</a:t>
            </a:r>
            <a:r>
              <a:rPr lang="en-US" altLang="zh-CN" sz="2000" b="1" dirty="0">
                <a:solidFill>
                  <a:prstClr val="white"/>
                </a:solidFill>
                <a:latin typeface="+mn-ea"/>
              </a:rPr>
              <a:t>T</a:t>
            </a:r>
            <a:r>
              <a:rPr lang="zh-CN" altLang="en-US" sz="2000" b="1" dirty="0">
                <a:solidFill>
                  <a:prstClr val="white"/>
                </a:solidFill>
                <a:latin typeface="+mn-ea"/>
              </a:rPr>
              <a:t>细胞活化能力的影响</a:t>
            </a:r>
            <a:endParaRPr lang="en-US" altLang="zh-CN" sz="2000" b="1" dirty="0">
              <a:solidFill>
                <a:prstClr val="white"/>
              </a:solidFill>
              <a:latin typeface="+mn-ea"/>
            </a:endParaRPr>
          </a:p>
        </p:txBody>
      </p:sp>
      <p:sp>
        <p:nvSpPr>
          <p:cNvPr id="4" name="矩形 3">
            <a:extLst>
              <a:ext uri="{FF2B5EF4-FFF2-40B4-BE49-F238E27FC236}">
                <a16:creationId xmlns:a16="http://schemas.microsoft.com/office/drawing/2014/main" id="{FAC79ECC-D6E6-4210-AAF5-FA210FDCE7F0}"/>
              </a:ext>
            </a:extLst>
          </p:cNvPr>
          <p:cNvSpPr/>
          <p:nvPr/>
        </p:nvSpPr>
        <p:spPr>
          <a:xfrm>
            <a:off x="202023" y="2736730"/>
            <a:ext cx="972354" cy="376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抗原摄取</a:t>
            </a:r>
          </a:p>
        </p:txBody>
      </p:sp>
      <p:sp>
        <p:nvSpPr>
          <p:cNvPr id="5" name="矩形 4">
            <a:extLst>
              <a:ext uri="{FF2B5EF4-FFF2-40B4-BE49-F238E27FC236}">
                <a16:creationId xmlns:a16="http://schemas.microsoft.com/office/drawing/2014/main" id="{1155254C-B106-4177-8D2D-8E53A0C13212}"/>
              </a:ext>
            </a:extLst>
          </p:cNvPr>
          <p:cNvSpPr/>
          <p:nvPr/>
        </p:nvSpPr>
        <p:spPr>
          <a:xfrm>
            <a:off x="193057" y="3556630"/>
            <a:ext cx="1088896" cy="376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rPr>
              <a:t>II</a:t>
            </a:r>
            <a:r>
              <a:rPr lang="zh-CN" altLang="en-US" sz="1400" b="1" dirty="0">
                <a:solidFill>
                  <a:schemeClr val="tx1"/>
                </a:solidFill>
              </a:rPr>
              <a:t>类</a:t>
            </a:r>
            <a:r>
              <a:rPr lang="en-US" altLang="zh-CN" sz="1400" b="1" dirty="0">
                <a:solidFill>
                  <a:schemeClr val="tx1"/>
                </a:solidFill>
              </a:rPr>
              <a:t>MHC</a:t>
            </a:r>
            <a:r>
              <a:rPr lang="zh-CN" altLang="en-US" sz="1400" b="1" dirty="0">
                <a:solidFill>
                  <a:schemeClr val="tx1"/>
                </a:solidFill>
              </a:rPr>
              <a:t>表达</a:t>
            </a:r>
          </a:p>
        </p:txBody>
      </p:sp>
      <p:sp>
        <p:nvSpPr>
          <p:cNvPr id="6" name="矩形 5">
            <a:extLst>
              <a:ext uri="{FF2B5EF4-FFF2-40B4-BE49-F238E27FC236}">
                <a16:creationId xmlns:a16="http://schemas.microsoft.com/office/drawing/2014/main" id="{816A19B1-8010-4368-8610-55D094DF90B1}"/>
              </a:ext>
            </a:extLst>
          </p:cNvPr>
          <p:cNvSpPr/>
          <p:nvPr/>
        </p:nvSpPr>
        <p:spPr>
          <a:xfrm>
            <a:off x="170259" y="4232512"/>
            <a:ext cx="1088896" cy="376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共刺激活性</a:t>
            </a:r>
          </a:p>
        </p:txBody>
      </p:sp>
      <p:sp>
        <p:nvSpPr>
          <p:cNvPr id="7" name="矩形 6">
            <a:extLst>
              <a:ext uri="{FF2B5EF4-FFF2-40B4-BE49-F238E27FC236}">
                <a16:creationId xmlns:a16="http://schemas.microsoft.com/office/drawing/2014/main" id="{DBA09C64-BE6A-4364-B714-A8CF5A4334AE}"/>
              </a:ext>
            </a:extLst>
          </p:cNvPr>
          <p:cNvSpPr/>
          <p:nvPr/>
        </p:nvSpPr>
        <p:spPr>
          <a:xfrm>
            <a:off x="170259" y="5021406"/>
            <a:ext cx="1088896" cy="376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rPr>
              <a:t>T</a:t>
            </a:r>
            <a:r>
              <a:rPr lang="zh-CN" altLang="en-US" sz="1400" b="1" dirty="0">
                <a:solidFill>
                  <a:schemeClr val="tx1"/>
                </a:solidFill>
              </a:rPr>
              <a:t>细胞激活</a:t>
            </a:r>
          </a:p>
        </p:txBody>
      </p:sp>
      <p:sp>
        <p:nvSpPr>
          <p:cNvPr id="8" name="矩形 7">
            <a:extLst>
              <a:ext uri="{FF2B5EF4-FFF2-40B4-BE49-F238E27FC236}">
                <a16:creationId xmlns:a16="http://schemas.microsoft.com/office/drawing/2014/main" id="{E9BACDBD-1A91-409E-BB58-447F04A6BFA5}"/>
              </a:ext>
            </a:extLst>
          </p:cNvPr>
          <p:cNvSpPr/>
          <p:nvPr/>
        </p:nvSpPr>
        <p:spPr>
          <a:xfrm>
            <a:off x="1604612" y="288042"/>
            <a:ext cx="1088896" cy="231912"/>
          </a:xfrm>
          <a:prstGeom prst="rect">
            <a:avLst/>
          </a:prstGeom>
          <a:solidFill>
            <a:srgbClr val="C7C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树突状细胞</a:t>
            </a:r>
          </a:p>
        </p:txBody>
      </p:sp>
      <p:sp>
        <p:nvSpPr>
          <p:cNvPr id="9" name="矩形 8">
            <a:extLst>
              <a:ext uri="{FF2B5EF4-FFF2-40B4-BE49-F238E27FC236}">
                <a16:creationId xmlns:a16="http://schemas.microsoft.com/office/drawing/2014/main" id="{5F9DD202-8A05-4A9C-AE15-8520B20713B4}"/>
              </a:ext>
            </a:extLst>
          </p:cNvPr>
          <p:cNvSpPr/>
          <p:nvPr/>
        </p:nvSpPr>
        <p:spPr>
          <a:xfrm>
            <a:off x="1386665" y="2660051"/>
            <a:ext cx="1598581" cy="549314"/>
          </a:xfrm>
          <a:prstGeom prst="rect">
            <a:avLst/>
          </a:prstGeom>
          <a:solidFill>
            <a:srgbClr val="C7C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胞吞作用</a:t>
            </a:r>
            <a:endParaRPr lang="en-US" altLang="zh-CN" sz="1400" b="1" dirty="0">
              <a:solidFill>
                <a:schemeClr val="tx1"/>
              </a:solidFill>
            </a:endParaRPr>
          </a:p>
          <a:p>
            <a:r>
              <a:rPr lang="zh-CN" altLang="en-US" sz="1400" b="1" dirty="0">
                <a:solidFill>
                  <a:schemeClr val="tx1"/>
                </a:solidFill>
              </a:rPr>
              <a:t>吞噬作用</a:t>
            </a:r>
          </a:p>
        </p:txBody>
      </p:sp>
      <p:sp>
        <p:nvSpPr>
          <p:cNvPr id="10" name="矩形 9">
            <a:extLst>
              <a:ext uri="{FF2B5EF4-FFF2-40B4-BE49-F238E27FC236}">
                <a16:creationId xmlns:a16="http://schemas.microsoft.com/office/drawing/2014/main" id="{E9BACDBD-1A91-409E-BB58-447F04A6BFA5}"/>
              </a:ext>
            </a:extLst>
          </p:cNvPr>
          <p:cNvSpPr/>
          <p:nvPr/>
        </p:nvSpPr>
        <p:spPr>
          <a:xfrm>
            <a:off x="1367506" y="3440674"/>
            <a:ext cx="1088896" cy="231912"/>
          </a:xfrm>
          <a:prstGeom prst="rect">
            <a:avLst/>
          </a:prstGeom>
          <a:solidFill>
            <a:srgbClr val="C7C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组成型</a:t>
            </a:r>
          </a:p>
        </p:txBody>
      </p:sp>
      <p:sp>
        <p:nvSpPr>
          <p:cNvPr id="11" name="矩形 10">
            <a:extLst>
              <a:ext uri="{FF2B5EF4-FFF2-40B4-BE49-F238E27FC236}">
                <a16:creationId xmlns:a16="http://schemas.microsoft.com/office/drawing/2014/main" id="{A4C038AB-1E90-42C6-80FA-5E53D7734FFF}"/>
              </a:ext>
            </a:extLst>
          </p:cNvPr>
          <p:cNvSpPr/>
          <p:nvPr/>
        </p:nvSpPr>
        <p:spPr>
          <a:xfrm>
            <a:off x="1386665" y="4203394"/>
            <a:ext cx="1088896" cy="231912"/>
          </a:xfrm>
          <a:prstGeom prst="rect">
            <a:avLst/>
          </a:prstGeom>
          <a:solidFill>
            <a:srgbClr val="C7C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组成型</a:t>
            </a:r>
            <a:r>
              <a:rPr lang="en-US" altLang="zh-CN" sz="1400" b="1" dirty="0">
                <a:solidFill>
                  <a:schemeClr val="tx1"/>
                </a:solidFill>
              </a:rPr>
              <a:t>B7</a:t>
            </a:r>
            <a:endParaRPr lang="zh-CN" altLang="en-US" sz="1400" b="1" dirty="0">
              <a:solidFill>
                <a:schemeClr val="tx1"/>
              </a:solidFill>
            </a:endParaRPr>
          </a:p>
        </p:txBody>
      </p:sp>
      <p:sp>
        <p:nvSpPr>
          <p:cNvPr id="12" name="矩形 11">
            <a:extLst>
              <a:ext uri="{FF2B5EF4-FFF2-40B4-BE49-F238E27FC236}">
                <a16:creationId xmlns:a16="http://schemas.microsoft.com/office/drawing/2014/main" id="{78C8F841-15AE-40A4-9C7A-1C191679081B}"/>
              </a:ext>
            </a:extLst>
          </p:cNvPr>
          <p:cNvSpPr/>
          <p:nvPr/>
        </p:nvSpPr>
        <p:spPr>
          <a:xfrm>
            <a:off x="1386664" y="4952932"/>
            <a:ext cx="1598581" cy="549314"/>
          </a:xfrm>
          <a:prstGeom prst="rect">
            <a:avLst/>
          </a:prstGeom>
          <a:solidFill>
            <a:srgbClr val="C7C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幼稚</a:t>
            </a:r>
            <a:r>
              <a:rPr lang="en-US" altLang="zh-CN" sz="1400" b="1" dirty="0">
                <a:solidFill>
                  <a:schemeClr val="tx1"/>
                </a:solidFill>
              </a:rPr>
              <a:t>T</a:t>
            </a:r>
            <a:r>
              <a:rPr lang="zh-CN" altLang="en-US" sz="1400" b="1" dirty="0">
                <a:solidFill>
                  <a:schemeClr val="tx1"/>
                </a:solidFill>
              </a:rPr>
              <a:t>细胞</a:t>
            </a:r>
            <a:endParaRPr lang="en-US" altLang="zh-CN" sz="1400" b="1" dirty="0">
              <a:solidFill>
                <a:schemeClr val="tx1"/>
              </a:solidFill>
            </a:endParaRPr>
          </a:p>
          <a:p>
            <a:r>
              <a:rPr lang="zh-CN" altLang="en-US" sz="1400" b="1" dirty="0">
                <a:solidFill>
                  <a:schemeClr val="tx1"/>
                </a:solidFill>
              </a:rPr>
              <a:t>效应</a:t>
            </a:r>
            <a:r>
              <a:rPr lang="en-US" altLang="zh-CN" sz="1400" b="1" dirty="0">
                <a:solidFill>
                  <a:schemeClr val="tx1"/>
                </a:solidFill>
              </a:rPr>
              <a:t>T</a:t>
            </a:r>
            <a:r>
              <a:rPr lang="zh-CN" altLang="en-US" sz="1400" b="1" dirty="0">
                <a:solidFill>
                  <a:schemeClr val="tx1"/>
                </a:solidFill>
              </a:rPr>
              <a:t>细胞</a:t>
            </a:r>
            <a:endParaRPr lang="en-US" altLang="zh-CN" sz="1400" b="1" dirty="0">
              <a:solidFill>
                <a:schemeClr val="tx1"/>
              </a:solidFill>
            </a:endParaRPr>
          </a:p>
          <a:p>
            <a:r>
              <a:rPr lang="zh-CN" altLang="en-US" sz="1400" b="1" dirty="0">
                <a:solidFill>
                  <a:schemeClr val="tx1"/>
                </a:solidFill>
              </a:rPr>
              <a:t>记忆</a:t>
            </a:r>
            <a:r>
              <a:rPr lang="en-US" altLang="zh-CN" sz="1400" b="1" dirty="0">
                <a:solidFill>
                  <a:schemeClr val="tx1"/>
                </a:solidFill>
              </a:rPr>
              <a:t>T</a:t>
            </a:r>
            <a:r>
              <a:rPr lang="zh-CN" altLang="en-US" sz="1400" b="1" dirty="0">
                <a:solidFill>
                  <a:schemeClr val="tx1"/>
                </a:solidFill>
              </a:rPr>
              <a:t>细胞</a:t>
            </a:r>
          </a:p>
        </p:txBody>
      </p:sp>
      <p:sp>
        <p:nvSpPr>
          <p:cNvPr id="13" name="矩形 12">
            <a:extLst>
              <a:ext uri="{FF2B5EF4-FFF2-40B4-BE49-F238E27FC236}">
                <a16:creationId xmlns:a16="http://schemas.microsoft.com/office/drawing/2014/main" id="{22BF6EA0-FD0A-41FD-9CFF-4124B5F4AD3B}"/>
              </a:ext>
            </a:extLst>
          </p:cNvPr>
          <p:cNvSpPr/>
          <p:nvPr/>
        </p:nvSpPr>
        <p:spPr>
          <a:xfrm>
            <a:off x="3646168" y="261734"/>
            <a:ext cx="1088896" cy="231912"/>
          </a:xfrm>
          <a:prstGeom prst="rect">
            <a:avLst/>
          </a:prstGeom>
          <a:solidFill>
            <a:srgbClr val="FFF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巨噬细胞</a:t>
            </a:r>
          </a:p>
        </p:txBody>
      </p:sp>
      <p:sp>
        <p:nvSpPr>
          <p:cNvPr id="14" name="矩形 13">
            <a:extLst>
              <a:ext uri="{FF2B5EF4-FFF2-40B4-BE49-F238E27FC236}">
                <a16:creationId xmlns:a16="http://schemas.microsoft.com/office/drawing/2014/main" id="{B6BE1386-DAD3-4368-8395-4E4D066B0510}"/>
              </a:ext>
            </a:extLst>
          </p:cNvPr>
          <p:cNvSpPr/>
          <p:nvPr/>
        </p:nvSpPr>
        <p:spPr>
          <a:xfrm>
            <a:off x="3153001" y="2808987"/>
            <a:ext cx="934905" cy="231912"/>
          </a:xfrm>
          <a:prstGeom prst="rect">
            <a:avLst/>
          </a:prstGeom>
          <a:solidFill>
            <a:srgbClr val="FFF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吞噬作用</a:t>
            </a:r>
          </a:p>
        </p:txBody>
      </p:sp>
      <p:sp>
        <p:nvSpPr>
          <p:cNvPr id="15" name="矩形 14">
            <a:extLst>
              <a:ext uri="{FF2B5EF4-FFF2-40B4-BE49-F238E27FC236}">
                <a16:creationId xmlns:a16="http://schemas.microsoft.com/office/drawing/2014/main" id="{8847960C-5279-4DE5-B657-7FDD516C5EC0}"/>
              </a:ext>
            </a:extLst>
          </p:cNvPr>
          <p:cNvSpPr/>
          <p:nvPr/>
        </p:nvSpPr>
        <p:spPr>
          <a:xfrm>
            <a:off x="4309449" y="2808987"/>
            <a:ext cx="934905" cy="231912"/>
          </a:xfrm>
          <a:prstGeom prst="rect">
            <a:avLst/>
          </a:prstGeom>
          <a:solidFill>
            <a:srgbClr val="FFF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吞噬作用</a:t>
            </a:r>
          </a:p>
        </p:txBody>
      </p:sp>
      <p:sp>
        <p:nvSpPr>
          <p:cNvPr id="16" name="矩形 15">
            <a:extLst>
              <a:ext uri="{FF2B5EF4-FFF2-40B4-BE49-F238E27FC236}">
                <a16:creationId xmlns:a16="http://schemas.microsoft.com/office/drawing/2014/main" id="{A06AB5C3-F87F-493D-AE89-FC19FB167958}"/>
              </a:ext>
            </a:extLst>
          </p:cNvPr>
          <p:cNvSpPr/>
          <p:nvPr/>
        </p:nvSpPr>
        <p:spPr>
          <a:xfrm>
            <a:off x="3153001" y="3429000"/>
            <a:ext cx="934905" cy="231912"/>
          </a:xfrm>
          <a:prstGeom prst="rect">
            <a:avLst/>
          </a:prstGeom>
          <a:solidFill>
            <a:srgbClr val="FFF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诱导型</a:t>
            </a:r>
          </a:p>
        </p:txBody>
      </p:sp>
      <p:sp>
        <p:nvSpPr>
          <p:cNvPr id="17" name="矩形 16">
            <a:extLst>
              <a:ext uri="{FF2B5EF4-FFF2-40B4-BE49-F238E27FC236}">
                <a16:creationId xmlns:a16="http://schemas.microsoft.com/office/drawing/2014/main" id="{9DE9E1F9-6FD2-46CE-9367-FA60A5FC35EF}"/>
              </a:ext>
            </a:extLst>
          </p:cNvPr>
          <p:cNvSpPr/>
          <p:nvPr/>
        </p:nvSpPr>
        <p:spPr>
          <a:xfrm>
            <a:off x="4317052" y="3454698"/>
            <a:ext cx="934905" cy="231912"/>
          </a:xfrm>
          <a:prstGeom prst="rect">
            <a:avLst/>
          </a:prstGeom>
          <a:solidFill>
            <a:srgbClr val="FFF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诱导型</a:t>
            </a:r>
          </a:p>
        </p:txBody>
      </p:sp>
      <p:sp>
        <p:nvSpPr>
          <p:cNvPr id="18" name="矩形 17">
            <a:extLst>
              <a:ext uri="{FF2B5EF4-FFF2-40B4-BE49-F238E27FC236}">
                <a16:creationId xmlns:a16="http://schemas.microsoft.com/office/drawing/2014/main" id="{DF5B8715-F245-4B02-A501-C3F303F2018C}"/>
              </a:ext>
            </a:extLst>
          </p:cNvPr>
          <p:cNvSpPr/>
          <p:nvPr/>
        </p:nvSpPr>
        <p:spPr>
          <a:xfrm>
            <a:off x="3107936" y="4203394"/>
            <a:ext cx="1088896" cy="231912"/>
          </a:xfrm>
          <a:prstGeom prst="rect">
            <a:avLst/>
          </a:prstGeom>
          <a:solidFill>
            <a:srgbClr val="FFF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诱导型</a:t>
            </a:r>
            <a:r>
              <a:rPr lang="en-US" altLang="zh-CN" sz="1400" b="1" dirty="0">
                <a:solidFill>
                  <a:schemeClr val="tx1"/>
                </a:solidFill>
              </a:rPr>
              <a:t>B7</a:t>
            </a:r>
            <a:endParaRPr lang="zh-CN" altLang="en-US" sz="1400" b="1" dirty="0">
              <a:solidFill>
                <a:schemeClr val="tx1"/>
              </a:solidFill>
            </a:endParaRPr>
          </a:p>
        </p:txBody>
      </p:sp>
      <p:sp>
        <p:nvSpPr>
          <p:cNvPr id="19" name="矩形 18">
            <a:extLst>
              <a:ext uri="{FF2B5EF4-FFF2-40B4-BE49-F238E27FC236}">
                <a16:creationId xmlns:a16="http://schemas.microsoft.com/office/drawing/2014/main" id="{60D6AB51-3FB8-4FF8-827F-6D3371840E3A}"/>
              </a:ext>
            </a:extLst>
          </p:cNvPr>
          <p:cNvSpPr/>
          <p:nvPr/>
        </p:nvSpPr>
        <p:spPr>
          <a:xfrm>
            <a:off x="4244163" y="4232512"/>
            <a:ext cx="1088896" cy="231912"/>
          </a:xfrm>
          <a:prstGeom prst="rect">
            <a:avLst/>
          </a:prstGeom>
          <a:solidFill>
            <a:srgbClr val="FFF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诱导型</a:t>
            </a:r>
            <a:r>
              <a:rPr lang="en-US" altLang="zh-CN" sz="1400" b="1" dirty="0">
                <a:solidFill>
                  <a:schemeClr val="tx1"/>
                </a:solidFill>
              </a:rPr>
              <a:t>B7</a:t>
            </a:r>
            <a:endParaRPr lang="zh-CN" altLang="en-US" sz="1400" b="1" dirty="0">
              <a:solidFill>
                <a:schemeClr val="tx1"/>
              </a:solidFill>
            </a:endParaRPr>
          </a:p>
        </p:txBody>
      </p:sp>
      <p:sp>
        <p:nvSpPr>
          <p:cNvPr id="20" name="矩形 19">
            <a:extLst>
              <a:ext uri="{FF2B5EF4-FFF2-40B4-BE49-F238E27FC236}">
                <a16:creationId xmlns:a16="http://schemas.microsoft.com/office/drawing/2014/main" id="{F868E8AA-D42B-4592-954E-490509C00829}"/>
              </a:ext>
            </a:extLst>
          </p:cNvPr>
          <p:cNvSpPr/>
          <p:nvPr/>
        </p:nvSpPr>
        <p:spPr>
          <a:xfrm>
            <a:off x="4264405" y="4952932"/>
            <a:ext cx="1169324" cy="549314"/>
          </a:xfrm>
          <a:prstGeom prst="rect">
            <a:avLst/>
          </a:prstGeom>
          <a:solidFill>
            <a:srgbClr val="FFF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效应</a:t>
            </a:r>
            <a:r>
              <a:rPr lang="en-US" altLang="zh-CN" sz="1400" b="1" dirty="0">
                <a:solidFill>
                  <a:schemeClr val="tx1"/>
                </a:solidFill>
              </a:rPr>
              <a:t>T</a:t>
            </a:r>
            <a:r>
              <a:rPr lang="zh-CN" altLang="en-US" sz="1400" b="1" dirty="0">
                <a:solidFill>
                  <a:schemeClr val="tx1"/>
                </a:solidFill>
              </a:rPr>
              <a:t>细胞</a:t>
            </a:r>
            <a:endParaRPr lang="en-US" altLang="zh-CN" sz="1400" b="1" dirty="0">
              <a:solidFill>
                <a:schemeClr val="tx1"/>
              </a:solidFill>
            </a:endParaRPr>
          </a:p>
          <a:p>
            <a:r>
              <a:rPr lang="zh-CN" altLang="en-US" sz="1400" b="1" dirty="0">
                <a:solidFill>
                  <a:schemeClr val="tx1"/>
                </a:solidFill>
              </a:rPr>
              <a:t>记忆</a:t>
            </a:r>
            <a:r>
              <a:rPr lang="en-US" altLang="zh-CN" sz="1400" b="1" dirty="0">
                <a:solidFill>
                  <a:schemeClr val="tx1"/>
                </a:solidFill>
              </a:rPr>
              <a:t>T</a:t>
            </a:r>
            <a:r>
              <a:rPr lang="zh-CN" altLang="en-US" sz="1400" b="1" dirty="0">
                <a:solidFill>
                  <a:schemeClr val="tx1"/>
                </a:solidFill>
              </a:rPr>
              <a:t>细胞</a:t>
            </a:r>
          </a:p>
        </p:txBody>
      </p:sp>
      <p:sp>
        <p:nvSpPr>
          <p:cNvPr id="21" name="矩形 20">
            <a:extLst>
              <a:ext uri="{FF2B5EF4-FFF2-40B4-BE49-F238E27FC236}">
                <a16:creationId xmlns:a16="http://schemas.microsoft.com/office/drawing/2014/main" id="{9823BEC5-213F-4DB8-9388-2E37FD6B9CEA}"/>
              </a:ext>
            </a:extLst>
          </p:cNvPr>
          <p:cNvSpPr/>
          <p:nvPr/>
        </p:nvSpPr>
        <p:spPr>
          <a:xfrm>
            <a:off x="5653935" y="4934962"/>
            <a:ext cx="1169324" cy="549314"/>
          </a:xfrm>
          <a:prstGeom prst="rect">
            <a:avLst/>
          </a:prstGeom>
          <a:solidFill>
            <a:srgbClr val="CCE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效应</a:t>
            </a:r>
            <a:r>
              <a:rPr lang="en-US" altLang="zh-CN" sz="1400" b="1" dirty="0">
                <a:solidFill>
                  <a:schemeClr val="tx1"/>
                </a:solidFill>
              </a:rPr>
              <a:t>T</a:t>
            </a:r>
            <a:r>
              <a:rPr lang="zh-CN" altLang="en-US" sz="1400" b="1" dirty="0">
                <a:solidFill>
                  <a:schemeClr val="tx1"/>
                </a:solidFill>
              </a:rPr>
              <a:t>细胞</a:t>
            </a:r>
            <a:endParaRPr lang="en-US" altLang="zh-CN" sz="1400" b="1" dirty="0">
              <a:solidFill>
                <a:schemeClr val="tx1"/>
              </a:solidFill>
            </a:endParaRPr>
          </a:p>
          <a:p>
            <a:r>
              <a:rPr lang="zh-CN" altLang="en-US" sz="1400" b="1" dirty="0">
                <a:solidFill>
                  <a:schemeClr val="tx1"/>
                </a:solidFill>
              </a:rPr>
              <a:t>记忆</a:t>
            </a:r>
            <a:r>
              <a:rPr lang="en-US" altLang="zh-CN" sz="1400" b="1" dirty="0">
                <a:solidFill>
                  <a:schemeClr val="tx1"/>
                </a:solidFill>
              </a:rPr>
              <a:t>T</a:t>
            </a:r>
            <a:r>
              <a:rPr lang="zh-CN" altLang="en-US" sz="1400" b="1" dirty="0">
                <a:solidFill>
                  <a:schemeClr val="tx1"/>
                </a:solidFill>
              </a:rPr>
              <a:t>细胞</a:t>
            </a:r>
          </a:p>
        </p:txBody>
      </p:sp>
      <p:sp>
        <p:nvSpPr>
          <p:cNvPr id="22" name="矩形 21">
            <a:extLst>
              <a:ext uri="{FF2B5EF4-FFF2-40B4-BE49-F238E27FC236}">
                <a16:creationId xmlns:a16="http://schemas.microsoft.com/office/drawing/2014/main" id="{08CC4564-8BBC-4A97-B418-4C66CE858973}"/>
              </a:ext>
            </a:extLst>
          </p:cNvPr>
          <p:cNvSpPr/>
          <p:nvPr/>
        </p:nvSpPr>
        <p:spPr>
          <a:xfrm>
            <a:off x="7183687" y="4952932"/>
            <a:ext cx="1598581" cy="549314"/>
          </a:xfrm>
          <a:prstGeom prst="rect">
            <a:avLst/>
          </a:prstGeom>
          <a:solidFill>
            <a:srgbClr val="CCE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幼稚</a:t>
            </a:r>
            <a:r>
              <a:rPr lang="en-US" altLang="zh-CN" sz="1400" b="1" dirty="0">
                <a:solidFill>
                  <a:schemeClr val="tx1"/>
                </a:solidFill>
              </a:rPr>
              <a:t>T</a:t>
            </a:r>
            <a:r>
              <a:rPr lang="zh-CN" altLang="en-US" sz="1400" b="1" dirty="0">
                <a:solidFill>
                  <a:schemeClr val="tx1"/>
                </a:solidFill>
              </a:rPr>
              <a:t>细胞</a:t>
            </a:r>
            <a:endParaRPr lang="en-US" altLang="zh-CN" sz="1400" b="1" dirty="0">
              <a:solidFill>
                <a:schemeClr val="tx1"/>
              </a:solidFill>
            </a:endParaRPr>
          </a:p>
          <a:p>
            <a:r>
              <a:rPr lang="zh-CN" altLang="en-US" sz="1400" b="1" dirty="0">
                <a:solidFill>
                  <a:schemeClr val="tx1"/>
                </a:solidFill>
              </a:rPr>
              <a:t>效应</a:t>
            </a:r>
            <a:r>
              <a:rPr lang="en-US" altLang="zh-CN" sz="1400" b="1" dirty="0">
                <a:solidFill>
                  <a:schemeClr val="tx1"/>
                </a:solidFill>
              </a:rPr>
              <a:t>T</a:t>
            </a:r>
            <a:r>
              <a:rPr lang="zh-CN" altLang="en-US" sz="1400" b="1" dirty="0">
                <a:solidFill>
                  <a:schemeClr val="tx1"/>
                </a:solidFill>
              </a:rPr>
              <a:t>细胞</a:t>
            </a:r>
            <a:endParaRPr lang="en-US" altLang="zh-CN" sz="1400" b="1" dirty="0">
              <a:solidFill>
                <a:schemeClr val="tx1"/>
              </a:solidFill>
            </a:endParaRPr>
          </a:p>
          <a:p>
            <a:r>
              <a:rPr lang="zh-CN" altLang="en-US" sz="1400" b="1" dirty="0">
                <a:solidFill>
                  <a:schemeClr val="tx1"/>
                </a:solidFill>
              </a:rPr>
              <a:t>记忆</a:t>
            </a:r>
            <a:r>
              <a:rPr lang="en-US" altLang="zh-CN" sz="1400" b="1" dirty="0">
                <a:solidFill>
                  <a:schemeClr val="tx1"/>
                </a:solidFill>
              </a:rPr>
              <a:t>T</a:t>
            </a:r>
            <a:r>
              <a:rPr lang="zh-CN" altLang="en-US" sz="1400" b="1" dirty="0">
                <a:solidFill>
                  <a:schemeClr val="tx1"/>
                </a:solidFill>
              </a:rPr>
              <a:t>细胞</a:t>
            </a:r>
          </a:p>
        </p:txBody>
      </p:sp>
      <p:sp>
        <p:nvSpPr>
          <p:cNvPr id="23" name="矩形 22">
            <a:extLst>
              <a:ext uri="{FF2B5EF4-FFF2-40B4-BE49-F238E27FC236}">
                <a16:creationId xmlns:a16="http://schemas.microsoft.com/office/drawing/2014/main" id="{1BA6EF5D-D190-4B63-93B8-C8469DC29BED}"/>
              </a:ext>
            </a:extLst>
          </p:cNvPr>
          <p:cNvSpPr/>
          <p:nvPr/>
        </p:nvSpPr>
        <p:spPr>
          <a:xfrm>
            <a:off x="5580917" y="3440674"/>
            <a:ext cx="1088896" cy="231912"/>
          </a:xfrm>
          <a:prstGeom prst="rect">
            <a:avLst/>
          </a:prstGeom>
          <a:solidFill>
            <a:srgbClr val="CCE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组成型</a:t>
            </a:r>
          </a:p>
        </p:txBody>
      </p:sp>
      <p:sp>
        <p:nvSpPr>
          <p:cNvPr id="24" name="矩形 23">
            <a:extLst>
              <a:ext uri="{FF2B5EF4-FFF2-40B4-BE49-F238E27FC236}">
                <a16:creationId xmlns:a16="http://schemas.microsoft.com/office/drawing/2014/main" id="{9020A41C-00D2-4216-A838-C5B95C494622}"/>
              </a:ext>
            </a:extLst>
          </p:cNvPr>
          <p:cNvSpPr/>
          <p:nvPr/>
        </p:nvSpPr>
        <p:spPr>
          <a:xfrm>
            <a:off x="7315307" y="3454698"/>
            <a:ext cx="1088896" cy="231912"/>
          </a:xfrm>
          <a:prstGeom prst="rect">
            <a:avLst/>
          </a:prstGeom>
          <a:solidFill>
            <a:srgbClr val="CCE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组成型</a:t>
            </a:r>
          </a:p>
        </p:txBody>
      </p:sp>
      <p:sp>
        <p:nvSpPr>
          <p:cNvPr id="25" name="矩形 24">
            <a:extLst>
              <a:ext uri="{FF2B5EF4-FFF2-40B4-BE49-F238E27FC236}">
                <a16:creationId xmlns:a16="http://schemas.microsoft.com/office/drawing/2014/main" id="{F6B750C8-6A21-4483-B240-6F511095A7F4}"/>
              </a:ext>
            </a:extLst>
          </p:cNvPr>
          <p:cNvSpPr/>
          <p:nvPr/>
        </p:nvSpPr>
        <p:spPr>
          <a:xfrm>
            <a:off x="5553096" y="4215168"/>
            <a:ext cx="1088896" cy="231912"/>
          </a:xfrm>
          <a:prstGeom prst="rect">
            <a:avLst/>
          </a:prstGeom>
          <a:solidFill>
            <a:srgbClr val="CCE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诱导型</a:t>
            </a:r>
            <a:r>
              <a:rPr lang="en-US" altLang="zh-CN" sz="1400" b="1" dirty="0">
                <a:solidFill>
                  <a:schemeClr val="tx1"/>
                </a:solidFill>
              </a:rPr>
              <a:t>B7</a:t>
            </a:r>
            <a:endParaRPr lang="zh-CN" altLang="en-US" sz="1400" b="1" dirty="0">
              <a:solidFill>
                <a:schemeClr val="tx1"/>
              </a:solidFill>
            </a:endParaRPr>
          </a:p>
        </p:txBody>
      </p:sp>
      <p:sp>
        <p:nvSpPr>
          <p:cNvPr id="26" name="矩形 25">
            <a:extLst>
              <a:ext uri="{FF2B5EF4-FFF2-40B4-BE49-F238E27FC236}">
                <a16:creationId xmlns:a16="http://schemas.microsoft.com/office/drawing/2014/main" id="{06B27ACC-B625-4440-B849-E1E55FDB0DBF}"/>
              </a:ext>
            </a:extLst>
          </p:cNvPr>
          <p:cNvSpPr/>
          <p:nvPr/>
        </p:nvSpPr>
        <p:spPr>
          <a:xfrm>
            <a:off x="7349506" y="4232512"/>
            <a:ext cx="1088896" cy="231912"/>
          </a:xfrm>
          <a:prstGeom prst="rect">
            <a:avLst/>
          </a:prstGeom>
          <a:solidFill>
            <a:srgbClr val="CCE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诱导型</a:t>
            </a:r>
            <a:r>
              <a:rPr lang="en-US" altLang="zh-CN" sz="1400" b="1" dirty="0">
                <a:solidFill>
                  <a:schemeClr val="tx1"/>
                </a:solidFill>
              </a:rPr>
              <a:t>B7</a:t>
            </a:r>
            <a:endParaRPr lang="zh-CN" altLang="en-US" sz="1400" b="1" dirty="0">
              <a:solidFill>
                <a:schemeClr val="tx1"/>
              </a:solidFill>
            </a:endParaRPr>
          </a:p>
        </p:txBody>
      </p:sp>
      <p:sp>
        <p:nvSpPr>
          <p:cNvPr id="27" name="矩形 26">
            <a:extLst>
              <a:ext uri="{FF2B5EF4-FFF2-40B4-BE49-F238E27FC236}">
                <a16:creationId xmlns:a16="http://schemas.microsoft.com/office/drawing/2014/main" id="{11BAC607-42B7-42B3-982F-EA895DD87BC2}"/>
              </a:ext>
            </a:extLst>
          </p:cNvPr>
          <p:cNvSpPr/>
          <p:nvPr/>
        </p:nvSpPr>
        <p:spPr>
          <a:xfrm>
            <a:off x="5580916" y="2736730"/>
            <a:ext cx="1429483" cy="376427"/>
          </a:xfrm>
          <a:prstGeom prst="rect">
            <a:avLst/>
          </a:prstGeom>
          <a:solidFill>
            <a:srgbClr val="CCE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受体介导的胞吞作用</a:t>
            </a:r>
          </a:p>
        </p:txBody>
      </p:sp>
      <p:sp>
        <p:nvSpPr>
          <p:cNvPr id="28" name="矩形 27">
            <a:extLst>
              <a:ext uri="{FF2B5EF4-FFF2-40B4-BE49-F238E27FC236}">
                <a16:creationId xmlns:a16="http://schemas.microsoft.com/office/drawing/2014/main" id="{79D0D8BA-B705-441C-B196-8CCDD5B8284A}"/>
              </a:ext>
            </a:extLst>
          </p:cNvPr>
          <p:cNvSpPr/>
          <p:nvPr/>
        </p:nvSpPr>
        <p:spPr>
          <a:xfrm>
            <a:off x="7268235" y="2736730"/>
            <a:ext cx="1429483" cy="376427"/>
          </a:xfrm>
          <a:prstGeom prst="rect">
            <a:avLst/>
          </a:prstGeom>
          <a:solidFill>
            <a:srgbClr val="CCE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rPr>
              <a:t>受体介导的胞吞作用</a:t>
            </a:r>
          </a:p>
        </p:txBody>
      </p:sp>
      <p:sp>
        <p:nvSpPr>
          <p:cNvPr id="30" name="矩形 29">
            <a:extLst>
              <a:ext uri="{FF2B5EF4-FFF2-40B4-BE49-F238E27FC236}">
                <a16:creationId xmlns:a16="http://schemas.microsoft.com/office/drawing/2014/main" id="{EB2DEEDA-311A-46FD-9C06-6692C33AE6AC}"/>
              </a:ext>
            </a:extLst>
          </p:cNvPr>
          <p:cNvSpPr/>
          <p:nvPr/>
        </p:nvSpPr>
        <p:spPr>
          <a:xfrm>
            <a:off x="3107936" y="615007"/>
            <a:ext cx="972354" cy="146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静息细胞</a:t>
            </a:r>
          </a:p>
        </p:txBody>
      </p:sp>
      <p:sp>
        <p:nvSpPr>
          <p:cNvPr id="31" name="矩形 30">
            <a:extLst>
              <a:ext uri="{FF2B5EF4-FFF2-40B4-BE49-F238E27FC236}">
                <a16:creationId xmlns:a16="http://schemas.microsoft.com/office/drawing/2014/main" id="{6F23B611-4773-4236-9637-89D92B2C355A}"/>
              </a:ext>
            </a:extLst>
          </p:cNvPr>
          <p:cNvSpPr/>
          <p:nvPr/>
        </p:nvSpPr>
        <p:spPr>
          <a:xfrm>
            <a:off x="5609159" y="623973"/>
            <a:ext cx="972354" cy="146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静息细胞</a:t>
            </a:r>
          </a:p>
        </p:txBody>
      </p:sp>
      <p:sp>
        <p:nvSpPr>
          <p:cNvPr id="32" name="矩形 31">
            <a:extLst>
              <a:ext uri="{FF2B5EF4-FFF2-40B4-BE49-F238E27FC236}">
                <a16:creationId xmlns:a16="http://schemas.microsoft.com/office/drawing/2014/main" id="{EB2DEEDA-311A-46FD-9C06-6692C33AE6AC}"/>
              </a:ext>
            </a:extLst>
          </p:cNvPr>
          <p:cNvSpPr/>
          <p:nvPr/>
        </p:nvSpPr>
        <p:spPr>
          <a:xfrm>
            <a:off x="4309449" y="612856"/>
            <a:ext cx="972354" cy="146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激活细胞</a:t>
            </a:r>
          </a:p>
        </p:txBody>
      </p:sp>
      <p:sp>
        <p:nvSpPr>
          <p:cNvPr id="33" name="矩形 32">
            <a:extLst>
              <a:ext uri="{FF2B5EF4-FFF2-40B4-BE49-F238E27FC236}">
                <a16:creationId xmlns:a16="http://schemas.microsoft.com/office/drawing/2014/main" id="{E49B144B-3CAB-4F5B-A3AF-DFE4358EA8B2}"/>
              </a:ext>
            </a:extLst>
          </p:cNvPr>
          <p:cNvSpPr/>
          <p:nvPr/>
        </p:nvSpPr>
        <p:spPr>
          <a:xfrm>
            <a:off x="7496799" y="623973"/>
            <a:ext cx="972354" cy="146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激活细胞</a:t>
            </a:r>
          </a:p>
        </p:txBody>
      </p:sp>
      <p:sp>
        <p:nvSpPr>
          <p:cNvPr id="34" name="矩形 33">
            <a:extLst>
              <a:ext uri="{FF2B5EF4-FFF2-40B4-BE49-F238E27FC236}">
                <a16:creationId xmlns:a16="http://schemas.microsoft.com/office/drawing/2014/main" id="{4DE94E49-D2E7-4315-8BDE-A28DAC1C3F42}"/>
              </a:ext>
            </a:extLst>
          </p:cNvPr>
          <p:cNvSpPr/>
          <p:nvPr/>
        </p:nvSpPr>
        <p:spPr>
          <a:xfrm>
            <a:off x="6580658" y="286269"/>
            <a:ext cx="1088896" cy="231912"/>
          </a:xfrm>
          <a:prstGeom prst="rect">
            <a:avLst/>
          </a:prstGeom>
          <a:solidFill>
            <a:srgbClr val="CCE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rPr>
              <a:t>B</a:t>
            </a:r>
            <a:r>
              <a:rPr lang="zh-CN" altLang="en-US" sz="1400" b="1" dirty="0">
                <a:solidFill>
                  <a:schemeClr val="tx1"/>
                </a:solidFill>
              </a:rPr>
              <a:t>淋巴细胞</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email"/>
          <a:srcRect/>
          <a:stretch>
            <a:fillRect/>
          </a:stretch>
        </p:blipFill>
        <p:spPr bwMode="auto">
          <a:xfrm>
            <a:off x="303215" y="332658"/>
            <a:ext cx="8535987" cy="5487987"/>
          </a:xfrm>
          <a:prstGeom prst="rect">
            <a:avLst/>
          </a:prstGeom>
          <a:noFill/>
          <a:ln w="9525">
            <a:noFill/>
            <a:miter lim="800000"/>
            <a:headEnd/>
            <a:tailEnd/>
          </a:ln>
        </p:spPr>
      </p:pic>
      <p:sp>
        <p:nvSpPr>
          <p:cNvPr id="4" name="矩形 3"/>
          <p:cNvSpPr/>
          <p:nvPr/>
        </p:nvSpPr>
        <p:spPr>
          <a:xfrm>
            <a:off x="323528" y="5879013"/>
            <a:ext cx="8640960" cy="369332"/>
          </a:xfrm>
          <a:prstGeom prst="rect">
            <a:avLst/>
          </a:prstGeom>
          <a:solidFill>
            <a:schemeClr val="accent1"/>
          </a:solidFill>
          <a:ln>
            <a:noFill/>
          </a:ln>
        </p:spPr>
        <p:txBody>
          <a:bodyPr wrap="square">
            <a:spAutoFit/>
          </a:bodyPr>
          <a:lstStyle/>
          <a:p>
            <a:pPr algn="ctr" defTabSz="914400">
              <a:defRPr/>
            </a:pPr>
            <a:r>
              <a:rPr lang="zh-CN" altLang="en-US" b="1" dirty="0">
                <a:solidFill>
                  <a:prstClr val="white"/>
                </a:solidFill>
                <a:latin typeface="+mn-ea"/>
              </a:rPr>
              <a:t>超抗原介导的</a:t>
            </a:r>
            <a:r>
              <a:rPr lang="en-US" altLang="zh-CN" b="1" dirty="0">
                <a:solidFill>
                  <a:prstClr val="white"/>
                </a:solidFill>
                <a:latin typeface="+mn-ea"/>
              </a:rPr>
              <a:t>T</a:t>
            </a:r>
            <a:r>
              <a:rPr lang="zh-CN" altLang="en-US" b="1" dirty="0">
                <a:solidFill>
                  <a:prstClr val="white"/>
                </a:solidFill>
                <a:latin typeface="+mn-ea"/>
              </a:rPr>
              <a:t>细胞受体与</a:t>
            </a:r>
            <a:r>
              <a:rPr lang="en-US" altLang="zh-CN" b="1" dirty="0">
                <a:solidFill>
                  <a:prstClr val="white"/>
                </a:solidFill>
                <a:latin typeface="+mn-ea"/>
              </a:rPr>
              <a:t>II</a:t>
            </a:r>
            <a:r>
              <a:rPr lang="zh-CN" altLang="en-US" b="1" dirty="0">
                <a:solidFill>
                  <a:prstClr val="white"/>
                </a:solidFill>
                <a:latin typeface="+mn-ea"/>
              </a:rPr>
              <a:t>类</a:t>
            </a:r>
            <a:r>
              <a:rPr lang="en-US" altLang="zh-CN" b="1" dirty="0">
                <a:solidFill>
                  <a:prstClr val="white"/>
                </a:solidFill>
                <a:latin typeface="+mn-ea"/>
              </a:rPr>
              <a:t>MHC</a:t>
            </a:r>
            <a:r>
              <a:rPr lang="zh-CN" altLang="en-US" b="1" dirty="0">
                <a:solidFill>
                  <a:prstClr val="white"/>
                </a:solidFill>
                <a:latin typeface="+mn-ea"/>
              </a:rPr>
              <a:t>分子的交联</a:t>
            </a:r>
            <a:endParaRPr lang="en-US" altLang="zh-CN" b="1" dirty="0">
              <a:solidFill>
                <a:prstClr val="white"/>
              </a:solidFill>
              <a:latin typeface="+mn-ea"/>
            </a:endParaRPr>
          </a:p>
        </p:txBody>
      </p:sp>
      <p:sp>
        <p:nvSpPr>
          <p:cNvPr id="5" name="矩形 4">
            <a:extLst>
              <a:ext uri="{FF2B5EF4-FFF2-40B4-BE49-F238E27FC236}">
                <a16:creationId xmlns:a16="http://schemas.microsoft.com/office/drawing/2014/main" id="{1F80C0A8-6DB0-4941-BFC3-CB1DE42B9BD9}"/>
              </a:ext>
            </a:extLst>
          </p:cNvPr>
          <p:cNvSpPr/>
          <p:nvPr/>
        </p:nvSpPr>
        <p:spPr>
          <a:xfrm>
            <a:off x="4800988" y="1127778"/>
            <a:ext cx="1088896" cy="324503"/>
          </a:xfrm>
          <a:prstGeom prst="rect">
            <a:avLst/>
          </a:prstGeom>
          <a:solidFill>
            <a:srgbClr val="D2E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b="1" dirty="0">
                <a:solidFill>
                  <a:schemeClr val="tx1"/>
                </a:solidFill>
              </a:rPr>
              <a:t>细胞</a:t>
            </a:r>
          </a:p>
        </p:txBody>
      </p:sp>
      <p:sp>
        <p:nvSpPr>
          <p:cNvPr id="6" name="矩形 5">
            <a:extLst>
              <a:ext uri="{FF2B5EF4-FFF2-40B4-BE49-F238E27FC236}">
                <a16:creationId xmlns:a16="http://schemas.microsoft.com/office/drawing/2014/main" id="{79159A10-4BF9-447E-9E33-6E8CC9A6F64C}"/>
              </a:ext>
            </a:extLst>
          </p:cNvPr>
          <p:cNvSpPr/>
          <p:nvPr/>
        </p:nvSpPr>
        <p:spPr>
          <a:xfrm>
            <a:off x="1353671" y="2831074"/>
            <a:ext cx="1882587" cy="39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rPr>
              <a:t>超抗原</a:t>
            </a:r>
          </a:p>
        </p:txBody>
      </p:sp>
      <p:sp>
        <p:nvSpPr>
          <p:cNvPr id="7" name="矩形 6">
            <a:extLst>
              <a:ext uri="{FF2B5EF4-FFF2-40B4-BE49-F238E27FC236}">
                <a16:creationId xmlns:a16="http://schemas.microsoft.com/office/drawing/2014/main" id="{ABC464E0-5BA2-4E63-A0A4-A3C332B7EA04}"/>
              </a:ext>
            </a:extLst>
          </p:cNvPr>
          <p:cNvSpPr/>
          <p:nvPr/>
        </p:nvSpPr>
        <p:spPr>
          <a:xfrm>
            <a:off x="6284261" y="2562131"/>
            <a:ext cx="2429433" cy="75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2000" b="1" dirty="0">
                <a:solidFill>
                  <a:schemeClr val="tx1"/>
                </a:solidFill>
                <a:latin typeface="+mn-ea"/>
              </a:rPr>
              <a:t>TCR</a:t>
            </a:r>
            <a:r>
              <a:rPr lang="zh-CN" altLang="en-US" sz="2000" b="1" dirty="0">
                <a:solidFill>
                  <a:schemeClr val="tx1"/>
                </a:solidFill>
                <a:latin typeface="+mn-ea"/>
              </a:rPr>
              <a:t>非特异性肽</a:t>
            </a:r>
          </a:p>
        </p:txBody>
      </p:sp>
      <p:sp>
        <p:nvSpPr>
          <p:cNvPr id="8" name="矩形 7">
            <a:extLst>
              <a:ext uri="{FF2B5EF4-FFF2-40B4-BE49-F238E27FC236}">
                <a16:creationId xmlns:a16="http://schemas.microsoft.com/office/drawing/2014/main" id="{4EEDB2C8-759F-4547-A763-AD14EBC14503}"/>
              </a:ext>
            </a:extLst>
          </p:cNvPr>
          <p:cNvSpPr/>
          <p:nvPr/>
        </p:nvSpPr>
        <p:spPr>
          <a:xfrm>
            <a:off x="323529" y="3274923"/>
            <a:ext cx="2724470" cy="1234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rPr>
              <a:t>内源性超抗原是膜结合的</a:t>
            </a:r>
          </a:p>
        </p:txBody>
      </p:sp>
      <p:sp>
        <p:nvSpPr>
          <p:cNvPr id="9" name="矩形 8">
            <a:extLst>
              <a:ext uri="{FF2B5EF4-FFF2-40B4-BE49-F238E27FC236}">
                <a16:creationId xmlns:a16="http://schemas.microsoft.com/office/drawing/2014/main" id="{191E60F4-287E-46C7-AB9E-0AE2D216FB82}"/>
              </a:ext>
            </a:extLst>
          </p:cNvPr>
          <p:cNvSpPr/>
          <p:nvPr/>
        </p:nvSpPr>
        <p:spPr>
          <a:xfrm>
            <a:off x="6284260" y="3436579"/>
            <a:ext cx="2429433" cy="75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2400" b="1" dirty="0">
                <a:solidFill>
                  <a:schemeClr val="tx1"/>
                </a:solidFill>
                <a:latin typeface="+mn-ea"/>
              </a:rPr>
              <a:t>II</a:t>
            </a:r>
            <a:r>
              <a:rPr lang="zh-CN" altLang="en-US" sz="2400" b="1" dirty="0">
                <a:solidFill>
                  <a:schemeClr val="tx1"/>
                </a:solidFill>
                <a:latin typeface="+mn-ea"/>
              </a:rPr>
              <a:t>类</a:t>
            </a:r>
            <a:r>
              <a:rPr lang="en-US" altLang="zh-CN" sz="2400" b="1" dirty="0">
                <a:solidFill>
                  <a:schemeClr val="tx1"/>
                </a:solidFill>
                <a:latin typeface="+mn-ea"/>
              </a:rPr>
              <a:t>MHC</a:t>
            </a:r>
            <a:endParaRPr lang="zh-CN" altLang="en-US" sz="2400" b="1" dirty="0">
              <a:solidFill>
                <a:schemeClr val="tx1"/>
              </a:solidFill>
              <a:latin typeface="+mn-ea"/>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45351" y="2954341"/>
            <a:ext cx="3384376" cy="1705403"/>
          </a:xfrm>
          <a:prstGeom prst="rect">
            <a:avLst/>
          </a:prstGeom>
          <a:solidFill>
            <a:schemeClr val="accent1"/>
          </a:solidFill>
          <a:ln>
            <a:noFill/>
          </a:ln>
        </p:spPr>
        <p:txBody>
          <a:bodyPr wrap="square" anchor="ctr">
            <a:spAutoFit/>
          </a:bodyPr>
          <a:lstStyle/>
          <a:p>
            <a:pPr defTabSz="914400">
              <a:lnSpc>
                <a:spcPct val="150000"/>
              </a:lnSpc>
              <a:defRPr/>
            </a:pPr>
            <a:r>
              <a:rPr lang="zh-CN" altLang="en-US" b="1" dirty="0">
                <a:solidFill>
                  <a:prstClr val="white"/>
                </a:solidFill>
                <a:latin typeface="+mn-ea"/>
              </a:rPr>
              <a:t>信号</a:t>
            </a:r>
            <a:r>
              <a:rPr lang="en-US" altLang="zh-CN" b="1" dirty="0">
                <a:solidFill>
                  <a:prstClr val="white"/>
                </a:solidFill>
                <a:latin typeface="+mn-ea"/>
              </a:rPr>
              <a:t>1</a:t>
            </a:r>
            <a:r>
              <a:rPr lang="zh-CN" altLang="en-US" b="1" dirty="0">
                <a:solidFill>
                  <a:prstClr val="white"/>
                </a:solidFill>
                <a:latin typeface="+mn-ea"/>
              </a:rPr>
              <a:t>和共刺激信号</a:t>
            </a:r>
            <a:r>
              <a:rPr lang="en-US" altLang="zh-CN" b="1" dirty="0">
                <a:solidFill>
                  <a:prstClr val="white"/>
                </a:solidFill>
                <a:latin typeface="+mn-ea"/>
              </a:rPr>
              <a:t>2</a:t>
            </a:r>
            <a:r>
              <a:rPr lang="zh-CN" altLang="en-US" b="1" dirty="0">
                <a:solidFill>
                  <a:prstClr val="white"/>
                </a:solidFill>
                <a:latin typeface="+mn-ea"/>
              </a:rPr>
              <a:t>对</a:t>
            </a:r>
            <a:r>
              <a:rPr lang="en-US" altLang="zh-CN" b="1" dirty="0">
                <a:solidFill>
                  <a:prstClr val="white"/>
                </a:solidFill>
                <a:latin typeface="+mn-ea"/>
              </a:rPr>
              <a:t>T</a:t>
            </a:r>
            <a:r>
              <a:rPr lang="en-US" altLang="zh-CN" b="1" baseline="-25000" dirty="0">
                <a:solidFill>
                  <a:prstClr val="white"/>
                </a:solidFill>
                <a:latin typeface="+mn-ea"/>
              </a:rPr>
              <a:t>H</a:t>
            </a:r>
            <a:r>
              <a:rPr lang="zh-CN" altLang="en-US" b="1" dirty="0">
                <a:solidFill>
                  <a:prstClr val="white"/>
                </a:solidFill>
                <a:latin typeface="+mn-ea"/>
              </a:rPr>
              <a:t>细胞的激活上调</a:t>
            </a:r>
            <a:r>
              <a:rPr lang="en-US" altLang="zh-CN" b="1" dirty="0">
                <a:solidFill>
                  <a:prstClr val="white"/>
                </a:solidFill>
                <a:latin typeface="+mn-ea"/>
              </a:rPr>
              <a:t>IL-2</a:t>
            </a:r>
            <a:r>
              <a:rPr lang="zh-CN" altLang="en-US" b="1" dirty="0">
                <a:solidFill>
                  <a:prstClr val="white"/>
                </a:solidFill>
                <a:latin typeface="+mn-ea"/>
              </a:rPr>
              <a:t>和</a:t>
            </a:r>
            <a:r>
              <a:rPr lang="en-US" altLang="zh-CN" b="1" dirty="0">
                <a:solidFill>
                  <a:prstClr val="white"/>
                </a:solidFill>
                <a:latin typeface="+mn-ea"/>
              </a:rPr>
              <a:t>IL-2</a:t>
            </a:r>
            <a:r>
              <a:rPr lang="zh-CN" altLang="en-US" b="1" dirty="0">
                <a:solidFill>
                  <a:prstClr val="white"/>
                </a:solidFill>
                <a:latin typeface="+mn-ea"/>
              </a:rPr>
              <a:t>高亲和力受体的表达，导致</a:t>
            </a:r>
            <a:r>
              <a:rPr lang="en-US" altLang="zh-CN" b="1" dirty="0">
                <a:solidFill>
                  <a:prstClr val="white"/>
                </a:solidFill>
                <a:latin typeface="+mn-ea"/>
              </a:rPr>
              <a:t>T</a:t>
            </a:r>
            <a:r>
              <a:rPr lang="zh-CN" altLang="en-US" b="1" dirty="0">
                <a:solidFill>
                  <a:prstClr val="white"/>
                </a:solidFill>
                <a:latin typeface="+mn-ea"/>
              </a:rPr>
              <a:t>细胞进入细胞周期，发生几轮细胞增殖</a:t>
            </a:r>
            <a:endParaRPr lang="en-US" altLang="zh-CN" b="1" dirty="0">
              <a:solidFill>
                <a:prstClr val="white"/>
              </a:solidFill>
              <a:latin typeface="+mn-ea"/>
            </a:endParaRPr>
          </a:p>
        </p:txBody>
      </p:sp>
      <p:pic>
        <p:nvPicPr>
          <p:cNvPr id="4" name="Picture 2" descr="figure 10-17"/>
          <p:cNvPicPr>
            <a:picLocks noChangeAspect="1" noChangeArrowheads="1"/>
          </p:cNvPicPr>
          <p:nvPr/>
        </p:nvPicPr>
        <p:blipFill>
          <a:blip r:embed="rId2" cstate="print"/>
          <a:srcRect/>
          <a:stretch>
            <a:fillRect/>
          </a:stretch>
        </p:blipFill>
        <p:spPr bwMode="auto">
          <a:xfrm>
            <a:off x="755578" y="165102"/>
            <a:ext cx="4454525" cy="6532563"/>
          </a:xfrm>
          <a:prstGeom prst="rect">
            <a:avLst/>
          </a:prstGeom>
          <a:noFill/>
          <a:ln w="9525">
            <a:noFill/>
            <a:miter lim="800000"/>
            <a:headEnd/>
            <a:tailEnd/>
          </a:ln>
        </p:spPr>
      </p:pic>
      <p:sp>
        <p:nvSpPr>
          <p:cNvPr id="5" name="矩形 4">
            <a:extLst>
              <a:ext uri="{FF2B5EF4-FFF2-40B4-BE49-F238E27FC236}">
                <a16:creationId xmlns:a16="http://schemas.microsoft.com/office/drawing/2014/main" id="{9D3104E4-14B8-47C8-BEF8-AE1101BDD25E}"/>
              </a:ext>
            </a:extLst>
          </p:cNvPr>
          <p:cNvSpPr/>
          <p:nvPr/>
        </p:nvSpPr>
        <p:spPr>
          <a:xfrm>
            <a:off x="3194131" y="160335"/>
            <a:ext cx="1443315" cy="387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正常的</a:t>
            </a:r>
            <a:r>
              <a:rPr lang="en-US" altLang="zh-CN" sz="1400" b="1" dirty="0">
                <a:solidFill>
                  <a:schemeClr val="tx1"/>
                </a:solidFill>
                <a:latin typeface="+mn-ea"/>
              </a:rPr>
              <a:t>APC</a:t>
            </a:r>
            <a:endParaRPr lang="zh-CN" altLang="en-US" sz="1400" b="1" dirty="0">
              <a:solidFill>
                <a:schemeClr val="tx1"/>
              </a:solidFill>
              <a:latin typeface="+mn-ea"/>
            </a:endParaRPr>
          </a:p>
        </p:txBody>
      </p:sp>
      <p:sp>
        <p:nvSpPr>
          <p:cNvPr id="6" name="矩形 5">
            <a:extLst>
              <a:ext uri="{FF2B5EF4-FFF2-40B4-BE49-F238E27FC236}">
                <a16:creationId xmlns:a16="http://schemas.microsoft.com/office/drawing/2014/main" id="{4F527E7D-7B41-46EB-B37F-EF8C69F78D39}"/>
              </a:ext>
            </a:extLst>
          </p:cNvPr>
          <p:cNvSpPr/>
          <p:nvPr/>
        </p:nvSpPr>
        <p:spPr>
          <a:xfrm>
            <a:off x="3059658" y="1944311"/>
            <a:ext cx="1443315" cy="387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激活</a:t>
            </a:r>
          </a:p>
        </p:txBody>
      </p:sp>
      <p:sp>
        <p:nvSpPr>
          <p:cNvPr id="7" name="矩形 6">
            <a:extLst>
              <a:ext uri="{FF2B5EF4-FFF2-40B4-BE49-F238E27FC236}">
                <a16:creationId xmlns:a16="http://schemas.microsoft.com/office/drawing/2014/main" id="{A8FE6469-50BA-46DD-87CB-ACDA9ACD9735}"/>
              </a:ext>
            </a:extLst>
          </p:cNvPr>
          <p:cNvSpPr/>
          <p:nvPr/>
        </p:nvSpPr>
        <p:spPr>
          <a:xfrm>
            <a:off x="1541929" y="2985247"/>
            <a:ext cx="827447" cy="233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受体</a:t>
            </a:r>
          </a:p>
        </p:txBody>
      </p:sp>
      <p:sp>
        <p:nvSpPr>
          <p:cNvPr id="8" name="矩形 7">
            <a:extLst>
              <a:ext uri="{FF2B5EF4-FFF2-40B4-BE49-F238E27FC236}">
                <a16:creationId xmlns:a16="http://schemas.microsoft.com/office/drawing/2014/main" id="{1FE7BD83-5A04-4F79-8F5D-D0039F27DBEB}"/>
              </a:ext>
            </a:extLst>
          </p:cNvPr>
          <p:cNvSpPr/>
          <p:nvPr/>
        </p:nvSpPr>
        <p:spPr>
          <a:xfrm>
            <a:off x="3059657" y="4221347"/>
            <a:ext cx="1443315" cy="485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多次分裂</a:t>
            </a:r>
          </a:p>
        </p:txBody>
      </p:sp>
      <p:sp>
        <p:nvSpPr>
          <p:cNvPr id="9" name="矩形 8">
            <a:extLst>
              <a:ext uri="{FF2B5EF4-FFF2-40B4-BE49-F238E27FC236}">
                <a16:creationId xmlns:a16="http://schemas.microsoft.com/office/drawing/2014/main" id="{810EF48E-022D-4564-96BE-9FDF11E412CF}"/>
              </a:ext>
            </a:extLst>
          </p:cNvPr>
          <p:cNvSpPr/>
          <p:nvPr/>
        </p:nvSpPr>
        <p:spPr>
          <a:xfrm>
            <a:off x="1174377" y="5906712"/>
            <a:ext cx="3863788" cy="395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记忆细胞和效应细胞群</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9_20"/>
          <p:cNvPicPr>
            <a:picLocks noChangeAspect="1" noChangeArrowheads="1"/>
          </p:cNvPicPr>
          <p:nvPr/>
        </p:nvPicPr>
        <p:blipFill>
          <a:blip r:embed="rId2" cstate="print"/>
          <a:srcRect/>
          <a:stretch>
            <a:fillRect/>
          </a:stretch>
        </p:blipFill>
        <p:spPr bwMode="auto">
          <a:xfrm>
            <a:off x="1041400" y="279400"/>
            <a:ext cx="7075488"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1FE7BD83-5A04-4F79-8F5D-D0039F27DBEB}"/>
              </a:ext>
            </a:extLst>
          </p:cNvPr>
          <p:cNvSpPr/>
          <p:nvPr/>
        </p:nvSpPr>
        <p:spPr>
          <a:xfrm>
            <a:off x="1474695" y="559779"/>
            <a:ext cx="2003611" cy="485124"/>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400" b="1" dirty="0">
                <a:solidFill>
                  <a:schemeClr val="tx1"/>
                </a:solidFill>
                <a:latin typeface="+mn-ea"/>
              </a:rPr>
              <a:t>幼稚</a:t>
            </a:r>
            <a:r>
              <a:rPr lang="en-US" altLang="zh-CN" sz="2400" b="1" dirty="0">
                <a:solidFill>
                  <a:schemeClr val="tx1"/>
                </a:solidFill>
                <a:latin typeface="+mn-ea"/>
              </a:rPr>
              <a:t>T</a:t>
            </a:r>
            <a:r>
              <a:rPr lang="zh-CN" altLang="en-US" sz="2400" b="1" dirty="0">
                <a:solidFill>
                  <a:schemeClr val="tx1"/>
                </a:solidFill>
                <a:latin typeface="+mn-ea"/>
              </a:rPr>
              <a:t>细胞</a:t>
            </a:r>
          </a:p>
        </p:txBody>
      </p:sp>
      <p:sp>
        <p:nvSpPr>
          <p:cNvPr id="4" name="矩形 3">
            <a:extLst>
              <a:ext uri="{FF2B5EF4-FFF2-40B4-BE49-F238E27FC236}">
                <a16:creationId xmlns:a16="http://schemas.microsoft.com/office/drawing/2014/main" id="{18C1D9F4-9920-4D00-92A6-C246FA8D1EBE}"/>
              </a:ext>
            </a:extLst>
          </p:cNvPr>
          <p:cNvSpPr/>
          <p:nvPr/>
        </p:nvSpPr>
        <p:spPr>
          <a:xfrm>
            <a:off x="4926107" y="559779"/>
            <a:ext cx="2568387" cy="489091"/>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400" b="1" dirty="0">
                <a:solidFill>
                  <a:schemeClr val="tx1"/>
                </a:solidFill>
                <a:latin typeface="+mn-ea"/>
              </a:rPr>
              <a:t>激活的</a:t>
            </a:r>
            <a:r>
              <a:rPr lang="en-US" altLang="zh-CN" sz="2400" b="1" dirty="0">
                <a:solidFill>
                  <a:schemeClr val="tx1"/>
                </a:solidFill>
                <a:latin typeface="+mn-ea"/>
              </a:rPr>
              <a:t>T</a:t>
            </a:r>
            <a:r>
              <a:rPr lang="zh-CN" altLang="en-US" sz="2400" b="1" dirty="0">
                <a:solidFill>
                  <a:schemeClr val="tx1"/>
                </a:solidFill>
                <a:latin typeface="+mn-ea"/>
              </a:rPr>
              <a:t>细胞</a:t>
            </a:r>
          </a:p>
        </p:txBody>
      </p:sp>
      <p:sp>
        <p:nvSpPr>
          <p:cNvPr id="5" name="矩形 4">
            <a:extLst>
              <a:ext uri="{FF2B5EF4-FFF2-40B4-BE49-F238E27FC236}">
                <a16:creationId xmlns:a16="http://schemas.microsoft.com/office/drawing/2014/main" id="{EE492F1C-8F83-4EA5-857B-CF98751A0EDA}"/>
              </a:ext>
            </a:extLst>
          </p:cNvPr>
          <p:cNvSpPr/>
          <p:nvPr/>
        </p:nvSpPr>
        <p:spPr>
          <a:xfrm>
            <a:off x="1169896" y="1761049"/>
            <a:ext cx="2666998" cy="485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400" b="1" dirty="0">
                <a:solidFill>
                  <a:schemeClr val="tx1"/>
                </a:solidFill>
                <a:latin typeface="+mn-ea"/>
              </a:rPr>
              <a:t>中等亲和力</a:t>
            </a:r>
          </a:p>
        </p:txBody>
      </p:sp>
      <p:sp>
        <p:nvSpPr>
          <p:cNvPr id="6" name="矩形 5">
            <a:extLst>
              <a:ext uri="{FF2B5EF4-FFF2-40B4-BE49-F238E27FC236}">
                <a16:creationId xmlns:a16="http://schemas.microsoft.com/office/drawing/2014/main" id="{788E6A56-6567-4ECD-B31E-A71D89EE52CB}"/>
              </a:ext>
            </a:extLst>
          </p:cNvPr>
          <p:cNvSpPr/>
          <p:nvPr/>
        </p:nvSpPr>
        <p:spPr>
          <a:xfrm>
            <a:off x="4433049" y="1720192"/>
            <a:ext cx="2666998" cy="485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400" b="1" dirty="0">
                <a:solidFill>
                  <a:schemeClr val="tx1"/>
                </a:solidFill>
                <a:latin typeface="+mn-ea"/>
              </a:rPr>
              <a:t>    高亲和力</a:t>
            </a:r>
          </a:p>
        </p:txBody>
      </p:sp>
      <p:sp>
        <p:nvSpPr>
          <p:cNvPr id="7" name="矩形 6">
            <a:extLst>
              <a:ext uri="{FF2B5EF4-FFF2-40B4-BE49-F238E27FC236}">
                <a16:creationId xmlns:a16="http://schemas.microsoft.com/office/drawing/2014/main" id="{68044BE8-CF10-440C-8563-AC54280B15EB}"/>
              </a:ext>
            </a:extLst>
          </p:cNvPr>
          <p:cNvSpPr/>
          <p:nvPr/>
        </p:nvSpPr>
        <p:spPr>
          <a:xfrm>
            <a:off x="6494932" y="3429000"/>
            <a:ext cx="1420903" cy="391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2400" b="1" dirty="0">
                <a:solidFill>
                  <a:schemeClr val="tx1"/>
                </a:solidFill>
                <a:latin typeface="+mn-ea"/>
              </a:rPr>
              <a:t> 受体</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52700" y="188640"/>
            <a:ext cx="3891508" cy="6309320"/>
            <a:chOff x="2552700" y="165100"/>
            <a:chExt cx="4033838" cy="6620892"/>
          </a:xfrm>
        </p:grpSpPr>
        <p:pic>
          <p:nvPicPr>
            <p:cNvPr id="2" name="Picture 2" descr="figure 10-19"/>
            <p:cNvPicPr>
              <a:picLocks noChangeAspect="1" noChangeArrowheads="1"/>
            </p:cNvPicPr>
            <p:nvPr/>
          </p:nvPicPr>
          <p:blipFill>
            <a:blip r:embed="rId2" cstate="email"/>
            <a:srcRect/>
            <a:stretch>
              <a:fillRect/>
            </a:stretch>
          </p:blipFill>
          <p:spPr bwMode="auto">
            <a:xfrm>
              <a:off x="2552700" y="165100"/>
              <a:ext cx="4033838" cy="6532563"/>
            </a:xfrm>
            <a:prstGeom prst="rect">
              <a:avLst/>
            </a:prstGeom>
            <a:noFill/>
            <a:ln w="9525">
              <a:noFill/>
              <a:miter lim="800000"/>
              <a:headEnd/>
              <a:tailEnd/>
            </a:ln>
          </p:spPr>
        </p:pic>
        <p:sp>
          <p:nvSpPr>
            <p:cNvPr id="3" name="矩形 2"/>
            <p:cNvSpPr/>
            <p:nvPr/>
          </p:nvSpPr>
          <p:spPr>
            <a:xfrm>
              <a:off x="2555776" y="6237312"/>
              <a:ext cx="1872208"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3296041" y="6229122"/>
            <a:ext cx="2404826" cy="369332"/>
          </a:xfrm>
          <a:prstGeom prst="rect">
            <a:avLst/>
          </a:prstGeom>
          <a:solidFill>
            <a:schemeClr val="accent1"/>
          </a:solidFill>
          <a:ln>
            <a:noFill/>
          </a:ln>
        </p:spPr>
        <p:txBody>
          <a:bodyPr wrap="none">
            <a:spAutoFit/>
          </a:bodyPr>
          <a:lstStyle/>
          <a:p>
            <a:pPr defTabSz="914400">
              <a:defRPr/>
            </a:pPr>
            <a:r>
              <a:rPr lang="en-US" altLang="zh-CN" b="1" dirty="0">
                <a:solidFill>
                  <a:prstClr val="white"/>
                </a:solidFill>
                <a:latin typeface="Georgia"/>
                <a:ea typeface="微软雅黑"/>
              </a:rPr>
              <a:t>T</a:t>
            </a:r>
            <a:r>
              <a:rPr lang="zh-CN" altLang="en-US" b="1" dirty="0">
                <a:solidFill>
                  <a:prstClr val="white"/>
                </a:solidFill>
                <a:latin typeface="Georgia"/>
                <a:ea typeface="微软雅黑"/>
              </a:rPr>
              <a:t>细胞凋亡的两条途径</a:t>
            </a:r>
            <a:endParaRPr lang="en-US" altLang="zh-CN" b="1" dirty="0">
              <a:solidFill>
                <a:prstClr val="white"/>
              </a:solidFill>
              <a:latin typeface="Georgia"/>
              <a:ea typeface="微软雅黑"/>
            </a:endParaRPr>
          </a:p>
        </p:txBody>
      </p:sp>
      <p:sp>
        <p:nvSpPr>
          <p:cNvPr id="6" name="矩形 5">
            <a:extLst>
              <a:ext uri="{FF2B5EF4-FFF2-40B4-BE49-F238E27FC236}">
                <a16:creationId xmlns:a16="http://schemas.microsoft.com/office/drawing/2014/main" id="{EE492F1C-8F83-4EA5-857B-CF98751A0EDA}"/>
              </a:ext>
            </a:extLst>
          </p:cNvPr>
          <p:cNvSpPr/>
          <p:nvPr/>
        </p:nvSpPr>
        <p:spPr>
          <a:xfrm>
            <a:off x="5390030" y="1810871"/>
            <a:ext cx="1054178" cy="188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线粒体</a:t>
            </a:r>
          </a:p>
        </p:txBody>
      </p:sp>
      <p:sp>
        <p:nvSpPr>
          <p:cNvPr id="7" name="矩形 6">
            <a:extLst>
              <a:ext uri="{FF2B5EF4-FFF2-40B4-BE49-F238E27FC236}">
                <a16:creationId xmlns:a16="http://schemas.microsoft.com/office/drawing/2014/main" id="{9675B140-8055-4EE6-9101-895BD77D2BAD}"/>
              </a:ext>
            </a:extLst>
          </p:cNvPr>
          <p:cNvSpPr/>
          <p:nvPr/>
        </p:nvSpPr>
        <p:spPr>
          <a:xfrm>
            <a:off x="5173778" y="2716306"/>
            <a:ext cx="133459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    促凋亡</a:t>
            </a:r>
          </a:p>
        </p:txBody>
      </p:sp>
      <p:sp>
        <p:nvSpPr>
          <p:cNvPr id="8" name="矩形 7">
            <a:extLst>
              <a:ext uri="{FF2B5EF4-FFF2-40B4-BE49-F238E27FC236}">
                <a16:creationId xmlns:a16="http://schemas.microsoft.com/office/drawing/2014/main" id="{604509F4-358C-4E7B-AD07-CFBB4EA11BA1}"/>
              </a:ext>
            </a:extLst>
          </p:cNvPr>
          <p:cNvSpPr/>
          <p:nvPr/>
        </p:nvSpPr>
        <p:spPr>
          <a:xfrm>
            <a:off x="5173778" y="3116548"/>
            <a:ext cx="133459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释放的细胞色素</a:t>
            </a:r>
            <a:r>
              <a:rPr lang="en-US" altLang="zh-CN" sz="1400" b="1" dirty="0">
                <a:solidFill>
                  <a:schemeClr val="tx1"/>
                </a:solidFill>
                <a:latin typeface="+mn-ea"/>
              </a:rPr>
              <a:t>C</a:t>
            </a:r>
            <a:endParaRPr lang="zh-CN" altLang="en-US" sz="1400" b="1" dirty="0">
              <a:solidFill>
                <a:schemeClr val="tx1"/>
              </a:solidFill>
              <a:latin typeface="+mn-ea"/>
            </a:endParaRPr>
          </a:p>
        </p:txBody>
      </p:sp>
      <p:sp>
        <p:nvSpPr>
          <p:cNvPr id="9" name="矩形 8">
            <a:extLst>
              <a:ext uri="{FF2B5EF4-FFF2-40B4-BE49-F238E27FC236}">
                <a16:creationId xmlns:a16="http://schemas.microsoft.com/office/drawing/2014/main" id="{021E0F36-F123-48D2-9C0D-8CDA0FD82984}"/>
              </a:ext>
            </a:extLst>
          </p:cNvPr>
          <p:cNvSpPr/>
          <p:nvPr/>
        </p:nvSpPr>
        <p:spPr>
          <a:xfrm>
            <a:off x="2628742" y="5076851"/>
            <a:ext cx="133459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    凋亡底物</a:t>
            </a:r>
          </a:p>
        </p:txBody>
      </p:sp>
      <p:sp>
        <p:nvSpPr>
          <p:cNvPr id="10" name="矩形 9">
            <a:extLst>
              <a:ext uri="{FF2B5EF4-FFF2-40B4-BE49-F238E27FC236}">
                <a16:creationId xmlns:a16="http://schemas.microsoft.com/office/drawing/2014/main" id="{C65026F5-01A2-4837-B81A-1CD9059AFA61}"/>
              </a:ext>
            </a:extLst>
          </p:cNvPr>
          <p:cNvSpPr/>
          <p:nvPr/>
        </p:nvSpPr>
        <p:spPr>
          <a:xfrm>
            <a:off x="3904701" y="5076086"/>
            <a:ext cx="1334598" cy="52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活化的凋亡效应物</a:t>
            </a:r>
          </a:p>
        </p:txBody>
      </p:sp>
      <p:sp>
        <p:nvSpPr>
          <p:cNvPr id="11" name="矩形 10">
            <a:extLst>
              <a:ext uri="{FF2B5EF4-FFF2-40B4-BE49-F238E27FC236}">
                <a16:creationId xmlns:a16="http://schemas.microsoft.com/office/drawing/2014/main" id="{46162098-52B3-4ACB-8D71-8553ECEC4DD2}"/>
              </a:ext>
            </a:extLst>
          </p:cNvPr>
          <p:cNvSpPr/>
          <p:nvPr/>
        </p:nvSpPr>
        <p:spPr>
          <a:xfrm>
            <a:off x="3839179" y="5795442"/>
            <a:ext cx="1987879" cy="222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          凋亡</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008112"/>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3200" dirty="0">
                <a:solidFill>
                  <a:prstClr val="white"/>
                </a:solidFill>
                <a:latin typeface="Georgia"/>
                <a:ea typeface="微软雅黑"/>
              </a:rPr>
              <a:t>B</a:t>
            </a:r>
            <a:r>
              <a:rPr lang="zh-CN" altLang="en-US" sz="3200" dirty="0">
                <a:solidFill>
                  <a:prstClr val="white"/>
                </a:solidFill>
                <a:latin typeface="Georgia"/>
                <a:ea typeface="微软雅黑"/>
              </a:rPr>
              <a:t>细胞的产生、激活与分化</a:t>
            </a:r>
            <a:endParaRPr lang="en-US" altLang="zh-CN" sz="3200" dirty="0">
              <a:solidFill>
                <a:prstClr val="white"/>
              </a:solidFill>
              <a:latin typeface="Georgia"/>
              <a:ea typeface="微软雅黑"/>
            </a:endParaRPr>
          </a:p>
        </p:txBody>
      </p:sp>
      <p:sp>
        <p:nvSpPr>
          <p:cNvPr id="3" name="矩形 2"/>
          <p:cNvSpPr/>
          <p:nvPr/>
        </p:nvSpPr>
        <p:spPr>
          <a:xfrm>
            <a:off x="467544" y="1628800"/>
            <a:ext cx="6984776" cy="936104"/>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800" dirty="0">
                <a:solidFill>
                  <a:prstClr val="white"/>
                </a:solidFill>
                <a:latin typeface="Georgia"/>
                <a:ea typeface="微软雅黑"/>
              </a:rPr>
              <a:t>B</a:t>
            </a:r>
            <a:r>
              <a:rPr lang="zh-CN" altLang="en-US" sz="2800" dirty="0">
                <a:solidFill>
                  <a:prstClr val="white"/>
                </a:solidFill>
                <a:latin typeface="Georgia"/>
                <a:ea typeface="微软雅黑"/>
              </a:rPr>
              <a:t>细胞成熟、激活与增殖</a:t>
            </a:r>
            <a:endParaRPr lang="en-US" altLang="zh-CN" sz="2800" dirty="0">
              <a:solidFill>
                <a:prstClr val="white"/>
              </a:solidFill>
              <a:latin typeface="Georgia"/>
              <a:ea typeface="微软雅黑"/>
            </a:endParaRPr>
          </a:p>
        </p:txBody>
      </p:sp>
      <p:sp>
        <p:nvSpPr>
          <p:cNvPr id="4" name="矩形 3"/>
          <p:cNvSpPr/>
          <p:nvPr/>
        </p:nvSpPr>
        <p:spPr>
          <a:xfrm>
            <a:off x="467544" y="350100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体液免疫</a:t>
            </a:r>
            <a:endParaRPr lang="en-US" altLang="zh-CN" sz="2800" dirty="0">
              <a:solidFill>
                <a:prstClr val="white"/>
              </a:solidFill>
              <a:latin typeface="Georgia"/>
              <a:ea typeface="微软雅黑"/>
            </a:endParaRPr>
          </a:p>
        </p:txBody>
      </p:sp>
      <p:sp>
        <p:nvSpPr>
          <p:cNvPr id="5" name="矩形 4"/>
          <p:cNvSpPr/>
          <p:nvPr/>
        </p:nvSpPr>
        <p:spPr>
          <a:xfrm>
            <a:off x="467544" y="5229200"/>
            <a:ext cx="6984776" cy="864096"/>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生发中心和抗原诱导的</a:t>
            </a:r>
            <a:r>
              <a:rPr lang="en-US" altLang="zh-CN" sz="2800" dirty="0">
                <a:solidFill>
                  <a:prstClr val="white"/>
                </a:solidFill>
                <a:latin typeface="Georgia"/>
                <a:ea typeface="微软雅黑"/>
              </a:rPr>
              <a:t>B</a:t>
            </a:r>
            <a:r>
              <a:rPr lang="zh-CN" altLang="en-US" sz="2800" dirty="0">
                <a:solidFill>
                  <a:prstClr val="white"/>
                </a:solidFill>
                <a:latin typeface="Georgia"/>
                <a:ea typeface="微软雅黑"/>
              </a:rPr>
              <a:t>细胞分化</a:t>
            </a:r>
            <a:endParaRPr lang="en-US" altLang="zh-CN" sz="2800" dirty="0">
              <a:solidFill>
                <a:prstClr val="white"/>
              </a:solidFill>
              <a:latin typeface="Georgia"/>
              <a:ea typeface="微软雅黑"/>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6024" y="404664"/>
            <a:ext cx="3995936" cy="6192688"/>
            <a:chOff x="72008" y="44624"/>
            <a:chExt cx="4184204" cy="6624736"/>
          </a:xfrm>
        </p:grpSpPr>
        <p:pic>
          <p:nvPicPr>
            <p:cNvPr id="3" name="Picture 2" descr="figure 11-01"/>
            <p:cNvPicPr>
              <a:picLocks noChangeAspect="1" noChangeArrowheads="1"/>
            </p:cNvPicPr>
            <p:nvPr/>
          </p:nvPicPr>
          <p:blipFill>
            <a:blip r:embed="rId2" cstate="email"/>
            <a:srcRect/>
            <a:stretch>
              <a:fillRect/>
            </a:stretch>
          </p:blipFill>
          <p:spPr bwMode="auto">
            <a:xfrm>
              <a:off x="179512" y="44624"/>
              <a:ext cx="4076700" cy="6532562"/>
            </a:xfrm>
            <a:prstGeom prst="rect">
              <a:avLst/>
            </a:prstGeom>
            <a:noFill/>
            <a:ln w="9525">
              <a:noFill/>
              <a:miter lim="800000"/>
              <a:headEnd/>
              <a:tailEnd/>
            </a:ln>
            <a:effectLst/>
          </p:spPr>
        </p:pic>
        <p:sp>
          <p:nvSpPr>
            <p:cNvPr id="4" name="矩形 3"/>
            <p:cNvSpPr/>
            <p:nvPr/>
          </p:nvSpPr>
          <p:spPr>
            <a:xfrm>
              <a:off x="72008" y="6093296"/>
              <a:ext cx="205172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6" name="矩形 5"/>
          <p:cNvSpPr/>
          <p:nvPr/>
        </p:nvSpPr>
        <p:spPr>
          <a:xfrm>
            <a:off x="4355978" y="5661250"/>
            <a:ext cx="2233304" cy="461665"/>
          </a:xfrm>
          <a:prstGeom prst="rect">
            <a:avLst/>
          </a:prstGeom>
          <a:solidFill>
            <a:schemeClr val="accent1"/>
          </a:solidFill>
        </p:spPr>
        <p:txBody>
          <a:bodyPr wrap="none">
            <a:spAutoFit/>
          </a:bodyPr>
          <a:lstStyle/>
          <a:p>
            <a:pPr defTabSz="914400">
              <a:defRPr/>
            </a:pPr>
            <a:r>
              <a:rPr lang="en-US" altLang="zh-CN" sz="2400" dirty="0">
                <a:solidFill>
                  <a:prstClr val="white"/>
                </a:solidFill>
                <a:latin typeface="Georgia"/>
                <a:ea typeface="微软雅黑"/>
              </a:rPr>
              <a:t>B</a:t>
            </a:r>
            <a:r>
              <a:rPr lang="zh-CN" altLang="en-US" sz="2400" dirty="0">
                <a:solidFill>
                  <a:prstClr val="white"/>
                </a:solidFill>
                <a:latin typeface="Georgia"/>
                <a:ea typeface="微软雅黑"/>
              </a:rPr>
              <a:t>细胞发育概览</a:t>
            </a:r>
            <a:endParaRPr lang="en-US" altLang="zh-CN" sz="2400" dirty="0">
              <a:solidFill>
                <a:prstClr val="white"/>
              </a:solidFill>
              <a:latin typeface="Georgia"/>
              <a:ea typeface="微软雅黑"/>
            </a:endParaRPr>
          </a:p>
        </p:txBody>
      </p:sp>
      <p:sp>
        <p:nvSpPr>
          <p:cNvPr id="7" name="矩形 6">
            <a:extLst>
              <a:ext uri="{FF2B5EF4-FFF2-40B4-BE49-F238E27FC236}">
                <a16:creationId xmlns:a16="http://schemas.microsoft.com/office/drawing/2014/main" id="{0EEF14FC-AC20-4A7A-9D94-AA9AC6F5E349}"/>
              </a:ext>
            </a:extLst>
          </p:cNvPr>
          <p:cNvSpPr/>
          <p:nvPr/>
        </p:nvSpPr>
        <p:spPr>
          <a:xfrm>
            <a:off x="216024" y="277409"/>
            <a:ext cx="236768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非抗原依赖阶段</a:t>
            </a:r>
          </a:p>
        </p:txBody>
      </p:sp>
      <p:sp>
        <p:nvSpPr>
          <p:cNvPr id="8" name="矩形 7">
            <a:extLst>
              <a:ext uri="{FF2B5EF4-FFF2-40B4-BE49-F238E27FC236}">
                <a16:creationId xmlns:a16="http://schemas.microsoft.com/office/drawing/2014/main" id="{3DBF6631-A7CC-4C34-B480-91AAA9CA59CA}"/>
              </a:ext>
            </a:extLst>
          </p:cNvPr>
          <p:cNvSpPr/>
          <p:nvPr/>
        </p:nvSpPr>
        <p:spPr>
          <a:xfrm>
            <a:off x="254190" y="1982162"/>
            <a:ext cx="236768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抗原依赖阶段</a:t>
            </a:r>
          </a:p>
        </p:txBody>
      </p:sp>
      <p:sp>
        <p:nvSpPr>
          <p:cNvPr id="9" name="矩形 8">
            <a:extLst>
              <a:ext uri="{FF2B5EF4-FFF2-40B4-BE49-F238E27FC236}">
                <a16:creationId xmlns:a16="http://schemas.microsoft.com/office/drawing/2014/main" id="{B2B75EC2-AB85-4317-B2C9-148CE4AFD31D}"/>
              </a:ext>
            </a:extLst>
          </p:cNvPr>
          <p:cNvSpPr/>
          <p:nvPr/>
        </p:nvSpPr>
        <p:spPr>
          <a:xfrm>
            <a:off x="318691" y="604763"/>
            <a:ext cx="1063542" cy="169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（成熟）</a:t>
            </a:r>
          </a:p>
        </p:txBody>
      </p:sp>
      <p:sp>
        <p:nvSpPr>
          <p:cNvPr id="10" name="矩形 9">
            <a:extLst>
              <a:ext uri="{FF2B5EF4-FFF2-40B4-BE49-F238E27FC236}">
                <a16:creationId xmlns:a16="http://schemas.microsoft.com/office/drawing/2014/main" id="{89AE3F79-3222-4E13-BF24-E9773ED19EE6}"/>
              </a:ext>
            </a:extLst>
          </p:cNvPr>
          <p:cNvSpPr/>
          <p:nvPr/>
        </p:nvSpPr>
        <p:spPr>
          <a:xfrm>
            <a:off x="336325" y="2351494"/>
            <a:ext cx="2151693" cy="14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（激活与分化）</a:t>
            </a:r>
          </a:p>
        </p:txBody>
      </p:sp>
      <p:sp>
        <p:nvSpPr>
          <p:cNvPr id="11" name="矩形 10">
            <a:extLst>
              <a:ext uri="{FF2B5EF4-FFF2-40B4-BE49-F238E27FC236}">
                <a16:creationId xmlns:a16="http://schemas.microsoft.com/office/drawing/2014/main" id="{60C21DD1-5CA3-4809-B52C-1C2BC6D1F9B3}"/>
              </a:ext>
            </a:extLst>
          </p:cNvPr>
          <p:cNvSpPr/>
          <p:nvPr/>
        </p:nvSpPr>
        <p:spPr>
          <a:xfrm>
            <a:off x="803341" y="1619979"/>
            <a:ext cx="666592" cy="34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表面标志</a:t>
            </a:r>
          </a:p>
        </p:txBody>
      </p:sp>
      <p:sp>
        <p:nvSpPr>
          <p:cNvPr id="12" name="矩形 11">
            <a:extLst>
              <a:ext uri="{FF2B5EF4-FFF2-40B4-BE49-F238E27FC236}">
                <a16:creationId xmlns:a16="http://schemas.microsoft.com/office/drawing/2014/main" id="{BBA2A628-7180-48CB-B474-396D00E5BAFB}"/>
              </a:ext>
            </a:extLst>
          </p:cNvPr>
          <p:cNvSpPr/>
          <p:nvPr/>
        </p:nvSpPr>
        <p:spPr>
          <a:xfrm>
            <a:off x="2309175" y="1691612"/>
            <a:ext cx="976285" cy="14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骨髓</a:t>
            </a:r>
          </a:p>
        </p:txBody>
      </p:sp>
      <p:sp>
        <p:nvSpPr>
          <p:cNvPr id="13" name="矩形 12">
            <a:extLst>
              <a:ext uri="{FF2B5EF4-FFF2-40B4-BE49-F238E27FC236}">
                <a16:creationId xmlns:a16="http://schemas.microsoft.com/office/drawing/2014/main" id="{831EF4BC-A2E6-46F6-A8D9-8E2DB113A7F5}"/>
              </a:ext>
            </a:extLst>
          </p:cNvPr>
          <p:cNvSpPr/>
          <p:nvPr/>
        </p:nvSpPr>
        <p:spPr>
          <a:xfrm>
            <a:off x="3658923" y="2050312"/>
            <a:ext cx="1063542" cy="169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每天</a:t>
            </a:r>
          </a:p>
        </p:txBody>
      </p:sp>
      <p:sp>
        <p:nvSpPr>
          <p:cNvPr id="14" name="矩形 13">
            <a:extLst>
              <a:ext uri="{FF2B5EF4-FFF2-40B4-BE49-F238E27FC236}">
                <a16:creationId xmlns:a16="http://schemas.microsoft.com/office/drawing/2014/main" id="{F0C16078-F84E-4644-987F-9C774B448E5C}"/>
              </a:ext>
            </a:extLst>
          </p:cNvPr>
          <p:cNvSpPr/>
          <p:nvPr/>
        </p:nvSpPr>
        <p:spPr>
          <a:xfrm>
            <a:off x="2264450" y="1333072"/>
            <a:ext cx="976285" cy="142028"/>
          </a:xfrm>
          <a:prstGeom prst="rect">
            <a:avLst/>
          </a:prstGeom>
          <a:solidFill>
            <a:srgbClr val="CFA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选择</a:t>
            </a:r>
          </a:p>
        </p:txBody>
      </p:sp>
      <p:sp>
        <p:nvSpPr>
          <p:cNvPr id="15" name="矩形 14">
            <a:extLst>
              <a:ext uri="{FF2B5EF4-FFF2-40B4-BE49-F238E27FC236}">
                <a16:creationId xmlns:a16="http://schemas.microsoft.com/office/drawing/2014/main" id="{65BFC7F1-DE51-45A2-9721-FD41E9ECC8B8}"/>
              </a:ext>
            </a:extLst>
          </p:cNvPr>
          <p:cNvSpPr/>
          <p:nvPr/>
        </p:nvSpPr>
        <p:spPr>
          <a:xfrm>
            <a:off x="2264450" y="962907"/>
            <a:ext cx="976285" cy="284002"/>
          </a:xfrm>
          <a:prstGeom prst="rect">
            <a:avLst/>
          </a:prstGeom>
          <a:solidFill>
            <a:srgbClr val="CFA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Ig</a:t>
            </a:r>
            <a:r>
              <a:rPr lang="zh-CN" altLang="en-US" sz="1200" b="1" dirty="0">
                <a:solidFill>
                  <a:schemeClr val="tx1"/>
                </a:solidFill>
                <a:latin typeface="+mn-ea"/>
              </a:rPr>
              <a:t>基因重排</a:t>
            </a:r>
          </a:p>
        </p:txBody>
      </p:sp>
      <p:sp>
        <p:nvSpPr>
          <p:cNvPr id="16" name="矩形 15">
            <a:extLst>
              <a:ext uri="{FF2B5EF4-FFF2-40B4-BE49-F238E27FC236}">
                <a16:creationId xmlns:a16="http://schemas.microsoft.com/office/drawing/2014/main" id="{5F1CBA00-FD3C-45D6-BAAB-D07A8BDE8BE0}"/>
              </a:ext>
            </a:extLst>
          </p:cNvPr>
          <p:cNvSpPr/>
          <p:nvPr/>
        </p:nvSpPr>
        <p:spPr>
          <a:xfrm>
            <a:off x="1573618" y="808678"/>
            <a:ext cx="623075" cy="284002"/>
          </a:xfrm>
          <a:prstGeom prst="rect">
            <a:avLst/>
          </a:prstGeom>
          <a:solidFill>
            <a:srgbClr val="CFAE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祖</a:t>
            </a:r>
            <a:r>
              <a:rPr lang="en-US" altLang="zh-CN" sz="1200" b="1" dirty="0">
                <a:solidFill>
                  <a:schemeClr val="tx1"/>
                </a:solidFill>
                <a:latin typeface="+mn-ea"/>
              </a:rPr>
              <a:t>B</a:t>
            </a:r>
            <a:r>
              <a:rPr lang="zh-CN" altLang="en-US" sz="1200" b="1" dirty="0">
                <a:solidFill>
                  <a:schemeClr val="tx1"/>
                </a:solidFill>
                <a:latin typeface="+mn-ea"/>
              </a:rPr>
              <a:t>细胞</a:t>
            </a:r>
          </a:p>
        </p:txBody>
      </p:sp>
      <p:sp>
        <p:nvSpPr>
          <p:cNvPr id="17" name="矩形 16">
            <a:extLst>
              <a:ext uri="{FF2B5EF4-FFF2-40B4-BE49-F238E27FC236}">
                <a16:creationId xmlns:a16="http://schemas.microsoft.com/office/drawing/2014/main" id="{2C4DF0A9-AC60-4A60-A3B3-9ABD073999AD}"/>
              </a:ext>
            </a:extLst>
          </p:cNvPr>
          <p:cNvSpPr/>
          <p:nvPr/>
        </p:nvSpPr>
        <p:spPr>
          <a:xfrm>
            <a:off x="3580191" y="779976"/>
            <a:ext cx="455061" cy="370165"/>
          </a:xfrm>
          <a:prstGeom prst="rect">
            <a:avLst/>
          </a:prstGeom>
          <a:solidFill>
            <a:srgbClr val="CFAE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成熟</a:t>
            </a:r>
            <a:r>
              <a:rPr lang="en-US" altLang="zh-CN" sz="1200" b="1" dirty="0">
                <a:solidFill>
                  <a:schemeClr val="tx1"/>
                </a:solidFill>
                <a:latin typeface="+mn-ea"/>
              </a:rPr>
              <a:t>B</a:t>
            </a:r>
            <a:r>
              <a:rPr lang="zh-CN" altLang="en-US" sz="1200" b="1" dirty="0">
                <a:solidFill>
                  <a:schemeClr val="tx1"/>
                </a:solidFill>
                <a:latin typeface="+mn-ea"/>
              </a:rPr>
              <a:t>细胞</a:t>
            </a:r>
          </a:p>
        </p:txBody>
      </p:sp>
      <p:sp>
        <p:nvSpPr>
          <p:cNvPr id="18" name="矩形 17">
            <a:extLst>
              <a:ext uri="{FF2B5EF4-FFF2-40B4-BE49-F238E27FC236}">
                <a16:creationId xmlns:a16="http://schemas.microsoft.com/office/drawing/2014/main" id="{FA70B151-3C14-4C9E-818D-96F173F84F68}"/>
              </a:ext>
            </a:extLst>
          </p:cNvPr>
          <p:cNvSpPr/>
          <p:nvPr/>
        </p:nvSpPr>
        <p:spPr>
          <a:xfrm>
            <a:off x="813974" y="5710961"/>
            <a:ext cx="1705943" cy="31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外周淋巴器官</a:t>
            </a:r>
          </a:p>
        </p:txBody>
      </p:sp>
      <p:sp>
        <p:nvSpPr>
          <p:cNvPr id="19" name="矩形 18">
            <a:extLst>
              <a:ext uri="{FF2B5EF4-FFF2-40B4-BE49-F238E27FC236}">
                <a16:creationId xmlns:a16="http://schemas.microsoft.com/office/drawing/2014/main" id="{2B6C4CC5-34F0-4635-8978-DAC9F04BA2F5}"/>
              </a:ext>
            </a:extLst>
          </p:cNvPr>
          <p:cNvSpPr/>
          <p:nvPr/>
        </p:nvSpPr>
        <p:spPr>
          <a:xfrm>
            <a:off x="1874522" y="2859121"/>
            <a:ext cx="517946" cy="368619"/>
          </a:xfrm>
          <a:prstGeom prst="rect">
            <a:avLst/>
          </a:prstGeom>
          <a:solidFill>
            <a:srgbClr val="B8BD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幼稚</a:t>
            </a:r>
            <a:endParaRPr lang="en-US" altLang="zh-CN" sz="1200" b="1" dirty="0">
              <a:solidFill>
                <a:schemeClr val="tx1"/>
              </a:solidFill>
              <a:latin typeface="+mn-ea"/>
            </a:endParaRPr>
          </a:p>
          <a:p>
            <a:r>
              <a:rPr lang="en-US" altLang="zh-CN" sz="1200" b="1" dirty="0">
                <a:solidFill>
                  <a:schemeClr val="tx1"/>
                </a:solidFill>
                <a:latin typeface="+mn-ea"/>
              </a:rPr>
              <a:t>B</a:t>
            </a:r>
            <a:r>
              <a:rPr lang="zh-CN" altLang="en-US" sz="1200" b="1" dirty="0">
                <a:solidFill>
                  <a:schemeClr val="tx1"/>
                </a:solidFill>
                <a:latin typeface="+mn-ea"/>
              </a:rPr>
              <a:t>细胞</a:t>
            </a:r>
          </a:p>
        </p:txBody>
      </p:sp>
      <p:sp>
        <p:nvSpPr>
          <p:cNvPr id="20" name="矩形 19">
            <a:extLst>
              <a:ext uri="{FF2B5EF4-FFF2-40B4-BE49-F238E27FC236}">
                <a16:creationId xmlns:a16="http://schemas.microsoft.com/office/drawing/2014/main" id="{59583773-D46C-4141-BF8A-92B01F432BD9}"/>
              </a:ext>
            </a:extLst>
          </p:cNvPr>
          <p:cNvSpPr/>
          <p:nvPr/>
        </p:nvSpPr>
        <p:spPr>
          <a:xfrm>
            <a:off x="1669312" y="3575901"/>
            <a:ext cx="669991" cy="430307"/>
          </a:xfrm>
          <a:prstGeom prst="rect">
            <a:avLst/>
          </a:prstGeom>
          <a:solidFill>
            <a:srgbClr val="B8BD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激活的</a:t>
            </a:r>
            <a:r>
              <a:rPr lang="en-US" altLang="zh-CN" sz="1200" b="1" dirty="0">
                <a:solidFill>
                  <a:schemeClr val="tx1"/>
                </a:solidFill>
                <a:latin typeface="+mn-ea"/>
              </a:rPr>
              <a:t>B</a:t>
            </a:r>
            <a:r>
              <a:rPr lang="zh-CN" altLang="en-US" sz="1200" b="1" dirty="0">
                <a:solidFill>
                  <a:schemeClr val="tx1"/>
                </a:solidFill>
                <a:latin typeface="+mn-ea"/>
              </a:rPr>
              <a:t>细胞</a:t>
            </a:r>
          </a:p>
        </p:txBody>
      </p:sp>
      <p:sp>
        <p:nvSpPr>
          <p:cNvPr id="21" name="矩形 20">
            <a:extLst>
              <a:ext uri="{FF2B5EF4-FFF2-40B4-BE49-F238E27FC236}">
                <a16:creationId xmlns:a16="http://schemas.microsoft.com/office/drawing/2014/main" id="{A308388F-5D47-4B72-90C4-BE5CD8D848E4}"/>
              </a:ext>
            </a:extLst>
          </p:cNvPr>
          <p:cNvSpPr/>
          <p:nvPr/>
        </p:nvSpPr>
        <p:spPr>
          <a:xfrm>
            <a:off x="1821356" y="4205175"/>
            <a:ext cx="666661" cy="368619"/>
          </a:xfrm>
          <a:prstGeom prst="rect">
            <a:avLst/>
          </a:prstGeom>
          <a:solidFill>
            <a:srgbClr val="B8BD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类别转换</a:t>
            </a:r>
          </a:p>
        </p:txBody>
      </p:sp>
      <p:sp>
        <p:nvSpPr>
          <p:cNvPr id="22" name="矩形 21">
            <a:extLst>
              <a:ext uri="{FF2B5EF4-FFF2-40B4-BE49-F238E27FC236}">
                <a16:creationId xmlns:a16="http://schemas.microsoft.com/office/drawing/2014/main" id="{762C1DEC-86D4-4A18-BEB6-4571AC880122}"/>
              </a:ext>
            </a:extLst>
          </p:cNvPr>
          <p:cNvSpPr/>
          <p:nvPr/>
        </p:nvSpPr>
        <p:spPr>
          <a:xfrm>
            <a:off x="2630781" y="4205175"/>
            <a:ext cx="835433" cy="368619"/>
          </a:xfrm>
          <a:prstGeom prst="rect">
            <a:avLst/>
          </a:prstGeom>
          <a:solidFill>
            <a:srgbClr val="B8BD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亲和力成熟</a:t>
            </a:r>
          </a:p>
        </p:txBody>
      </p:sp>
      <p:sp>
        <p:nvSpPr>
          <p:cNvPr id="23" name="矩形 22">
            <a:extLst>
              <a:ext uri="{FF2B5EF4-FFF2-40B4-BE49-F238E27FC236}">
                <a16:creationId xmlns:a16="http://schemas.microsoft.com/office/drawing/2014/main" id="{FC659CCE-C0F1-4A69-9900-CB065350342C}"/>
              </a:ext>
            </a:extLst>
          </p:cNvPr>
          <p:cNvSpPr/>
          <p:nvPr/>
        </p:nvSpPr>
        <p:spPr>
          <a:xfrm>
            <a:off x="3179521" y="3506484"/>
            <a:ext cx="801339" cy="169234"/>
          </a:xfrm>
          <a:prstGeom prst="rect">
            <a:avLst/>
          </a:prstGeom>
          <a:solidFill>
            <a:srgbClr val="B8BD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细胞死亡</a:t>
            </a:r>
          </a:p>
        </p:txBody>
      </p:sp>
      <p:sp>
        <p:nvSpPr>
          <p:cNvPr id="24" name="矩形 23">
            <a:extLst>
              <a:ext uri="{FF2B5EF4-FFF2-40B4-BE49-F238E27FC236}">
                <a16:creationId xmlns:a16="http://schemas.microsoft.com/office/drawing/2014/main" id="{24643F81-DFD6-4CD1-BC2A-D58605BBF85A}"/>
              </a:ext>
            </a:extLst>
          </p:cNvPr>
          <p:cNvSpPr/>
          <p:nvPr/>
        </p:nvSpPr>
        <p:spPr>
          <a:xfrm>
            <a:off x="1301479" y="4712537"/>
            <a:ext cx="573043" cy="205645"/>
          </a:xfrm>
          <a:prstGeom prst="rect">
            <a:avLst/>
          </a:prstGeom>
          <a:solidFill>
            <a:srgbClr val="B8BD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浆细胞</a:t>
            </a:r>
          </a:p>
        </p:txBody>
      </p:sp>
      <p:sp>
        <p:nvSpPr>
          <p:cNvPr id="25" name="矩形 24">
            <a:extLst>
              <a:ext uri="{FF2B5EF4-FFF2-40B4-BE49-F238E27FC236}">
                <a16:creationId xmlns:a16="http://schemas.microsoft.com/office/drawing/2014/main" id="{BB0492A9-1A4F-4B98-B284-2E9B07219BE8}"/>
              </a:ext>
            </a:extLst>
          </p:cNvPr>
          <p:cNvSpPr/>
          <p:nvPr/>
        </p:nvSpPr>
        <p:spPr>
          <a:xfrm>
            <a:off x="3219469" y="5025909"/>
            <a:ext cx="555089" cy="344388"/>
          </a:xfrm>
          <a:prstGeom prst="rect">
            <a:avLst/>
          </a:prstGeom>
          <a:solidFill>
            <a:srgbClr val="B8BD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记忆性</a:t>
            </a:r>
            <a:r>
              <a:rPr lang="en-US" altLang="zh-CN" sz="1200" b="1" dirty="0">
                <a:solidFill>
                  <a:schemeClr val="tx1"/>
                </a:solidFill>
                <a:latin typeface="+mn-ea"/>
              </a:rPr>
              <a:t>B</a:t>
            </a:r>
            <a:r>
              <a:rPr lang="zh-CN" altLang="en-US" sz="1200" b="1" dirty="0">
                <a:solidFill>
                  <a:schemeClr val="tx1"/>
                </a:solidFill>
                <a:latin typeface="+mn-ea"/>
              </a:rPr>
              <a:t>细胞</a:t>
            </a:r>
          </a:p>
        </p:txBody>
      </p:sp>
      <p:sp>
        <p:nvSpPr>
          <p:cNvPr id="26" name="矩形 25">
            <a:extLst>
              <a:ext uri="{FF2B5EF4-FFF2-40B4-BE49-F238E27FC236}">
                <a16:creationId xmlns:a16="http://schemas.microsoft.com/office/drawing/2014/main" id="{8DE31E60-6356-49EE-8016-8F7678C0BDAC}"/>
              </a:ext>
            </a:extLst>
          </p:cNvPr>
          <p:cNvSpPr/>
          <p:nvPr/>
        </p:nvSpPr>
        <p:spPr>
          <a:xfrm>
            <a:off x="2392468" y="5223329"/>
            <a:ext cx="632917" cy="327900"/>
          </a:xfrm>
          <a:prstGeom prst="rect">
            <a:avLst/>
          </a:prstGeom>
          <a:solidFill>
            <a:srgbClr val="B8BD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分泌抗体</a:t>
            </a:r>
          </a:p>
        </p:txBody>
      </p:sp>
      <p:sp>
        <p:nvSpPr>
          <p:cNvPr id="27" name="矩形 26">
            <a:extLst>
              <a:ext uri="{FF2B5EF4-FFF2-40B4-BE49-F238E27FC236}">
                <a16:creationId xmlns:a16="http://schemas.microsoft.com/office/drawing/2014/main" id="{6E271DC7-5DE3-4737-8DB1-1DA15A13AB67}"/>
              </a:ext>
            </a:extLst>
          </p:cNvPr>
          <p:cNvSpPr/>
          <p:nvPr/>
        </p:nvSpPr>
        <p:spPr>
          <a:xfrm>
            <a:off x="1381524" y="4927716"/>
            <a:ext cx="298421" cy="251222"/>
          </a:xfrm>
          <a:prstGeom prst="rect">
            <a:avLst/>
          </a:prstGeom>
          <a:solidFill>
            <a:srgbClr val="B8BD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200" b="1" dirty="0">
              <a:solidFill>
                <a:schemeClr val="tx1"/>
              </a:solidFill>
              <a:latin typeface="+mn-ea"/>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8_01"/>
          <p:cNvPicPr>
            <a:picLocks noChangeAspect="1" noChangeArrowheads="1"/>
          </p:cNvPicPr>
          <p:nvPr/>
        </p:nvPicPr>
        <p:blipFill>
          <a:blip r:embed="rId2" cstate="print"/>
          <a:srcRect/>
          <a:stretch>
            <a:fillRect/>
          </a:stretch>
        </p:blipFill>
        <p:spPr bwMode="auto">
          <a:xfrm>
            <a:off x="107506" y="404664"/>
            <a:ext cx="8839439" cy="5184576"/>
          </a:xfrm>
          <a:prstGeom prst="rect">
            <a:avLst/>
          </a:prstGeom>
          <a:noFill/>
          <a:ln w="9525">
            <a:noFill/>
            <a:miter lim="800000"/>
            <a:headEnd/>
            <a:tailEnd/>
          </a:ln>
        </p:spPr>
      </p:pic>
      <p:sp>
        <p:nvSpPr>
          <p:cNvPr id="3" name="矩形 2">
            <a:extLst>
              <a:ext uri="{FF2B5EF4-FFF2-40B4-BE49-F238E27FC236}">
                <a16:creationId xmlns:a16="http://schemas.microsoft.com/office/drawing/2014/main" id="{B31DA58A-DE45-4E53-9F1D-8C53FB4B21BB}"/>
              </a:ext>
            </a:extLst>
          </p:cNvPr>
          <p:cNvSpPr/>
          <p:nvPr/>
        </p:nvSpPr>
        <p:spPr>
          <a:xfrm>
            <a:off x="197055" y="2803362"/>
            <a:ext cx="1234704" cy="289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骨髓基质细胞</a:t>
            </a:r>
          </a:p>
        </p:txBody>
      </p:sp>
      <p:sp>
        <p:nvSpPr>
          <p:cNvPr id="4" name="矩形 3">
            <a:extLst>
              <a:ext uri="{FF2B5EF4-FFF2-40B4-BE49-F238E27FC236}">
                <a16:creationId xmlns:a16="http://schemas.microsoft.com/office/drawing/2014/main" id="{3A934B0A-C3BE-4D7A-AA87-7ABBA8A55F7B}"/>
              </a:ext>
            </a:extLst>
          </p:cNvPr>
          <p:cNvSpPr/>
          <p:nvPr/>
        </p:nvSpPr>
        <p:spPr>
          <a:xfrm>
            <a:off x="445707" y="4752475"/>
            <a:ext cx="1635755" cy="526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骨髓中产生</a:t>
            </a:r>
            <a:r>
              <a:rPr lang="en-US" altLang="zh-CN" sz="1600" b="1" dirty="0">
                <a:solidFill>
                  <a:schemeClr val="tx1"/>
                </a:solidFill>
                <a:latin typeface="+mn-ea"/>
              </a:rPr>
              <a:t>B</a:t>
            </a:r>
            <a:r>
              <a:rPr lang="zh-CN" altLang="en-US" sz="1600" b="1" dirty="0">
                <a:solidFill>
                  <a:schemeClr val="tx1"/>
                </a:solidFill>
                <a:latin typeface="+mn-ea"/>
              </a:rPr>
              <a:t>细胞受体</a:t>
            </a:r>
          </a:p>
        </p:txBody>
      </p:sp>
      <p:sp>
        <p:nvSpPr>
          <p:cNvPr id="5" name="矩形 4">
            <a:extLst>
              <a:ext uri="{FF2B5EF4-FFF2-40B4-BE49-F238E27FC236}">
                <a16:creationId xmlns:a16="http://schemas.microsoft.com/office/drawing/2014/main" id="{F71B7AB8-BB43-48F1-AE69-2700C395C521}"/>
              </a:ext>
            </a:extLst>
          </p:cNvPr>
          <p:cNvSpPr/>
          <p:nvPr/>
        </p:nvSpPr>
        <p:spPr>
          <a:xfrm>
            <a:off x="2643476" y="4752475"/>
            <a:ext cx="1635755" cy="35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骨髓中的阴性选择</a:t>
            </a:r>
          </a:p>
        </p:txBody>
      </p:sp>
      <p:sp>
        <p:nvSpPr>
          <p:cNvPr id="6" name="矩形 5">
            <a:extLst>
              <a:ext uri="{FF2B5EF4-FFF2-40B4-BE49-F238E27FC236}">
                <a16:creationId xmlns:a16="http://schemas.microsoft.com/office/drawing/2014/main" id="{4BD6F42B-6CC4-4180-96F2-3620E603A619}"/>
              </a:ext>
            </a:extLst>
          </p:cNvPr>
          <p:cNvSpPr/>
          <p:nvPr/>
        </p:nvSpPr>
        <p:spPr>
          <a:xfrm>
            <a:off x="4608097" y="4752475"/>
            <a:ext cx="2069432" cy="526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B</a:t>
            </a:r>
            <a:r>
              <a:rPr lang="zh-CN" altLang="en-US" sz="1600" b="1" dirty="0">
                <a:solidFill>
                  <a:schemeClr val="tx1"/>
                </a:solidFill>
                <a:latin typeface="+mn-ea"/>
              </a:rPr>
              <a:t>细胞迁移至外周淋巴器官并激活</a:t>
            </a:r>
          </a:p>
        </p:txBody>
      </p:sp>
      <p:sp>
        <p:nvSpPr>
          <p:cNvPr id="7" name="矩形 6">
            <a:extLst>
              <a:ext uri="{FF2B5EF4-FFF2-40B4-BE49-F238E27FC236}">
                <a16:creationId xmlns:a16="http://schemas.microsoft.com/office/drawing/2014/main" id="{F926DBDD-46DA-43B2-BEA8-5DD18FF803E7}"/>
              </a:ext>
            </a:extLst>
          </p:cNvPr>
          <p:cNvSpPr/>
          <p:nvPr/>
        </p:nvSpPr>
        <p:spPr>
          <a:xfrm>
            <a:off x="6805865" y="4752475"/>
            <a:ext cx="2069431" cy="526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骨髓及淋巴组织中的抗体分泌和记忆细胞</a:t>
            </a:r>
          </a:p>
        </p:txBody>
      </p:sp>
      <p:sp>
        <p:nvSpPr>
          <p:cNvPr id="8" name="矩形 7">
            <a:extLst>
              <a:ext uri="{FF2B5EF4-FFF2-40B4-BE49-F238E27FC236}">
                <a16:creationId xmlns:a16="http://schemas.microsoft.com/office/drawing/2014/main" id="{912FE90D-B6D4-4864-8D85-55D804120861}"/>
              </a:ext>
            </a:extLst>
          </p:cNvPr>
          <p:cNvSpPr/>
          <p:nvPr/>
        </p:nvSpPr>
        <p:spPr>
          <a:xfrm>
            <a:off x="6930187" y="2642401"/>
            <a:ext cx="933917" cy="289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600" b="1" dirty="0">
                <a:solidFill>
                  <a:schemeClr val="tx1"/>
                </a:solidFill>
                <a:latin typeface="+mn-ea"/>
              </a:rPr>
              <a:t>记忆细胞</a:t>
            </a:r>
          </a:p>
        </p:txBody>
      </p:sp>
      <p:sp>
        <p:nvSpPr>
          <p:cNvPr id="9" name="矩形 8">
            <a:extLst>
              <a:ext uri="{FF2B5EF4-FFF2-40B4-BE49-F238E27FC236}">
                <a16:creationId xmlns:a16="http://schemas.microsoft.com/office/drawing/2014/main" id="{27752C96-EF78-4C6E-BA57-83549867526B}"/>
              </a:ext>
            </a:extLst>
          </p:cNvPr>
          <p:cNvSpPr/>
          <p:nvPr/>
        </p:nvSpPr>
        <p:spPr>
          <a:xfrm>
            <a:off x="7888168" y="1289208"/>
            <a:ext cx="822696" cy="289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浆细胞</a:t>
            </a:r>
          </a:p>
        </p:txBody>
      </p:sp>
      <p:sp>
        <p:nvSpPr>
          <p:cNvPr id="10" name="矩形 9">
            <a:extLst>
              <a:ext uri="{FF2B5EF4-FFF2-40B4-BE49-F238E27FC236}">
                <a16:creationId xmlns:a16="http://schemas.microsoft.com/office/drawing/2014/main" id="{4724E59A-E2D8-487F-B58F-37A9CEAF160A}"/>
              </a:ext>
            </a:extLst>
          </p:cNvPr>
          <p:cNvSpPr/>
          <p:nvPr/>
        </p:nvSpPr>
        <p:spPr>
          <a:xfrm>
            <a:off x="197054" y="556003"/>
            <a:ext cx="2028787" cy="382093"/>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前</a:t>
            </a:r>
            <a:r>
              <a:rPr lang="en-US" altLang="zh-CN" sz="1600" b="1" dirty="0">
                <a:solidFill>
                  <a:schemeClr val="tx1"/>
                </a:solidFill>
                <a:latin typeface="+mn-ea"/>
              </a:rPr>
              <a:t>B</a:t>
            </a:r>
            <a:r>
              <a:rPr lang="zh-CN" altLang="en-US" sz="1600" b="1" dirty="0">
                <a:solidFill>
                  <a:schemeClr val="tx1"/>
                </a:solidFill>
                <a:latin typeface="+mn-ea"/>
              </a:rPr>
              <a:t>细胞中</a:t>
            </a:r>
            <a:r>
              <a:rPr lang="en-US" altLang="zh-CN" sz="1600" b="1" dirty="0">
                <a:solidFill>
                  <a:schemeClr val="tx1"/>
                </a:solidFill>
                <a:latin typeface="+mn-ea"/>
              </a:rPr>
              <a:t>Ig</a:t>
            </a:r>
            <a:r>
              <a:rPr lang="zh-CN" altLang="en-US" sz="1600" b="1" dirty="0">
                <a:solidFill>
                  <a:schemeClr val="tx1"/>
                </a:solidFill>
                <a:latin typeface="+mn-ea"/>
              </a:rPr>
              <a:t>基因重排</a:t>
            </a:r>
          </a:p>
        </p:txBody>
      </p:sp>
      <p:sp>
        <p:nvSpPr>
          <p:cNvPr id="11" name="矩形 10">
            <a:extLst>
              <a:ext uri="{FF2B5EF4-FFF2-40B4-BE49-F238E27FC236}">
                <a16:creationId xmlns:a16="http://schemas.microsoft.com/office/drawing/2014/main" id="{B06B05B6-03DD-458F-A2F8-62151DCA36F4}"/>
              </a:ext>
            </a:extLst>
          </p:cNvPr>
          <p:cNvSpPr/>
          <p:nvPr/>
        </p:nvSpPr>
        <p:spPr>
          <a:xfrm>
            <a:off x="2410863" y="531938"/>
            <a:ext cx="2028787" cy="482699"/>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清除结合自身细胞表面抗原的未成熟</a:t>
            </a:r>
            <a:r>
              <a:rPr lang="en-US" altLang="zh-CN" sz="1600" b="1" dirty="0">
                <a:solidFill>
                  <a:schemeClr val="tx1"/>
                </a:solidFill>
                <a:latin typeface="+mn-ea"/>
              </a:rPr>
              <a:t>B</a:t>
            </a:r>
            <a:r>
              <a:rPr lang="zh-CN" altLang="en-US" sz="1600" b="1" dirty="0">
                <a:solidFill>
                  <a:schemeClr val="tx1"/>
                </a:solidFill>
                <a:latin typeface="+mn-ea"/>
              </a:rPr>
              <a:t>细胞</a:t>
            </a:r>
          </a:p>
        </p:txBody>
      </p:sp>
      <p:sp>
        <p:nvSpPr>
          <p:cNvPr id="12" name="矩形 11">
            <a:extLst>
              <a:ext uri="{FF2B5EF4-FFF2-40B4-BE49-F238E27FC236}">
                <a16:creationId xmlns:a16="http://schemas.microsoft.com/office/drawing/2014/main" id="{E92A15B8-3268-416D-8315-79C6EFEF8D76}"/>
              </a:ext>
            </a:extLst>
          </p:cNvPr>
          <p:cNvSpPr/>
          <p:nvPr/>
        </p:nvSpPr>
        <p:spPr>
          <a:xfrm>
            <a:off x="4624672" y="613397"/>
            <a:ext cx="2028787" cy="401240"/>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结合外来抗原的成熟</a:t>
            </a:r>
            <a:r>
              <a:rPr lang="en-US" altLang="zh-CN" sz="1600" b="1" dirty="0">
                <a:solidFill>
                  <a:schemeClr val="tx1"/>
                </a:solidFill>
                <a:latin typeface="+mn-ea"/>
              </a:rPr>
              <a:t>B</a:t>
            </a:r>
            <a:r>
              <a:rPr lang="zh-CN" altLang="en-US" sz="1600" b="1" dirty="0">
                <a:solidFill>
                  <a:schemeClr val="tx1"/>
                </a:solidFill>
                <a:latin typeface="+mn-ea"/>
              </a:rPr>
              <a:t>细胞被激活</a:t>
            </a:r>
          </a:p>
        </p:txBody>
      </p:sp>
      <p:sp>
        <p:nvSpPr>
          <p:cNvPr id="13" name="矩形 12">
            <a:extLst>
              <a:ext uri="{FF2B5EF4-FFF2-40B4-BE49-F238E27FC236}">
                <a16:creationId xmlns:a16="http://schemas.microsoft.com/office/drawing/2014/main" id="{5EF2D1B4-BABA-4B6E-8C76-32FDD87D409F}"/>
              </a:ext>
            </a:extLst>
          </p:cNvPr>
          <p:cNvSpPr/>
          <p:nvPr/>
        </p:nvSpPr>
        <p:spPr>
          <a:xfrm>
            <a:off x="6846509" y="531938"/>
            <a:ext cx="2028787" cy="506045"/>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激活的</a:t>
            </a:r>
            <a:r>
              <a:rPr lang="en-US" altLang="zh-CN" sz="1600" b="1" dirty="0">
                <a:solidFill>
                  <a:schemeClr val="tx1"/>
                </a:solidFill>
                <a:latin typeface="+mn-ea"/>
              </a:rPr>
              <a:t>B</a:t>
            </a:r>
            <a:r>
              <a:rPr lang="zh-CN" altLang="en-US" sz="1600" b="1" dirty="0">
                <a:solidFill>
                  <a:schemeClr val="tx1"/>
                </a:solidFill>
                <a:latin typeface="+mn-ea"/>
              </a:rPr>
              <a:t>细胞产生浆细胞和记忆细胞</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07506" y="1124744"/>
            <a:ext cx="8962267" cy="3496038"/>
          </a:xfrm>
          <a:prstGeom prst="rect">
            <a:avLst/>
          </a:prstGeom>
        </p:spPr>
      </p:pic>
      <p:sp>
        <p:nvSpPr>
          <p:cNvPr id="3" name="矩形 2">
            <a:extLst>
              <a:ext uri="{FF2B5EF4-FFF2-40B4-BE49-F238E27FC236}">
                <a16:creationId xmlns:a16="http://schemas.microsoft.com/office/drawing/2014/main" id="{279101C4-6D34-4DA1-BB9C-B671AEB0E2F9}"/>
              </a:ext>
            </a:extLst>
          </p:cNvPr>
          <p:cNvSpPr/>
          <p:nvPr/>
        </p:nvSpPr>
        <p:spPr>
          <a:xfrm>
            <a:off x="1509021" y="1338470"/>
            <a:ext cx="651084" cy="257243"/>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300" b="1" dirty="0">
                <a:solidFill>
                  <a:schemeClr val="tx1"/>
                </a:solidFill>
                <a:latin typeface="+mn-ea"/>
              </a:rPr>
              <a:t>干细胞</a:t>
            </a:r>
          </a:p>
        </p:txBody>
      </p:sp>
      <p:sp>
        <p:nvSpPr>
          <p:cNvPr id="4" name="矩形 3">
            <a:extLst>
              <a:ext uri="{FF2B5EF4-FFF2-40B4-BE49-F238E27FC236}">
                <a16:creationId xmlns:a16="http://schemas.microsoft.com/office/drawing/2014/main" id="{0B2EFAE0-F4CA-4CF7-BE91-C2C7B04AFAAD}"/>
              </a:ext>
            </a:extLst>
          </p:cNvPr>
          <p:cNvSpPr/>
          <p:nvPr/>
        </p:nvSpPr>
        <p:spPr>
          <a:xfrm>
            <a:off x="2496306" y="1338470"/>
            <a:ext cx="949259" cy="230739"/>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300" b="1" dirty="0">
                <a:solidFill>
                  <a:schemeClr val="tx1"/>
                </a:solidFill>
                <a:latin typeface="+mn-ea"/>
              </a:rPr>
              <a:t>早期祖</a:t>
            </a:r>
            <a:r>
              <a:rPr lang="en-US" altLang="zh-CN" sz="1300" b="1" dirty="0">
                <a:solidFill>
                  <a:schemeClr val="tx1"/>
                </a:solidFill>
                <a:latin typeface="+mn-ea"/>
              </a:rPr>
              <a:t>B</a:t>
            </a:r>
            <a:r>
              <a:rPr lang="zh-CN" altLang="en-US" sz="1300" b="1" dirty="0">
                <a:solidFill>
                  <a:schemeClr val="tx1"/>
                </a:solidFill>
                <a:latin typeface="+mn-ea"/>
              </a:rPr>
              <a:t>细胞</a:t>
            </a:r>
          </a:p>
        </p:txBody>
      </p:sp>
      <p:sp>
        <p:nvSpPr>
          <p:cNvPr id="5" name="矩形 4">
            <a:extLst>
              <a:ext uri="{FF2B5EF4-FFF2-40B4-BE49-F238E27FC236}">
                <a16:creationId xmlns:a16="http://schemas.microsoft.com/office/drawing/2014/main" id="{0244D619-9A7D-45DF-8C70-922F920ED559}"/>
              </a:ext>
            </a:extLst>
          </p:cNvPr>
          <p:cNvSpPr/>
          <p:nvPr/>
        </p:nvSpPr>
        <p:spPr>
          <a:xfrm>
            <a:off x="3574872" y="1351722"/>
            <a:ext cx="949259" cy="230739"/>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300" b="1" dirty="0">
                <a:solidFill>
                  <a:schemeClr val="tx1"/>
                </a:solidFill>
                <a:latin typeface="+mn-ea"/>
              </a:rPr>
              <a:t>后期祖</a:t>
            </a:r>
            <a:r>
              <a:rPr lang="en-US" altLang="zh-CN" sz="1300" b="1" dirty="0">
                <a:solidFill>
                  <a:schemeClr val="tx1"/>
                </a:solidFill>
                <a:latin typeface="+mn-ea"/>
              </a:rPr>
              <a:t>B</a:t>
            </a:r>
            <a:r>
              <a:rPr lang="zh-CN" altLang="en-US" sz="1300" b="1" dirty="0">
                <a:solidFill>
                  <a:schemeClr val="tx1"/>
                </a:solidFill>
                <a:latin typeface="+mn-ea"/>
              </a:rPr>
              <a:t>细胞</a:t>
            </a:r>
          </a:p>
        </p:txBody>
      </p:sp>
      <p:sp>
        <p:nvSpPr>
          <p:cNvPr id="7" name="矩形 6">
            <a:extLst>
              <a:ext uri="{FF2B5EF4-FFF2-40B4-BE49-F238E27FC236}">
                <a16:creationId xmlns:a16="http://schemas.microsoft.com/office/drawing/2014/main" id="{BD759352-F12B-48C3-A46F-3EC0A7A93C9A}"/>
              </a:ext>
            </a:extLst>
          </p:cNvPr>
          <p:cNvSpPr/>
          <p:nvPr/>
        </p:nvSpPr>
        <p:spPr>
          <a:xfrm>
            <a:off x="4696170" y="1338470"/>
            <a:ext cx="949259" cy="243991"/>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300" b="1" dirty="0">
                <a:solidFill>
                  <a:schemeClr val="tx1"/>
                </a:solidFill>
                <a:latin typeface="+mn-ea"/>
              </a:rPr>
              <a:t>大前</a:t>
            </a:r>
            <a:r>
              <a:rPr lang="en-US" altLang="zh-CN" sz="1300" b="1" dirty="0">
                <a:solidFill>
                  <a:schemeClr val="tx1"/>
                </a:solidFill>
                <a:latin typeface="+mn-ea"/>
              </a:rPr>
              <a:t>B</a:t>
            </a:r>
            <a:r>
              <a:rPr lang="zh-CN" altLang="en-US" sz="1300" b="1" dirty="0">
                <a:solidFill>
                  <a:schemeClr val="tx1"/>
                </a:solidFill>
                <a:latin typeface="+mn-ea"/>
              </a:rPr>
              <a:t>细胞</a:t>
            </a:r>
          </a:p>
        </p:txBody>
      </p:sp>
      <p:sp>
        <p:nvSpPr>
          <p:cNvPr id="8" name="矩形 7">
            <a:extLst>
              <a:ext uri="{FF2B5EF4-FFF2-40B4-BE49-F238E27FC236}">
                <a16:creationId xmlns:a16="http://schemas.microsoft.com/office/drawing/2014/main" id="{61EF4201-27E8-4D4E-B035-BE2269DACE1F}"/>
              </a:ext>
            </a:extLst>
          </p:cNvPr>
          <p:cNvSpPr/>
          <p:nvPr/>
        </p:nvSpPr>
        <p:spPr>
          <a:xfrm>
            <a:off x="5774736" y="1322490"/>
            <a:ext cx="949259" cy="243991"/>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300" b="1" dirty="0">
                <a:solidFill>
                  <a:schemeClr val="tx1"/>
                </a:solidFill>
                <a:latin typeface="+mn-ea"/>
              </a:rPr>
              <a:t>小前</a:t>
            </a:r>
            <a:r>
              <a:rPr lang="en-US" altLang="zh-CN" sz="1300" b="1" dirty="0">
                <a:solidFill>
                  <a:schemeClr val="tx1"/>
                </a:solidFill>
                <a:latin typeface="+mn-ea"/>
              </a:rPr>
              <a:t>B</a:t>
            </a:r>
            <a:r>
              <a:rPr lang="zh-CN" altLang="en-US" sz="1300" b="1" dirty="0">
                <a:solidFill>
                  <a:schemeClr val="tx1"/>
                </a:solidFill>
                <a:latin typeface="+mn-ea"/>
              </a:rPr>
              <a:t>细胞</a:t>
            </a:r>
          </a:p>
        </p:txBody>
      </p:sp>
      <p:sp>
        <p:nvSpPr>
          <p:cNvPr id="9" name="矩形 8">
            <a:extLst>
              <a:ext uri="{FF2B5EF4-FFF2-40B4-BE49-F238E27FC236}">
                <a16:creationId xmlns:a16="http://schemas.microsoft.com/office/drawing/2014/main" id="{0B152E6E-DCAD-49B4-9907-1977DAC9E78B}"/>
              </a:ext>
            </a:extLst>
          </p:cNvPr>
          <p:cNvSpPr/>
          <p:nvPr/>
        </p:nvSpPr>
        <p:spPr>
          <a:xfrm>
            <a:off x="6896034" y="1331843"/>
            <a:ext cx="949259" cy="243991"/>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300" b="1" dirty="0">
                <a:solidFill>
                  <a:schemeClr val="tx1"/>
                </a:solidFill>
                <a:latin typeface="+mn-ea"/>
              </a:rPr>
              <a:t>未成熟</a:t>
            </a:r>
            <a:r>
              <a:rPr lang="en-US" altLang="zh-CN" sz="1300" b="1" dirty="0">
                <a:solidFill>
                  <a:schemeClr val="tx1"/>
                </a:solidFill>
                <a:latin typeface="+mn-ea"/>
              </a:rPr>
              <a:t>B</a:t>
            </a:r>
            <a:r>
              <a:rPr lang="zh-CN" altLang="en-US" sz="1300" b="1" dirty="0">
                <a:solidFill>
                  <a:schemeClr val="tx1"/>
                </a:solidFill>
                <a:latin typeface="+mn-ea"/>
              </a:rPr>
              <a:t>细胞</a:t>
            </a:r>
          </a:p>
        </p:txBody>
      </p:sp>
      <p:sp>
        <p:nvSpPr>
          <p:cNvPr id="10" name="矩形 9">
            <a:extLst>
              <a:ext uri="{FF2B5EF4-FFF2-40B4-BE49-F238E27FC236}">
                <a16:creationId xmlns:a16="http://schemas.microsoft.com/office/drawing/2014/main" id="{D3104AB5-1C94-475B-BEBC-EAE89B47A536}"/>
              </a:ext>
            </a:extLst>
          </p:cNvPr>
          <p:cNvSpPr/>
          <p:nvPr/>
        </p:nvSpPr>
        <p:spPr>
          <a:xfrm>
            <a:off x="7982903" y="1351722"/>
            <a:ext cx="949259" cy="243991"/>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300" b="1" dirty="0">
                <a:solidFill>
                  <a:schemeClr val="tx1"/>
                </a:solidFill>
                <a:latin typeface="+mn-ea"/>
              </a:rPr>
              <a:t>成熟</a:t>
            </a:r>
            <a:r>
              <a:rPr lang="en-US" altLang="zh-CN" sz="1300" b="1" dirty="0">
                <a:solidFill>
                  <a:schemeClr val="tx1"/>
                </a:solidFill>
                <a:latin typeface="+mn-ea"/>
              </a:rPr>
              <a:t>B</a:t>
            </a:r>
            <a:r>
              <a:rPr lang="zh-CN" altLang="en-US" sz="1300" b="1" dirty="0">
                <a:solidFill>
                  <a:schemeClr val="tx1"/>
                </a:solidFill>
                <a:latin typeface="+mn-ea"/>
              </a:rPr>
              <a:t>细胞</a:t>
            </a:r>
          </a:p>
        </p:txBody>
      </p:sp>
      <p:sp>
        <p:nvSpPr>
          <p:cNvPr id="11" name="矩形 10">
            <a:extLst>
              <a:ext uri="{FF2B5EF4-FFF2-40B4-BE49-F238E27FC236}">
                <a16:creationId xmlns:a16="http://schemas.microsoft.com/office/drawing/2014/main" id="{593B8084-537E-42A3-8741-366F2616DC9D}"/>
              </a:ext>
            </a:extLst>
          </p:cNvPr>
          <p:cNvSpPr/>
          <p:nvPr/>
        </p:nvSpPr>
        <p:spPr>
          <a:xfrm>
            <a:off x="468724" y="2822713"/>
            <a:ext cx="750475" cy="349774"/>
          </a:xfrm>
          <a:prstGeom prst="rect">
            <a:avLst/>
          </a:prstGeom>
          <a:solidFill>
            <a:srgbClr val="F8F4B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重链基因</a:t>
            </a:r>
          </a:p>
        </p:txBody>
      </p:sp>
      <p:sp>
        <p:nvSpPr>
          <p:cNvPr id="12" name="矩形 11">
            <a:extLst>
              <a:ext uri="{FF2B5EF4-FFF2-40B4-BE49-F238E27FC236}">
                <a16:creationId xmlns:a16="http://schemas.microsoft.com/office/drawing/2014/main" id="{07B2337B-0454-4060-B434-0E197A4E177C}"/>
              </a:ext>
            </a:extLst>
          </p:cNvPr>
          <p:cNvSpPr/>
          <p:nvPr/>
        </p:nvSpPr>
        <p:spPr>
          <a:xfrm>
            <a:off x="468723" y="3309236"/>
            <a:ext cx="750475" cy="349774"/>
          </a:xfrm>
          <a:prstGeom prst="rect">
            <a:avLst/>
          </a:prstGeom>
          <a:solidFill>
            <a:srgbClr val="F8F4B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轻链基因</a:t>
            </a:r>
          </a:p>
        </p:txBody>
      </p:sp>
      <p:sp>
        <p:nvSpPr>
          <p:cNvPr id="13" name="矩形 12">
            <a:extLst>
              <a:ext uri="{FF2B5EF4-FFF2-40B4-BE49-F238E27FC236}">
                <a16:creationId xmlns:a16="http://schemas.microsoft.com/office/drawing/2014/main" id="{B4924CFB-DAEA-43CF-81BA-E90C4597C5CD}"/>
              </a:ext>
            </a:extLst>
          </p:cNvPr>
          <p:cNvSpPr/>
          <p:nvPr/>
        </p:nvSpPr>
        <p:spPr>
          <a:xfrm>
            <a:off x="468723" y="3965009"/>
            <a:ext cx="750475" cy="349774"/>
          </a:xfrm>
          <a:prstGeom prst="rect">
            <a:avLst/>
          </a:prstGeom>
          <a:solidFill>
            <a:srgbClr val="F8F4B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表面</a:t>
            </a:r>
            <a:r>
              <a:rPr lang="en-US" altLang="zh-CN" sz="1400" b="1" dirty="0">
                <a:solidFill>
                  <a:schemeClr val="tx1"/>
                </a:solidFill>
                <a:latin typeface="+mn-ea"/>
              </a:rPr>
              <a:t>Ig</a:t>
            </a:r>
            <a:endParaRPr lang="zh-CN" altLang="en-US" sz="1400" b="1" dirty="0">
              <a:solidFill>
                <a:schemeClr val="tx1"/>
              </a:solidFill>
              <a:latin typeface="+mn-ea"/>
            </a:endParaRPr>
          </a:p>
        </p:txBody>
      </p:sp>
      <p:sp>
        <p:nvSpPr>
          <p:cNvPr id="14" name="矩形 13">
            <a:extLst>
              <a:ext uri="{FF2B5EF4-FFF2-40B4-BE49-F238E27FC236}">
                <a16:creationId xmlns:a16="http://schemas.microsoft.com/office/drawing/2014/main" id="{CB32CBAA-C9FF-4717-A680-297DE31E6450}"/>
              </a:ext>
            </a:extLst>
          </p:cNvPr>
          <p:cNvSpPr/>
          <p:nvPr/>
        </p:nvSpPr>
        <p:spPr>
          <a:xfrm>
            <a:off x="1459325" y="2872763"/>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胚系</a:t>
            </a:r>
          </a:p>
        </p:txBody>
      </p:sp>
      <p:sp>
        <p:nvSpPr>
          <p:cNvPr id="16" name="矩形 15">
            <a:extLst>
              <a:ext uri="{FF2B5EF4-FFF2-40B4-BE49-F238E27FC236}">
                <a16:creationId xmlns:a16="http://schemas.microsoft.com/office/drawing/2014/main" id="{E4842356-C931-4B73-AD83-2ACF5446C3CD}"/>
              </a:ext>
            </a:extLst>
          </p:cNvPr>
          <p:cNvSpPr/>
          <p:nvPr/>
        </p:nvSpPr>
        <p:spPr>
          <a:xfrm>
            <a:off x="1436135" y="3309236"/>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胚系</a:t>
            </a:r>
          </a:p>
        </p:txBody>
      </p:sp>
      <p:sp>
        <p:nvSpPr>
          <p:cNvPr id="17" name="矩形 16">
            <a:extLst>
              <a:ext uri="{FF2B5EF4-FFF2-40B4-BE49-F238E27FC236}">
                <a16:creationId xmlns:a16="http://schemas.microsoft.com/office/drawing/2014/main" id="{9EEBB26D-B18F-437C-9360-3C0822139EA1}"/>
              </a:ext>
            </a:extLst>
          </p:cNvPr>
          <p:cNvSpPr/>
          <p:nvPr/>
        </p:nvSpPr>
        <p:spPr>
          <a:xfrm>
            <a:off x="1436134" y="3965009"/>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无</a:t>
            </a:r>
          </a:p>
        </p:txBody>
      </p:sp>
      <p:sp>
        <p:nvSpPr>
          <p:cNvPr id="18" name="矩形 17">
            <a:extLst>
              <a:ext uri="{FF2B5EF4-FFF2-40B4-BE49-F238E27FC236}">
                <a16:creationId xmlns:a16="http://schemas.microsoft.com/office/drawing/2014/main" id="{43602742-3081-4A59-BFFA-65C4AADD40A1}"/>
              </a:ext>
            </a:extLst>
          </p:cNvPr>
          <p:cNvSpPr/>
          <p:nvPr/>
        </p:nvSpPr>
        <p:spPr>
          <a:xfrm>
            <a:off x="2595697" y="3956975"/>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无</a:t>
            </a:r>
          </a:p>
        </p:txBody>
      </p:sp>
      <p:sp>
        <p:nvSpPr>
          <p:cNvPr id="19" name="矩形 18">
            <a:extLst>
              <a:ext uri="{FF2B5EF4-FFF2-40B4-BE49-F238E27FC236}">
                <a16:creationId xmlns:a16="http://schemas.microsoft.com/office/drawing/2014/main" id="{6915CFCD-34E3-460C-9DCF-5FE605354402}"/>
              </a:ext>
            </a:extLst>
          </p:cNvPr>
          <p:cNvSpPr/>
          <p:nvPr/>
        </p:nvSpPr>
        <p:spPr>
          <a:xfrm>
            <a:off x="3674263" y="3956975"/>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无</a:t>
            </a:r>
          </a:p>
        </p:txBody>
      </p:sp>
      <p:sp>
        <p:nvSpPr>
          <p:cNvPr id="20" name="矩形 19">
            <a:extLst>
              <a:ext uri="{FF2B5EF4-FFF2-40B4-BE49-F238E27FC236}">
                <a16:creationId xmlns:a16="http://schemas.microsoft.com/office/drawing/2014/main" id="{E2111F59-CCBC-4E0E-AA82-75DB721AA24C}"/>
              </a:ext>
            </a:extLst>
          </p:cNvPr>
          <p:cNvSpPr/>
          <p:nvPr/>
        </p:nvSpPr>
        <p:spPr>
          <a:xfrm>
            <a:off x="2560213" y="2842946"/>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D-J</a:t>
            </a:r>
            <a:r>
              <a:rPr lang="zh-CN" altLang="en-US" sz="1400" b="1" dirty="0">
                <a:solidFill>
                  <a:schemeClr val="tx1"/>
                </a:solidFill>
                <a:latin typeface="+mn-ea"/>
              </a:rPr>
              <a:t>重排</a:t>
            </a:r>
          </a:p>
        </p:txBody>
      </p:sp>
      <p:sp>
        <p:nvSpPr>
          <p:cNvPr id="21" name="矩形 20">
            <a:extLst>
              <a:ext uri="{FF2B5EF4-FFF2-40B4-BE49-F238E27FC236}">
                <a16:creationId xmlns:a16="http://schemas.microsoft.com/office/drawing/2014/main" id="{14CCBB44-75E2-4139-864E-A343B1A09DD7}"/>
              </a:ext>
            </a:extLst>
          </p:cNvPr>
          <p:cNvSpPr/>
          <p:nvPr/>
        </p:nvSpPr>
        <p:spPr>
          <a:xfrm>
            <a:off x="3633671" y="2822713"/>
            <a:ext cx="860429"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V-DJ</a:t>
            </a:r>
            <a:r>
              <a:rPr lang="zh-CN" altLang="en-US" sz="1400" b="1" dirty="0">
                <a:solidFill>
                  <a:schemeClr val="tx1"/>
                </a:solidFill>
                <a:latin typeface="+mn-ea"/>
              </a:rPr>
              <a:t>重排</a:t>
            </a:r>
          </a:p>
        </p:txBody>
      </p:sp>
      <p:sp>
        <p:nvSpPr>
          <p:cNvPr id="22" name="矩形 21">
            <a:extLst>
              <a:ext uri="{FF2B5EF4-FFF2-40B4-BE49-F238E27FC236}">
                <a16:creationId xmlns:a16="http://schemas.microsoft.com/office/drawing/2014/main" id="{CDA83010-C188-4BC5-8A79-D980B35A1462}"/>
              </a:ext>
            </a:extLst>
          </p:cNvPr>
          <p:cNvSpPr/>
          <p:nvPr/>
        </p:nvSpPr>
        <p:spPr>
          <a:xfrm>
            <a:off x="4738095" y="2842946"/>
            <a:ext cx="860429"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重排的</a:t>
            </a:r>
            <a:r>
              <a:rPr lang="en-US" altLang="zh-CN" sz="1400" b="1" dirty="0">
                <a:solidFill>
                  <a:schemeClr val="tx1"/>
                </a:solidFill>
                <a:latin typeface="+mn-ea"/>
              </a:rPr>
              <a:t>VDJ</a:t>
            </a:r>
            <a:endParaRPr lang="zh-CN" altLang="en-US" sz="1400" b="1" dirty="0">
              <a:solidFill>
                <a:schemeClr val="tx1"/>
              </a:solidFill>
              <a:latin typeface="+mn-ea"/>
            </a:endParaRPr>
          </a:p>
        </p:txBody>
      </p:sp>
      <p:sp>
        <p:nvSpPr>
          <p:cNvPr id="23" name="矩形 22">
            <a:extLst>
              <a:ext uri="{FF2B5EF4-FFF2-40B4-BE49-F238E27FC236}">
                <a16:creationId xmlns:a16="http://schemas.microsoft.com/office/drawing/2014/main" id="{D456EA62-C7C2-4555-B28E-6B07D16F3CE6}"/>
              </a:ext>
            </a:extLst>
          </p:cNvPr>
          <p:cNvSpPr/>
          <p:nvPr/>
        </p:nvSpPr>
        <p:spPr>
          <a:xfrm>
            <a:off x="5801243" y="2848867"/>
            <a:ext cx="860429"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重排的</a:t>
            </a:r>
            <a:r>
              <a:rPr lang="en-US" altLang="zh-CN" sz="1400" b="1" dirty="0">
                <a:solidFill>
                  <a:schemeClr val="tx1"/>
                </a:solidFill>
                <a:latin typeface="+mn-ea"/>
              </a:rPr>
              <a:t>VDJ</a:t>
            </a:r>
            <a:endParaRPr lang="zh-CN" altLang="en-US" sz="1400" b="1" dirty="0">
              <a:solidFill>
                <a:schemeClr val="tx1"/>
              </a:solidFill>
              <a:latin typeface="+mn-ea"/>
            </a:endParaRPr>
          </a:p>
        </p:txBody>
      </p:sp>
      <p:sp>
        <p:nvSpPr>
          <p:cNvPr id="24" name="矩形 23">
            <a:extLst>
              <a:ext uri="{FF2B5EF4-FFF2-40B4-BE49-F238E27FC236}">
                <a16:creationId xmlns:a16="http://schemas.microsoft.com/office/drawing/2014/main" id="{9D2B5057-8FB0-4B24-BB71-DAFEB6F50C4C}"/>
              </a:ext>
            </a:extLst>
          </p:cNvPr>
          <p:cNvSpPr/>
          <p:nvPr/>
        </p:nvSpPr>
        <p:spPr>
          <a:xfrm>
            <a:off x="6940448" y="2846259"/>
            <a:ext cx="860429"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重排的</a:t>
            </a:r>
            <a:r>
              <a:rPr lang="en-US" altLang="zh-CN" sz="1400" b="1" dirty="0">
                <a:solidFill>
                  <a:schemeClr val="tx1"/>
                </a:solidFill>
                <a:latin typeface="+mn-ea"/>
              </a:rPr>
              <a:t>VDJ</a:t>
            </a:r>
            <a:endParaRPr lang="zh-CN" altLang="en-US" sz="1400" b="1" dirty="0">
              <a:solidFill>
                <a:schemeClr val="tx1"/>
              </a:solidFill>
              <a:latin typeface="+mn-ea"/>
            </a:endParaRPr>
          </a:p>
        </p:txBody>
      </p:sp>
      <p:sp>
        <p:nvSpPr>
          <p:cNvPr id="25" name="矩形 24">
            <a:extLst>
              <a:ext uri="{FF2B5EF4-FFF2-40B4-BE49-F238E27FC236}">
                <a16:creationId xmlns:a16="http://schemas.microsoft.com/office/drawing/2014/main" id="{3960250E-855F-499E-BBAE-073D4A2D64AA}"/>
              </a:ext>
            </a:extLst>
          </p:cNvPr>
          <p:cNvSpPr/>
          <p:nvPr/>
        </p:nvSpPr>
        <p:spPr>
          <a:xfrm>
            <a:off x="8064587" y="2869100"/>
            <a:ext cx="860429"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重排的</a:t>
            </a:r>
            <a:r>
              <a:rPr lang="en-US" altLang="zh-CN" sz="1400" b="1" dirty="0">
                <a:solidFill>
                  <a:schemeClr val="tx1"/>
                </a:solidFill>
                <a:latin typeface="+mn-ea"/>
              </a:rPr>
              <a:t>VDJ</a:t>
            </a:r>
            <a:endParaRPr lang="zh-CN" altLang="en-US" sz="1400" b="1" dirty="0">
              <a:solidFill>
                <a:schemeClr val="tx1"/>
              </a:solidFill>
              <a:latin typeface="+mn-ea"/>
            </a:endParaRPr>
          </a:p>
        </p:txBody>
      </p:sp>
      <p:sp>
        <p:nvSpPr>
          <p:cNvPr id="26" name="矩形 25">
            <a:extLst>
              <a:ext uri="{FF2B5EF4-FFF2-40B4-BE49-F238E27FC236}">
                <a16:creationId xmlns:a16="http://schemas.microsoft.com/office/drawing/2014/main" id="{8B9454A5-51A4-4BD3-A8D9-3B8FE048F182}"/>
              </a:ext>
            </a:extLst>
          </p:cNvPr>
          <p:cNvSpPr/>
          <p:nvPr/>
        </p:nvSpPr>
        <p:spPr>
          <a:xfrm>
            <a:off x="2595697" y="3321289"/>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胚系</a:t>
            </a:r>
          </a:p>
        </p:txBody>
      </p:sp>
      <p:sp>
        <p:nvSpPr>
          <p:cNvPr id="27" name="矩形 26">
            <a:extLst>
              <a:ext uri="{FF2B5EF4-FFF2-40B4-BE49-F238E27FC236}">
                <a16:creationId xmlns:a16="http://schemas.microsoft.com/office/drawing/2014/main" id="{5BBD76FE-2879-4B82-9A4A-53C9321A66CE}"/>
              </a:ext>
            </a:extLst>
          </p:cNvPr>
          <p:cNvSpPr/>
          <p:nvPr/>
        </p:nvSpPr>
        <p:spPr>
          <a:xfrm>
            <a:off x="3689196" y="3311495"/>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胚系</a:t>
            </a:r>
          </a:p>
        </p:txBody>
      </p:sp>
      <p:sp>
        <p:nvSpPr>
          <p:cNvPr id="28" name="矩形 27">
            <a:extLst>
              <a:ext uri="{FF2B5EF4-FFF2-40B4-BE49-F238E27FC236}">
                <a16:creationId xmlns:a16="http://schemas.microsoft.com/office/drawing/2014/main" id="{7E8F143C-AAA8-4805-AFC7-70582DB373CB}"/>
              </a:ext>
            </a:extLst>
          </p:cNvPr>
          <p:cNvSpPr/>
          <p:nvPr/>
        </p:nvSpPr>
        <p:spPr>
          <a:xfrm>
            <a:off x="4738095" y="3312694"/>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胚系</a:t>
            </a:r>
          </a:p>
        </p:txBody>
      </p:sp>
      <p:sp>
        <p:nvSpPr>
          <p:cNvPr id="29" name="矩形 28">
            <a:extLst>
              <a:ext uri="{FF2B5EF4-FFF2-40B4-BE49-F238E27FC236}">
                <a16:creationId xmlns:a16="http://schemas.microsoft.com/office/drawing/2014/main" id="{1BEAF63F-C090-46D6-933E-63A653570798}"/>
              </a:ext>
            </a:extLst>
          </p:cNvPr>
          <p:cNvSpPr/>
          <p:nvPr/>
        </p:nvSpPr>
        <p:spPr>
          <a:xfrm>
            <a:off x="5882247" y="3323898"/>
            <a:ext cx="750475"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V-J</a:t>
            </a:r>
            <a:r>
              <a:rPr lang="zh-CN" altLang="en-US" sz="1400" b="1" dirty="0">
                <a:solidFill>
                  <a:schemeClr val="tx1"/>
                </a:solidFill>
                <a:latin typeface="+mn-ea"/>
              </a:rPr>
              <a:t>重排</a:t>
            </a:r>
          </a:p>
        </p:txBody>
      </p:sp>
      <p:sp>
        <p:nvSpPr>
          <p:cNvPr id="30" name="矩形 29">
            <a:extLst>
              <a:ext uri="{FF2B5EF4-FFF2-40B4-BE49-F238E27FC236}">
                <a16:creationId xmlns:a16="http://schemas.microsoft.com/office/drawing/2014/main" id="{C8DFA2BB-94F9-477F-8967-166F10AA1252}"/>
              </a:ext>
            </a:extLst>
          </p:cNvPr>
          <p:cNvSpPr/>
          <p:nvPr/>
        </p:nvSpPr>
        <p:spPr>
          <a:xfrm>
            <a:off x="6927456" y="3321289"/>
            <a:ext cx="860429"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重排的</a:t>
            </a:r>
            <a:r>
              <a:rPr lang="en-US" altLang="zh-CN" sz="1400" b="1" dirty="0">
                <a:solidFill>
                  <a:schemeClr val="tx1"/>
                </a:solidFill>
                <a:latin typeface="+mn-ea"/>
              </a:rPr>
              <a:t>VJ</a:t>
            </a:r>
            <a:endParaRPr lang="zh-CN" altLang="en-US" sz="1400" b="1" dirty="0">
              <a:solidFill>
                <a:schemeClr val="tx1"/>
              </a:solidFill>
              <a:latin typeface="+mn-ea"/>
            </a:endParaRPr>
          </a:p>
        </p:txBody>
      </p:sp>
      <p:sp>
        <p:nvSpPr>
          <p:cNvPr id="31" name="矩形 30">
            <a:extLst>
              <a:ext uri="{FF2B5EF4-FFF2-40B4-BE49-F238E27FC236}">
                <a16:creationId xmlns:a16="http://schemas.microsoft.com/office/drawing/2014/main" id="{25CA85CE-DE21-4E3F-9A88-A641AB6E0C88}"/>
              </a:ext>
            </a:extLst>
          </p:cNvPr>
          <p:cNvSpPr/>
          <p:nvPr/>
        </p:nvSpPr>
        <p:spPr>
          <a:xfrm>
            <a:off x="8051214" y="3321289"/>
            <a:ext cx="860429"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重排的</a:t>
            </a:r>
            <a:r>
              <a:rPr lang="en-US" altLang="zh-CN" sz="1400" b="1" dirty="0">
                <a:solidFill>
                  <a:schemeClr val="tx1"/>
                </a:solidFill>
                <a:latin typeface="+mn-ea"/>
              </a:rPr>
              <a:t>VJ</a:t>
            </a:r>
            <a:endParaRPr lang="zh-CN" altLang="en-US" sz="1400" b="1" dirty="0">
              <a:solidFill>
                <a:schemeClr val="tx1"/>
              </a:solidFill>
              <a:latin typeface="+mn-ea"/>
            </a:endParaRPr>
          </a:p>
        </p:txBody>
      </p:sp>
      <p:sp>
        <p:nvSpPr>
          <p:cNvPr id="32" name="矩形 31">
            <a:extLst>
              <a:ext uri="{FF2B5EF4-FFF2-40B4-BE49-F238E27FC236}">
                <a16:creationId xmlns:a16="http://schemas.microsoft.com/office/drawing/2014/main" id="{E5461920-EEDE-4578-AB78-971E613E9399}"/>
              </a:ext>
            </a:extLst>
          </p:cNvPr>
          <p:cNvSpPr/>
          <p:nvPr/>
        </p:nvSpPr>
        <p:spPr>
          <a:xfrm>
            <a:off x="4688053" y="3822199"/>
            <a:ext cx="976732" cy="598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sym typeface="Symbol" panose="05050102010706020507" pitchFamily="18" charset="2"/>
              </a:rPr>
              <a:t>链作为前</a:t>
            </a:r>
            <a:r>
              <a:rPr lang="en-US" altLang="zh-CN" sz="1200" b="1" dirty="0">
                <a:solidFill>
                  <a:schemeClr val="tx1"/>
                </a:solidFill>
                <a:latin typeface="+mn-ea"/>
                <a:sym typeface="Symbol" panose="05050102010706020507" pitchFamily="18" charset="2"/>
              </a:rPr>
              <a:t>BCR</a:t>
            </a:r>
            <a:r>
              <a:rPr lang="zh-CN" altLang="en-US" sz="1200" b="1" dirty="0">
                <a:solidFill>
                  <a:schemeClr val="tx1"/>
                </a:solidFill>
                <a:latin typeface="+mn-ea"/>
                <a:sym typeface="Symbol" panose="05050102010706020507" pitchFamily="18" charset="2"/>
              </a:rPr>
              <a:t>的一部分，短时位于表面</a:t>
            </a:r>
            <a:endParaRPr lang="zh-CN" altLang="en-US" sz="1200" b="1" dirty="0">
              <a:solidFill>
                <a:schemeClr val="tx1"/>
              </a:solidFill>
              <a:latin typeface="+mn-ea"/>
            </a:endParaRPr>
          </a:p>
        </p:txBody>
      </p:sp>
      <p:sp>
        <p:nvSpPr>
          <p:cNvPr id="33" name="矩形 32">
            <a:extLst>
              <a:ext uri="{FF2B5EF4-FFF2-40B4-BE49-F238E27FC236}">
                <a16:creationId xmlns:a16="http://schemas.microsoft.com/office/drawing/2014/main" id="{1FCC43E2-F5C0-4996-9F66-7B0B6DD6B05C}"/>
              </a:ext>
            </a:extLst>
          </p:cNvPr>
          <p:cNvSpPr/>
          <p:nvPr/>
        </p:nvSpPr>
        <p:spPr>
          <a:xfrm>
            <a:off x="5834363" y="3946665"/>
            <a:ext cx="860429" cy="34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细胞内</a:t>
            </a:r>
            <a:r>
              <a:rPr lang="zh-CN" altLang="en-US" sz="1400" b="1" dirty="0">
                <a:solidFill>
                  <a:schemeClr val="tx1"/>
                </a:solidFill>
                <a:latin typeface="+mn-ea"/>
                <a:sym typeface="Symbol" panose="05050102010706020507" pitchFamily="18" charset="2"/>
              </a:rPr>
              <a:t>链</a:t>
            </a:r>
            <a:endParaRPr lang="zh-CN" altLang="en-US" sz="1400" b="1" dirty="0">
              <a:solidFill>
                <a:schemeClr val="tx1"/>
              </a:solidFill>
              <a:latin typeface="+mn-ea"/>
            </a:endParaRPr>
          </a:p>
        </p:txBody>
      </p:sp>
      <p:sp>
        <p:nvSpPr>
          <p:cNvPr id="34" name="矩形 33">
            <a:extLst>
              <a:ext uri="{FF2B5EF4-FFF2-40B4-BE49-F238E27FC236}">
                <a16:creationId xmlns:a16="http://schemas.microsoft.com/office/drawing/2014/main" id="{FFD50069-1389-4C7E-B28C-51B8A3E570B2}"/>
              </a:ext>
            </a:extLst>
          </p:cNvPr>
          <p:cNvSpPr/>
          <p:nvPr/>
        </p:nvSpPr>
        <p:spPr>
          <a:xfrm>
            <a:off x="6926182" y="3822199"/>
            <a:ext cx="860429" cy="598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细胞表面</a:t>
            </a:r>
            <a:r>
              <a:rPr lang="en-US" altLang="zh-CN" sz="1400" b="1" dirty="0">
                <a:solidFill>
                  <a:schemeClr val="tx1"/>
                </a:solidFill>
                <a:latin typeface="+mn-ea"/>
              </a:rPr>
              <a:t>IgM</a:t>
            </a:r>
            <a:r>
              <a:rPr lang="zh-CN" altLang="en-US" sz="1400" b="1" dirty="0">
                <a:solidFill>
                  <a:schemeClr val="tx1"/>
                </a:solidFill>
                <a:latin typeface="+mn-ea"/>
              </a:rPr>
              <a:t>表达</a:t>
            </a:r>
          </a:p>
        </p:txBody>
      </p:sp>
      <p:sp>
        <p:nvSpPr>
          <p:cNvPr id="35" name="矩形 34">
            <a:extLst>
              <a:ext uri="{FF2B5EF4-FFF2-40B4-BE49-F238E27FC236}">
                <a16:creationId xmlns:a16="http://schemas.microsoft.com/office/drawing/2014/main" id="{47315966-C1E4-4850-AF88-57930D398525}"/>
              </a:ext>
            </a:extLst>
          </p:cNvPr>
          <p:cNvSpPr/>
          <p:nvPr/>
        </p:nvSpPr>
        <p:spPr>
          <a:xfrm>
            <a:off x="8018814" y="3773931"/>
            <a:ext cx="913151" cy="64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细胞表面</a:t>
            </a:r>
            <a:r>
              <a:rPr lang="en-US" altLang="zh-CN" sz="1400" b="1" dirty="0">
                <a:solidFill>
                  <a:schemeClr val="tx1"/>
                </a:solidFill>
                <a:latin typeface="+mn-ea"/>
              </a:rPr>
              <a:t>IgM</a:t>
            </a:r>
            <a:r>
              <a:rPr lang="zh-CN" altLang="en-US" sz="1400" b="1" dirty="0">
                <a:solidFill>
                  <a:schemeClr val="tx1"/>
                </a:solidFill>
                <a:latin typeface="+mn-ea"/>
              </a:rPr>
              <a:t>和</a:t>
            </a:r>
            <a:r>
              <a:rPr lang="en-US" altLang="zh-CN" sz="1400" b="1" dirty="0" err="1">
                <a:solidFill>
                  <a:schemeClr val="tx1"/>
                </a:solidFill>
                <a:latin typeface="+mn-ea"/>
              </a:rPr>
              <a:t>IgD</a:t>
            </a:r>
            <a:r>
              <a:rPr lang="zh-CN" altLang="en-US" sz="1400" b="1" dirty="0">
                <a:solidFill>
                  <a:schemeClr val="tx1"/>
                </a:solidFill>
                <a:latin typeface="+mn-ea"/>
              </a:rPr>
              <a:t>表达</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email"/>
          <a:srcRect/>
          <a:stretch>
            <a:fillRect/>
          </a:stretch>
        </p:blipFill>
        <p:spPr bwMode="auto">
          <a:xfrm>
            <a:off x="35498" y="132184"/>
            <a:ext cx="8962165" cy="5457056"/>
          </a:xfrm>
          <a:prstGeom prst="rect">
            <a:avLst/>
          </a:prstGeom>
          <a:noFill/>
          <a:ln w="9525">
            <a:noFill/>
            <a:miter lim="800000"/>
            <a:headEnd/>
            <a:tailEnd/>
          </a:ln>
        </p:spPr>
      </p:pic>
      <p:sp>
        <p:nvSpPr>
          <p:cNvPr id="3" name="矩形 2"/>
          <p:cNvSpPr/>
          <p:nvPr/>
        </p:nvSpPr>
        <p:spPr>
          <a:xfrm>
            <a:off x="179512" y="6077997"/>
            <a:ext cx="8712968" cy="369332"/>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dirty="0">
                <a:solidFill>
                  <a:prstClr val="white"/>
                </a:solidFill>
                <a:latin typeface="Georgia"/>
                <a:ea typeface="微软雅黑"/>
              </a:rPr>
              <a:t>炎症反应中的主要事件：血管舒张、毛细血管通透性增加、以及吞噬细胞流入</a:t>
            </a:r>
            <a:endParaRPr lang="en-US" altLang="zh-CN" dirty="0">
              <a:solidFill>
                <a:prstClr val="white"/>
              </a:solidFill>
              <a:latin typeface="Georgia"/>
              <a:ea typeface="微软雅黑"/>
            </a:endParaRPr>
          </a:p>
        </p:txBody>
      </p:sp>
      <p:sp>
        <p:nvSpPr>
          <p:cNvPr id="4" name="矩形 3"/>
          <p:cNvSpPr/>
          <p:nvPr/>
        </p:nvSpPr>
        <p:spPr>
          <a:xfrm>
            <a:off x="323530" y="87017"/>
            <a:ext cx="1415772" cy="461665"/>
          </a:xfrm>
          <a:prstGeom prst="rect">
            <a:avLst/>
          </a:prstGeom>
          <a:solidFill>
            <a:schemeClr val="accent3">
              <a:lumMod val="50000"/>
            </a:schemeClr>
          </a:solidFill>
        </p:spPr>
        <p:txBody>
          <a:bodyPr wrap="none">
            <a:spAutoFit/>
          </a:bodyPr>
          <a:lstStyle/>
          <a:p>
            <a:pPr defTabSz="914400">
              <a:defRPr/>
            </a:pPr>
            <a:r>
              <a:rPr lang="zh-CN" altLang="en-US" sz="2400" dirty="0">
                <a:solidFill>
                  <a:prstClr val="white"/>
                </a:solidFill>
                <a:latin typeface="Georgia"/>
                <a:ea typeface="微软雅黑"/>
              </a:rPr>
              <a:t>炎症反应</a:t>
            </a:r>
            <a:endParaRPr lang="en-US" altLang="zh-CN" sz="2400" dirty="0">
              <a:solidFill>
                <a:prstClr val="white"/>
              </a:solidFill>
              <a:latin typeface="Georgia"/>
              <a:ea typeface="微软雅黑"/>
            </a:endParaRPr>
          </a:p>
        </p:txBody>
      </p:sp>
      <p:sp>
        <p:nvSpPr>
          <p:cNvPr id="2" name="矩形 1">
            <a:extLst>
              <a:ext uri="{FF2B5EF4-FFF2-40B4-BE49-F238E27FC236}">
                <a16:creationId xmlns:a16="http://schemas.microsoft.com/office/drawing/2014/main" id="{F43B4224-D19C-4375-829A-22A70352A5BE}"/>
              </a:ext>
            </a:extLst>
          </p:cNvPr>
          <p:cNvSpPr/>
          <p:nvPr/>
        </p:nvSpPr>
        <p:spPr>
          <a:xfrm>
            <a:off x="2590800" y="548682"/>
            <a:ext cx="1039906" cy="258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组织损伤</a:t>
            </a:r>
          </a:p>
        </p:txBody>
      </p:sp>
      <p:sp>
        <p:nvSpPr>
          <p:cNvPr id="5" name="矩形 4">
            <a:extLst>
              <a:ext uri="{FF2B5EF4-FFF2-40B4-BE49-F238E27FC236}">
                <a16:creationId xmlns:a16="http://schemas.microsoft.com/office/drawing/2014/main" id="{50DA7E56-4E7D-41EF-82E0-A6BF5BFBEAB0}"/>
              </a:ext>
            </a:extLst>
          </p:cNvPr>
          <p:cNvSpPr/>
          <p:nvPr/>
        </p:nvSpPr>
        <p:spPr>
          <a:xfrm>
            <a:off x="4500282" y="1183341"/>
            <a:ext cx="663389" cy="295835"/>
          </a:xfrm>
          <a:prstGeom prst="rect">
            <a:avLst/>
          </a:prstGeom>
          <a:solidFill>
            <a:srgbClr val="FDD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细菌</a:t>
            </a:r>
          </a:p>
        </p:txBody>
      </p:sp>
      <p:sp>
        <p:nvSpPr>
          <p:cNvPr id="7" name="矩形 6">
            <a:extLst>
              <a:ext uri="{FF2B5EF4-FFF2-40B4-BE49-F238E27FC236}">
                <a16:creationId xmlns:a16="http://schemas.microsoft.com/office/drawing/2014/main" id="{1FC6CFB2-B94B-46EC-909B-720493783918}"/>
              </a:ext>
            </a:extLst>
          </p:cNvPr>
          <p:cNvSpPr/>
          <p:nvPr/>
        </p:nvSpPr>
        <p:spPr>
          <a:xfrm>
            <a:off x="3532094" y="2860712"/>
            <a:ext cx="1039906" cy="258142"/>
          </a:xfrm>
          <a:prstGeom prst="rect">
            <a:avLst/>
          </a:prstGeom>
          <a:solidFill>
            <a:srgbClr val="B0ABD4"/>
          </a:solidFill>
          <a:ln>
            <a:solidFill>
              <a:srgbClr val="B0A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渗出液</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95536" y="260648"/>
            <a:ext cx="8496944" cy="6120680"/>
            <a:chOff x="323528" y="116632"/>
            <a:chExt cx="8640960" cy="6552728"/>
          </a:xfrm>
        </p:grpSpPr>
        <p:pic>
          <p:nvPicPr>
            <p:cNvPr id="2" name="Picture 2" descr="figure 11-02"/>
            <p:cNvPicPr>
              <a:picLocks noChangeAspect="1" noChangeArrowheads="1"/>
            </p:cNvPicPr>
            <p:nvPr/>
          </p:nvPicPr>
          <p:blipFill>
            <a:blip r:embed="rId2" cstate="email"/>
            <a:srcRect/>
            <a:stretch>
              <a:fillRect/>
            </a:stretch>
          </p:blipFill>
          <p:spPr bwMode="auto">
            <a:xfrm>
              <a:off x="476125" y="116632"/>
              <a:ext cx="8488363" cy="6532563"/>
            </a:xfrm>
            <a:prstGeom prst="rect">
              <a:avLst/>
            </a:prstGeom>
            <a:noFill/>
            <a:ln w="9525">
              <a:noFill/>
              <a:miter lim="800000"/>
              <a:headEnd/>
              <a:tailEnd/>
            </a:ln>
            <a:effectLst/>
          </p:spPr>
        </p:pic>
        <p:sp>
          <p:nvSpPr>
            <p:cNvPr id="3" name="矩形 2"/>
            <p:cNvSpPr/>
            <p:nvPr/>
          </p:nvSpPr>
          <p:spPr>
            <a:xfrm>
              <a:off x="323528" y="6165304"/>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1545133" y="6122995"/>
            <a:ext cx="5832648" cy="400110"/>
          </a:xfrm>
          <a:prstGeom prst="rect">
            <a:avLst/>
          </a:prstGeom>
          <a:solidFill>
            <a:schemeClr val="accent1"/>
          </a:solidFill>
          <a:ln>
            <a:noFill/>
          </a:ln>
        </p:spPr>
        <p:txBody>
          <a:bodyPr wrap="square">
            <a:spAutoFit/>
          </a:bodyPr>
          <a:lstStyle/>
          <a:p>
            <a:pPr algn="ctr" defTabSz="914400">
              <a:defRPr/>
            </a:pPr>
            <a:r>
              <a:rPr lang="zh-CN" altLang="en-US" sz="2000" b="1" dirty="0">
                <a:solidFill>
                  <a:prstClr val="white"/>
                </a:solidFill>
                <a:latin typeface="+mn-ea"/>
              </a:rPr>
              <a:t>骨髓基质细胞是祖</a:t>
            </a:r>
            <a:r>
              <a:rPr lang="en-US" altLang="zh-CN" sz="2000" b="1" dirty="0">
                <a:solidFill>
                  <a:prstClr val="white"/>
                </a:solidFill>
                <a:latin typeface="+mn-ea"/>
              </a:rPr>
              <a:t>B</a:t>
            </a:r>
            <a:r>
              <a:rPr lang="zh-CN" altLang="en-US" sz="2000" b="1" dirty="0">
                <a:solidFill>
                  <a:prstClr val="white"/>
                </a:solidFill>
                <a:latin typeface="+mn-ea"/>
              </a:rPr>
              <a:t>细胞发育为前</a:t>
            </a:r>
            <a:r>
              <a:rPr lang="en-US" altLang="zh-CN" sz="2000" b="1" dirty="0">
                <a:solidFill>
                  <a:prstClr val="white"/>
                </a:solidFill>
                <a:latin typeface="+mn-ea"/>
              </a:rPr>
              <a:t>B</a:t>
            </a:r>
            <a:r>
              <a:rPr lang="zh-CN" altLang="en-US" sz="2000" b="1" dirty="0">
                <a:solidFill>
                  <a:prstClr val="white"/>
                </a:solidFill>
                <a:latin typeface="+mn-ea"/>
              </a:rPr>
              <a:t>细胞所必需的</a:t>
            </a:r>
            <a:endParaRPr lang="en-US" altLang="zh-CN" sz="2000" b="1" dirty="0">
              <a:solidFill>
                <a:prstClr val="white"/>
              </a:solidFill>
              <a:latin typeface="+mn-ea"/>
            </a:endParaRPr>
          </a:p>
        </p:txBody>
      </p:sp>
      <p:sp>
        <p:nvSpPr>
          <p:cNvPr id="6" name="矩形 5">
            <a:extLst>
              <a:ext uri="{FF2B5EF4-FFF2-40B4-BE49-F238E27FC236}">
                <a16:creationId xmlns:a16="http://schemas.microsoft.com/office/drawing/2014/main" id="{FFD50069-1389-4C7E-B28C-51B8A3E570B2}"/>
              </a:ext>
            </a:extLst>
          </p:cNvPr>
          <p:cNvSpPr/>
          <p:nvPr/>
        </p:nvSpPr>
        <p:spPr>
          <a:xfrm>
            <a:off x="5954426" y="101050"/>
            <a:ext cx="1983626" cy="44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未成熟</a:t>
            </a:r>
            <a:r>
              <a:rPr lang="en-US" altLang="zh-CN" b="1" dirty="0">
                <a:solidFill>
                  <a:schemeClr val="tx1"/>
                </a:solidFill>
                <a:latin typeface="+mn-ea"/>
              </a:rPr>
              <a:t>B</a:t>
            </a:r>
            <a:r>
              <a:rPr lang="zh-CN" altLang="en-US" b="1" dirty="0">
                <a:solidFill>
                  <a:schemeClr val="tx1"/>
                </a:solidFill>
                <a:latin typeface="+mn-ea"/>
              </a:rPr>
              <a:t>细胞</a:t>
            </a:r>
          </a:p>
        </p:txBody>
      </p:sp>
      <p:sp>
        <p:nvSpPr>
          <p:cNvPr id="7" name="矩形 6">
            <a:extLst>
              <a:ext uri="{FF2B5EF4-FFF2-40B4-BE49-F238E27FC236}">
                <a16:creationId xmlns:a16="http://schemas.microsoft.com/office/drawing/2014/main" id="{543A076E-0615-4B95-83D2-60B32CB51D53}"/>
              </a:ext>
            </a:extLst>
          </p:cNvPr>
          <p:cNvSpPr/>
          <p:nvPr/>
        </p:nvSpPr>
        <p:spPr>
          <a:xfrm>
            <a:off x="3469644" y="1803954"/>
            <a:ext cx="1983626" cy="44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latin typeface="+mn-ea"/>
              </a:rPr>
              <a:t>前</a:t>
            </a:r>
            <a:r>
              <a:rPr lang="en-US" altLang="zh-CN" b="1" dirty="0">
                <a:solidFill>
                  <a:schemeClr val="tx1"/>
                </a:solidFill>
                <a:latin typeface="+mn-ea"/>
              </a:rPr>
              <a:t>B</a:t>
            </a:r>
            <a:r>
              <a:rPr lang="zh-CN" altLang="en-US" b="1" dirty="0">
                <a:solidFill>
                  <a:schemeClr val="tx1"/>
                </a:solidFill>
                <a:latin typeface="+mn-ea"/>
              </a:rPr>
              <a:t>细胞</a:t>
            </a:r>
          </a:p>
        </p:txBody>
      </p:sp>
      <p:sp>
        <p:nvSpPr>
          <p:cNvPr id="8" name="矩形 7">
            <a:extLst>
              <a:ext uri="{FF2B5EF4-FFF2-40B4-BE49-F238E27FC236}">
                <a16:creationId xmlns:a16="http://schemas.microsoft.com/office/drawing/2014/main" id="{307EBB77-FA14-427F-8B7A-F9B544A7070F}"/>
              </a:ext>
            </a:extLst>
          </p:cNvPr>
          <p:cNvSpPr/>
          <p:nvPr/>
        </p:nvSpPr>
        <p:spPr>
          <a:xfrm>
            <a:off x="1921564" y="3407649"/>
            <a:ext cx="1404731" cy="44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祖</a:t>
            </a:r>
            <a:r>
              <a:rPr lang="en-US" altLang="zh-CN" b="1" dirty="0">
                <a:solidFill>
                  <a:schemeClr val="tx1"/>
                </a:solidFill>
                <a:latin typeface="+mn-ea"/>
              </a:rPr>
              <a:t>B</a:t>
            </a:r>
            <a:r>
              <a:rPr lang="zh-CN" altLang="en-US" b="1" dirty="0">
                <a:solidFill>
                  <a:schemeClr val="tx1"/>
                </a:solidFill>
                <a:latin typeface="+mn-ea"/>
              </a:rPr>
              <a:t>细胞</a:t>
            </a:r>
          </a:p>
        </p:txBody>
      </p:sp>
      <p:sp>
        <p:nvSpPr>
          <p:cNvPr id="9" name="矩形 8">
            <a:extLst>
              <a:ext uri="{FF2B5EF4-FFF2-40B4-BE49-F238E27FC236}">
                <a16:creationId xmlns:a16="http://schemas.microsoft.com/office/drawing/2014/main" id="{2E5D5AFB-5A16-4B14-A0AC-ECF7A4868B4F}"/>
              </a:ext>
            </a:extLst>
          </p:cNvPr>
          <p:cNvSpPr/>
          <p:nvPr/>
        </p:nvSpPr>
        <p:spPr>
          <a:xfrm>
            <a:off x="3687791" y="3419606"/>
            <a:ext cx="1044496" cy="44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altLang="zh-CN" b="1" dirty="0">
                <a:solidFill>
                  <a:schemeClr val="tx1"/>
                </a:solidFill>
                <a:latin typeface="+mn-ea"/>
              </a:rPr>
              <a:t>IL-7</a:t>
            </a:r>
            <a:r>
              <a:rPr lang="zh-CN" altLang="en-US" b="1" dirty="0">
                <a:solidFill>
                  <a:schemeClr val="tx1"/>
                </a:solidFill>
                <a:latin typeface="+mn-ea"/>
              </a:rPr>
              <a:t>受体</a:t>
            </a:r>
          </a:p>
        </p:txBody>
      </p:sp>
      <p:sp>
        <p:nvSpPr>
          <p:cNvPr id="10" name="矩形 9">
            <a:extLst>
              <a:ext uri="{FF2B5EF4-FFF2-40B4-BE49-F238E27FC236}">
                <a16:creationId xmlns:a16="http://schemas.microsoft.com/office/drawing/2014/main" id="{9F95635C-02AE-4AB0-905E-06C15126E9AA}"/>
              </a:ext>
            </a:extLst>
          </p:cNvPr>
          <p:cNvSpPr/>
          <p:nvPr/>
        </p:nvSpPr>
        <p:spPr>
          <a:xfrm>
            <a:off x="3687791" y="5241115"/>
            <a:ext cx="1520313" cy="445397"/>
          </a:xfrm>
          <a:prstGeom prst="rect">
            <a:avLst/>
          </a:prstGeom>
          <a:solidFill>
            <a:srgbClr val="FEF1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骨髓基质细胞</a:t>
            </a:r>
          </a:p>
        </p:txBody>
      </p:sp>
    </p:spTree>
    <p:extLst>
      <p:ext uri="{BB962C8B-B14F-4D97-AF65-F5344CB8AC3E}">
        <p14:creationId xmlns:p14="http://schemas.microsoft.com/office/powerpoint/2010/main" val="35118113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67136" y="5416010"/>
            <a:ext cx="7560840" cy="707886"/>
          </a:xfrm>
          <a:prstGeom prst="rect">
            <a:avLst/>
          </a:prstGeom>
          <a:solidFill>
            <a:schemeClr val="accent1"/>
          </a:solidFill>
          <a:ln>
            <a:noFill/>
          </a:ln>
        </p:spPr>
        <p:txBody>
          <a:bodyPr wrap="square">
            <a:spAutoFit/>
          </a:bodyPr>
          <a:lstStyle/>
          <a:p>
            <a:pPr algn="ctr" defTabSz="914400">
              <a:defRPr/>
            </a:pPr>
            <a:r>
              <a:rPr lang="en-US" altLang="zh-CN" sz="2000" b="1" dirty="0">
                <a:solidFill>
                  <a:prstClr val="white"/>
                </a:solidFill>
                <a:latin typeface="+mn-ea"/>
              </a:rPr>
              <a:t>B</a:t>
            </a:r>
            <a:r>
              <a:rPr lang="zh-CN" altLang="en-US" sz="2000" b="1" dirty="0">
                <a:solidFill>
                  <a:prstClr val="white"/>
                </a:solidFill>
                <a:latin typeface="+mn-ea"/>
              </a:rPr>
              <a:t>细胞在骨髓中不同分化阶段膜结合免疫球蛋白和代理轻链的顺序表达示意图</a:t>
            </a:r>
            <a:endParaRPr lang="en-US" altLang="zh-CN" sz="2000" b="1" dirty="0">
              <a:solidFill>
                <a:prstClr val="white"/>
              </a:solidFill>
              <a:latin typeface="+mn-ea"/>
            </a:endParaRPr>
          </a:p>
        </p:txBody>
      </p:sp>
      <p:pic>
        <p:nvPicPr>
          <p:cNvPr id="262146" name="Picture 2"/>
          <p:cNvPicPr>
            <a:picLocks noChangeAspect="1" noChangeArrowheads="1"/>
          </p:cNvPicPr>
          <p:nvPr/>
        </p:nvPicPr>
        <p:blipFill>
          <a:blip r:embed="rId2" cstate="print"/>
          <a:srcRect/>
          <a:stretch>
            <a:fillRect/>
          </a:stretch>
        </p:blipFill>
        <p:spPr bwMode="auto">
          <a:xfrm>
            <a:off x="755576" y="620690"/>
            <a:ext cx="7772400" cy="3952875"/>
          </a:xfrm>
          <a:prstGeom prst="rect">
            <a:avLst/>
          </a:prstGeom>
          <a:noFill/>
          <a:ln w="9525">
            <a:noFill/>
            <a:miter lim="800000"/>
            <a:headEnd/>
            <a:tailEnd/>
          </a:ln>
        </p:spPr>
      </p:pic>
      <p:sp>
        <p:nvSpPr>
          <p:cNvPr id="4" name="矩形 3">
            <a:extLst>
              <a:ext uri="{FF2B5EF4-FFF2-40B4-BE49-F238E27FC236}">
                <a16:creationId xmlns:a16="http://schemas.microsoft.com/office/drawing/2014/main" id="{C52DBD1E-E8E2-4EFE-9105-8EDF004BFF3F}"/>
              </a:ext>
            </a:extLst>
          </p:cNvPr>
          <p:cNvSpPr/>
          <p:nvPr/>
        </p:nvSpPr>
        <p:spPr>
          <a:xfrm>
            <a:off x="474653" y="511405"/>
            <a:ext cx="1983626" cy="44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祖</a:t>
            </a:r>
            <a:r>
              <a:rPr lang="en-US" altLang="zh-CN" b="1" dirty="0">
                <a:solidFill>
                  <a:schemeClr val="tx1"/>
                </a:solidFill>
                <a:latin typeface="+mn-ea"/>
              </a:rPr>
              <a:t>B</a:t>
            </a:r>
            <a:r>
              <a:rPr lang="zh-CN" altLang="en-US" b="1" dirty="0">
                <a:solidFill>
                  <a:schemeClr val="tx1"/>
                </a:solidFill>
                <a:latin typeface="+mn-ea"/>
              </a:rPr>
              <a:t>细胞</a:t>
            </a:r>
          </a:p>
        </p:txBody>
      </p:sp>
      <p:sp>
        <p:nvSpPr>
          <p:cNvPr id="5" name="矩形 4">
            <a:extLst>
              <a:ext uri="{FF2B5EF4-FFF2-40B4-BE49-F238E27FC236}">
                <a16:creationId xmlns:a16="http://schemas.microsoft.com/office/drawing/2014/main" id="{0DE315AD-3A9F-4094-A171-3BDB8CF92316}"/>
              </a:ext>
            </a:extLst>
          </p:cNvPr>
          <p:cNvSpPr/>
          <p:nvPr/>
        </p:nvSpPr>
        <p:spPr>
          <a:xfrm>
            <a:off x="3580187" y="511404"/>
            <a:ext cx="1983626" cy="44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前</a:t>
            </a:r>
            <a:r>
              <a:rPr lang="en-US" altLang="zh-CN" b="1" dirty="0">
                <a:solidFill>
                  <a:schemeClr val="tx1"/>
                </a:solidFill>
                <a:latin typeface="+mn-ea"/>
              </a:rPr>
              <a:t>B</a:t>
            </a:r>
            <a:r>
              <a:rPr lang="zh-CN" altLang="en-US" b="1" dirty="0">
                <a:solidFill>
                  <a:schemeClr val="tx1"/>
                </a:solidFill>
                <a:latin typeface="+mn-ea"/>
              </a:rPr>
              <a:t>细胞</a:t>
            </a:r>
          </a:p>
        </p:txBody>
      </p:sp>
      <p:sp>
        <p:nvSpPr>
          <p:cNvPr id="6" name="矩形 5">
            <a:extLst>
              <a:ext uri="{FF2B5EF4-FFF2-40B4-BE49-F238E27FC236}">
                <a16:creationId xmlns:a16="http://schemas.microsoft.com/office/drawing/2014/main" id="{CFE1C627-84EA-4536-8C0F-E0B36653D41B}"/>
              </a:ext>
            </a:extLst>
          </p:cNvPr>
          <p:cNvSpPr/>
          <p:nvPr/>
        </p:nvSpPr>
        <p:spPr>
          <a:xfrm>
            <a:off x="6054081" y="556393"/>
            <a:ext cx="1983626" cy="445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未成熟</a:t>
            </a:r>
            <a:r>
              <a:rPr lang="en-US" altLang="zh-CN" b="1" dirty="0">
                <a:solidFill>
                  <a:schemeClr val="tx1"/>
                </a:solidFill>
                <a:latin typeface="+mn-ea"/>
              </a:rPr>
              <a:t>B</a:t>
            </a:r>
            <a:r>
              <a:rPr lang="zh-CN" altLang="en-US" b="1" dirty="0">
                <a:solidFill>
                  <a:schemeClr val="tx1"/>
                </a:solidFill>
                <a:latin typeface="+mn-ea"/>
              </a:rPr>
              <a:t>细胞</a:t>
            </a:r>
          </a:p>
        </p:txBody>
      </p:sp>
      <p:sp>
        <p:nvSpPr>
          <p:cNvPr id="7" name="矩形 6">
            <a:extLst>
              <a:ext uri="{FF2B5EF4-FFF2-40B4-BE49-F238E27FC236}">
                <a16:creationId xmlns:a16="http://schemas.microsoft.com/office/drawing/2014/main" id="{5757F2ED-1B4B-4639-AAB1-FCCDFB2F5D74}"/>
              </a:ext>
            </a:extLst>
          </p:cNvPr>
          <p:cNvSpPr/>
          <p:nvPr/>
        </p:nvSpPr>
        <p:spPr>
          <a:xfrm>
            <a:off x="3120655" y="1497496"/>
            <a:ext cx="919063" cy="30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代理轻链</a:t>
            </a:r>
          </a:p>
        </p:txBody>
      </p:sp>
      <p:sp>
        <p:nvSpPr>
          <p:cNvPr id="8" name="矩形 7">
            <a:extLst>
              <a:ext uri="{FF2B5EF4-FFF2-40B4-BE49-F238E27FC236}">
                <a16:creationId xmlns:a16="http://schemas.microsoft.com/office/drawing/2014/main" id="{2D297AFE-2E05-4904-93F9-CC3E5A615176}"/>
              </a:ext>
            </a:extLst>
          </p:cNvPr>
          <p:cNvSpPr/>
          <p:nvPr/>
        </p:nvSpPr>
        <p:spPr>
          <a:xfrm>
            <a:off x="3233299" y="1767843"/>
            <a:ext cx="919063" cy="30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endParaRPr lang="zh-CN" altLang="en-US" sz="1400" b="1" dirty="0">
              <a:solidFill>
                <a:schemeClr val="tx1"/>
              </a:solidFill>
              <a:latin typeface="+mn-ea"/>
            </a:endParaRPr>
          </a:p>
        </p:txBody>
      </p:sp>
      <p:sp>
        <p:nvSpPr>
          <p:cNvPr id="9" name="矩形 8">
            <a:extLst>
              <a:ext uri="{FF2B5EF4-FFF2-40B4-BE49-F238E27FC236}">
                <a16:creationId xmlns:a16="http://schemas.microsoft.com/office/drawing/2014/main" id="{1F08AA9C-AF89-4C7F-BA90-7D0E698D8FE6}"/>
              </a:ext>
            </a:extLst>
          </p:cNvPr>
          <p:cNvSpPr/>
          <p:nvPr/>
        </p:nvSpPr>
        <p:spPr>
          <a:xfrm>
            <a:off x="4671254" y="2885438"/>
            <a:ext cx="919063" cy="63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通过基质细胞配体交联</a:t>
            </a:r>
          </a:p>
        </p:txBody>
      </p:sp>
      <p:sp>
        <p:nvSpPr>
          <p:cNvPr id="10" name="矩形 9">
            <a:extLst>
              <a:ext uri="{FF2B5EF4-FFF2-40B4-BE49-F238E27FC236}">
                <a16:creationId xmlns:a16="http://schemas.microsoft.com/office/drawing/2014/main" id="{61B5C2B7-EBCC-4710-945D-2E97AC5D0A27}"/>
              </a:ext>
            </a:extLst>
          </p:cNvPr>
          <p:cNvSpPr/>
          <p:nvPr/>
        </p:nvSpPr>
        <p:spPr>
          <a:xfrm>
            <a:off x="7235549" y="2789360"/>
            <a:ext cx="919063" cy="63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通过抗原交联</a:t>
            </a:r>
          </a:p>
        </p:txBody>
      </p:sp>
      <p:sp>
        <p:nvSpPr>
          <p:cNvPr id="11" name="矩形 10">
            <a:extLst>
              <a:ext uri="{FF2B5EF4-FFF2-40B4-BE49-F238E27FC236}">
                <a16:creationId xmlns:a16="http://schemas.microsoft.com/office/drawing/2014/main" id="{25790FF9-467A-4C41-9BB7-B90979C63A8C}"/>
              </a:ext>
            </a:extLst>
          </p:cNvPr>
          <p:cNvSpPr/>
          <p:nvPr/>
        </p:nvSpPr>
        <p:spPr>
          <a:xfrm>
            <a:off x="3384614" y="3707295"/>
            <a:ext cx="919063" cy="202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停止</a:t>
            </a:r>
          </a:p>
        </p:txBody>
      </p:sp>
      <p:sp>
        <p:nvSpPr>
          <p:cNvPr id="12" name="矩形 11">
            <a:extLst>
              <a:ext uri="{FF2B5EF4-FFF2-40B4-BE49-F238E27FC236}">
                <a16:creationId xmlns:a16="http://schemas.microsoft.com/office/drawing/2014/main" id="{1BBA11A3-BE5E-430F-A388-06FDC051CF4F}"/>
              </a:ext>
            </a:extLst>
          </p:cNvPr>
          <p:cNvSpPr/>
          <p:nvPr/>
        </p:nvSpPr>
        <p:spPr>
          <a:xfrm>
            <a:off x="3580186" y="4229676"/>
            <a:ext cx="919063" cy="202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启动</a:t>
            </a:r>
          </a:p>
        </p:txBody>
      </p:sp>
      <p:sp>
        <p:nvSpPr>
          <p:cNvPr id="13" name="矩形 12">
            <a:extLst>
              <a:ext uri="{FF2B5EF4-FFF2-40B4-BE49-F238E27FC236}">
                <a16:creationId xmlns:a16="http://schemas.microsoft.com/office/drawing/2014/main" id="{7EC3772E-0F26-4CBB-AC02-7441E57043EB}"/>
              </a:ext>
            </a:extLst>
          </p:cNvPr>
          <p:cNvSpPr/>
          <p:nvPr/>
        </p:nvSpPr>
        <p:spPr>
          <a:xfrm>
            <a:off x="3580186" y="3946338"/>
            <a:ext cx="1796733" cy="202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等位基因排斥</a:t>
            </a:r>
          </a:p>
        </p:txBody>
      </p:sp>
      <p:sp>
        <p:nvSpPr>
          <p:cNvPr id="14" name="矩形 13">
            <a:extLst>
              <a:ext uri="{FF2B5EF4-FFF2-40B4-BE49-F238E27FC236}">
                <a16:creationId xmlns:a16="http://schemas.microsoft.com/office/drawing/2014/main" id="{16A41684-45F7-49D5-93EC-3F1F7ADAC6EA}"/>
              </a:ext>
            </a:extLst>
          </p:cNvPr>
          <p:cNvSpPr/>
          <p:nvPr/>
        </p:nvSpPr>
        <p:spPr>
          <a:xfrm>
            <a:off x="5956295" y="3680790"/>
            <a:ext cx="919063" cy="202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600" b="1" dirty="0">
                <a:solidFill>
                  <a:schemeClr val="tx1"/>
                </a:solidFill>
                <a:latin typeface="+mn-ea"/>
              </a:rPr>
              <a:t>激活</a:t>
            </a:r>
          </a:p>
        </p:txBody>
      </p:sp>
      <p:sp>
        <p:nvSpPr>
          <p:cNvPr id="15" name="矩形 14">
            <a:extLst>
              <a:ext uri="{FF2B5EF4-FFF2-40B4-BE49-F238E27FC236}">
                <a16:creationId xmlns:a16="http://schemas.microsoft.com/office/drawing/2014/main" id="{E5ABB476-4BB1-44A9-BEFB-545DC46DD2AD}"/>
              </a:ext>
            </a:extLst>
          </p:cNvPr>
          <p:cNvSpPr/>
          <p:nvPr/>
        </p:nvSpPr>
        <p:spPr>
          <a:xfrm>
            <a:off x="7242135" y="3676382"/>
            <a:ext cx="919063" cy="202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死亡</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1-06a"/>
          <p:cNvPicPr>
            <a:picLocks noChangeAspect="1" noChangeArrowheads="1"/>
          </p:cNvPicPr>
          <p:nvPr/>
        </p:nvPicPr>
        <p:blipFill>
          <a:blip r:embed="rId2" cstate="email"/>
          <a:srcRect/>
          <a:stretch>
            <a:fillRect/>
          </a:stretch>
        </p:blipFill>
        <p:spPr bwMode="auto">
          <a:xfrm>
            <a:off x="179512" y="260650"/>
            <a:ext cx="4608512" cy="2495491"/>
          </a:xfrm>
          <a:prstGeom prst="rect">
            <a:avLst/>
          </a:prstGeom>
          <a:noFill/>
          <a:ln w="9525">
            <a:noFill/>
            <a:miter lim="800000"/>
            <a:headEnd/>
            <a:tailEnd/>
          </a:ln>
          <a:effectLst/>
        </p:spPr>
      </p:pic>
      <p:pic>
        <p:nvPicPr>
          <p:cNvPr id="3" name="Picture 2" descr="figure 11-06b"/>
          <p:cNvPicPr>
            <a:picLocks noChangeAspect="1" noChangeArrowheads="1"/>
          </p:cNvPicPr>
          <p:nvPr/>
        </p:nvPicPr>
        <p:blipFill>
          <a:blip r:embed="rId3" cstate="email"/>
          <a:srcRect/>
          <a:stretch>
            <a:fillRect/>
          </a:stretch>
        </p:blipFill>
        <p:spPr bwMode="auto">
          <a:xfrm>
            <a:off x="4067946" y="1484784"/>
            <a:ext cx="4820701" cy="2376264"/>
          </a:xfrm>
          <a:prstGeom prst="rect">
            <a:avLst/>
          </a:prstGeom>
          <a:noFill/>
          <a:ln w="9525">
            <a:solidFill>
              <a:schemeClr val="tx1"/>
            </a:solidFill>
            <a:miter lim="800000"/>
            <a:headEnd/>
            <a:tailEnd/>
          </a:ln>
          <a:effectLst/>
        </p:spPr>
      </p:pic>
      <p:pic>
        <p:nvPicPr>
          <p:cNvPr id="4" name="Picture 2" descr="figure 11-06c"/>
          <p:cNvPicPr>
            <a:picLocks noChangeAspect="1" noChangeArrowheads="1"/>
          </p:cNvPicPr>
          <p:nvPr/>
        </p:nvPicPr>
        <p:blipFill>
          <a:blip r:embed="rId4" cstate="email"/>
          <a:srcRect/>
          <a:stretch>
            <a:fillRect/>
          </a:stretch>
        </p:blipFill>
        <p:spPr bwMode="auto">
          <a:xfrm>
            <a:off x="251521" y="4111360"/>
            <a:ext cx="4680520" cy="2558000"/>
          </a:xfrm>
          <a:prstGeom prst="rect">
            <a:avLst/>
          </a:prstGeom>
          <a:noFill/>
          <a:ln w="9525">
            <a:solidFill>
              <a:schemeClr val="tx1"/>
            </a:solidFill>
            <a:miter lim="800000"/>
            <a:headEnd/>
            <a:tailEnd/>
          </a:ln>
          <a:effectLst/>
        </p:spPr>
      </p:pic>
      <p:sp>
        <p:nvSpPr>
          <p:cNvPr id="5" name="矩形 4"/>
          <p:cNvSpPr/>
          <p:nvPr/>
        </p:nvSpPr>
        <p:spPr>
          <a:xfrm>
            <a:off x="5504271" y="5554284"/>
            <a:ext cx="3384376" cy="1015663"/>
          </a:xfrm>
          <a:prstGeom prst="rect">
            <a:avLst/>
          </a:prstGeom>
          <a:solidFill>
            <a:schemeClr val="accent1"/>
          </a:solidFill>
        </p:spPr>
        <p:txBody>
          <a:bodyPr wrap="square">
            <a:spAutoFit/>
          </a:bodyPr>
          <a:lstStyle/>
          <a:p>
            <a:pPr defTabSz="914400">
              <a:defRPr/>
            </a:pPr>
            <a:r>
              <a:rPr lang="zh-CN" altLang="en-US" sz="2000" b="1" dirty="0">
                <a:solidFill>
                  <a:prstClr val="white"/>
                </a:solidFill>
                <a:latin typeface="+mn-ea"/>
              </a:rPr>
              <a:t>骨髓中的成熟阶段中对自身反应性</a:t>
            </a:r>
            <a:r>
              <a:rPr lang="en-US" altLang="zh-CN" sz="2000" b="1" dirty="0">
                <a:solidFill>
                  <a:prstClr val="white"/>
                </a:solidFill>
                <a:latin typeface="+mn-ea"/>
              </a:rPr>
              <a:t>B</a:t>
            </a:r>
            <a:r>
              <a:rPr lang="zh-CN" altLang="en-US" sz="2000" b="1" dirty="0">
                <a:solidFill>
                  <a:prstClr val="white"/>
                </a:solidFill>
                <a:latin typeface="+mn-ea"/>
              </a:rPr>
              <a:t>细胞阴性选择（克隆删除）的实验证据</a:t>
            </a:r>
            <a:endParaRPr lang="en-US" altLang="zh-CN" sz="2000" b="1" dirty="0">
              <a:solidFill>
                <a:prstClr val="white"/>
              </a:solidFill>
              <a:latin typeface="+mn-ea"/>
            </a:endParaRPr>
          </a:p>
        </p:txBody>
      </p:sp>
      <p:sp>
        <p:nvSpPr>
          <p:cNvPr id="6" name="矩形 5">
            <a:extLst>
              <a:ext uri="{FF2B5EF4-FFF2-40B4-BE49-F238E27FC236}">
                <a16:creationId xmlns:a16="http://schemas.microsoft.com/office/drawing/2014/main" id="{588015E6-4B19-4AEF-8A0B-39F90E5875E4}"/>
              </a:ext>
            </a:extLst>
          </p:cNvPr>
          <p:cNvSpPr/>
          <p:nvPr/>
        </p:nvSpPr>
        <p:spPr>
          <a:xfrm>
            <a:off x="827703" y="247398"/>
            <a:ext cx="1213132" cy="282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700" b="1" dirty="0">
                <a:solidFill>
                  <a:schemeClr val="tx1"/>
                </a:solidFill>
                <a:latin typeface="+mn-ea"/>
              </a:rPr>
              <a:t>转基因</a:t>
            </a:r>
          </a:p>
        </p:txBody>
      </p:sp>
      <p:sp>
        <p:nvSpPr>
          <p:cNvPr id="7" name="矩形 6">
            <a:extLst>
              <a:ext uri="{FF2B5EF4-FFF2-40B4-BE49-F238E27FC236}">
                <a16:creationId xmlns:a16="http://schemas.microsoft.com/office/drawing/2014/main" id="{D9FD108D-F314-4853-AF10-0D0078EC454E}"/>
              </a:ext>
            </a:extLst>
          </p:cNvPr>
          <p:cNvSpPr/>
          <p:nvPr/>
        </p:nvSpPr>
        <p:spPr>
          <a:xfrm>
            <a:off x="801199" y="4111360"/>
            <a:ext cx="1213132" cy="282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700" b="1" dirty="0">
                <a:solidFill>
                  <a:schemeClr val="tx1"/>
                </a:solidFill>
                <a:latin typeface="+mn-ea"/>
              </a:rPr>
              <a:t>转基因</a:t>
            </a:r>
          </a:p>
        </p:txBody>
      </p:sp>
      <p:sp>
        <p:nvSpPr>
          <p:cNvPr id="8" name="矩形 7">
            <a:extLst>
              <a:ext uri="{FF2B5EF4-FFF2-40B4-BE49-F238E27FC236}">
                <a16:creationId xmlns:a16="http://schemas.microsoft.com/office/drawing/2014/main" id="{F0969768-4F47-4A76-8E25-5C475BDAF354}"/>
              </a:ext>
            </a:extLst>
          </p:cNvPr>
          <p:cNvSpPr/>
          <p:nvPr/>
        </p:nvSpPr>
        <p:spPr>
          <a:xfrm>
            <a:off x="4544937" y="1495143"/>
            <a:ext cx="1213132" cy="282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700" b="1" dirty="0">
                <a:solidFill>
                  <a:schemeClr val="tx1"/>
                </a:solidFill>
                <a:latin typeface="+mn-ea"/>
              </a:rPr>
              <a:t>转基因</a:t>
            </a:r>
          </a:p>
        </p:txBody>
      </p:sp>
      <p:sp>
        <p:nvSpPr>
          <p:cNvPr id="9" name="矩形 8">
            <a:extLst>
              <a:ext uri="{FF2B5EF4-FFF2-40B4-BE49-F238E27FC236}">
                <a16:creationId xmlns:a16="http://schemas.microsoft.com/office/drawing/2014/main" id="{4CB2A7E6-545C-4B8B-A1FA-A30FE1AFE227}"/>
              </a:ext>
            </a:extLst>
          </p:cNvPr>
          <p:cNvSpPr/>
          <p:nvPr/>
        </p:nvSpPr>
        <p:spPr>
          <a:xfrm>
            <a:off x="1157722" y="530087"/>
            <a:ext cx="1470781" cy="282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未成熟</a:t>
            </a:r>
            <a:r>
              <a:rPr lang="en-US" altLang="zh-CN" sz="1600" b="1" dirty="0">
                <a:solidFill>
                  <a:schemeClr val="tx1"/>
                </a:solidFill>
                <a:latin typeface="+mn-ea"/>
              </a:rPr>
              <a:t>B</a:t>
            </a:r>
            <a:r>
              <a:rPr lang="zh-CN" altLang="en-US" sz="1600" b="1" dirty="0">
                <a:solidFill>
                  <a:schemeClr val="tx1"/>
                </a:solidFill>
                <a:latin typeface="+mn-ea"/>
              </a:rPr>
              <a:t>细胞</a:t>
            </a:r>
          </a:p>
        </p:txBody>
      </p:sp>
      <p:sp>
        <p:nvSpPr>
          <p:cNvPr id="10" name="矩形 9">
            <a:extLst>
              <a:ext uri="{FF2B5EF4-FFF2-40B4-BE49-F238E27FC236}">
                <a16:creationId xmlns:a16="http://schemas.microsoft.com/office/drawing/2014/main" id="{9F20E96C-B69C-40E5-B5E0-E945C0FDC4AE}"/>
              </a:ext>
            </a:extLst>
          </p:cNvPr>
          <p:cNvSpPr/>
          <p:nvPr/>
        </p:nvSpPr>
        <p:spPr>
          <a:xfrm>
            <a:off x="3384676" y="894426"/>
            <a:ext cx="1700567" cy="53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没有表达抗</a:t>
            </a:r>
            <a:r>
              <a:rPr lang="en-US" altLang="zh-CN" sz="1600" b="1" dirty="0">
                <a:solidFill>
                  <a:schemeClr val="tx1"/>
                </a:solidFill>
                <a:latin typeface="+mn-ea"/>
              </a:rPr>
              <a:t>K</a:t>
            </a:r>
            <a:r>
              <a:rPr lang="en-US" altLang="zh-CN" sz="1600" b="1" baseline="30000" dirty="0">
                <a:solidFill>
                  <a:schemeClr val="tx1"/>
                </a:solidFill>
                <a:latin typeface="+mn-ea"/>
              </a:rPr>
              <a:t>K</a:t>
            </a:r>
            <a:r>
              <a:rPr lang="zh-CN" altLang="en-US" sz="1600" b="1" dirty="0">
                <a:solidFill>
                  <a:schemeClr val="tx1"/>
                </a:solidFill>
                <a:latin typeface="+mn-ea"/>
              </a:rPr>
              <a:t>的成熟</a:t>
            </a:r>
            <a:r>
              <a:rPr lang="en-US" altLang="zh-CN" sz="1600" b="1" dirty="0">
                <a:solidFill>
                  <a:schemeClr val="tx1"/>
                </a:solidFill>
                <a:latin typeface="+mn-ea"/>
              </a:rPr>
              <a:t>B</a:t>
            </a:r>
            <a:r>
              <a:rPr lang="zh-CN" altLang="en-US" sz="1600" b="1" dirty="0">
                <a:solidFill>
                  <a:schemeClr val="tx1"/>
                </a:solidFill>
                <a:latin typeface="+mn-ea"/>
              </a:rPr>
              <a:t>细胞</a:t>
            </a:r>
          </a:p>
        </p:txBody>
      </p:sp>
      <p:sp>
        <p:nvSpPr>
          <p:cNvPr id="11" name="矩形 10">
            <a:extLst>
              <a:ext uri="{FF2B5EF4-FFF2-40B4-BE49-F238E27FC236}">
                <a16:creationId xmlns:a16="http://schemas.microsoft.com/office/drawing/2014/main" id="{34A8F9B9-76D3-48AF-ACDA-DD137F7A053D}"/>
              </a:ext>
            </a:extLst>
          </p:cNvPr>
          <p:cNvSpPr/>
          <p:nvPr/>
        </p:nvSpPr>
        <p:spPr>
          <a:xfrm>
            <a:off x="7416930" y="2053797"/>
            <a:ext cx="1471718" cy="702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600" b="1" dirty="0">
                <a:solidFill>
                  <a:schemeClr val="tx1"/>
                </a:solidFill>
                <a:latin typeface="+mn-ea"/>
              </a:rPr>
              <a:t>25%-50%</a:t>
            </a:r>
            <a:r>
              <a:rPr lang="zh-CN" altLang="en-US" sz="1600" b="1" dirty="0">
                <a:solidFill>
                  <a:schemeClr val="tx1"/>
                </a:solidFill>
                <a:latin typeface="+mn-ea"/>
              </a:rPr>
              <a:t>的成熟</a:t>
            </a:r>
            <a:r>
              <a:rPr lang="en-US" altLang="zh-CN" sz="1600" b="1" dirty="0">
                <a:solidFill>
                  <a:schemeClr val="tx1"/>
                </a:solidFill>
                <a:latin typeface="+mn-ea"/>
              </a:rPr>
              <a:t>B</a:t>
            </a:r>
            <a:r>
              <a:rPr lang="zh-CN" altLang="en-US" sz="1600" b="1" dirty="0">
                <a:solidFill>
                  <a:schemeClr val="tx1"/>
                </a:solidFill>
                <a:latin typeface="+mn-ea"/>
              </a:rPr>
              <a:t>细胞表达抗</a:t>
            </a:r>
            <a:r>
              <a:rPr lang="en-US" altLang="zh-CN" sz="1600" b="1" dirty="0">
                <a:solidFill>
                  <a:schemeClr val="tx1"/>
                </a:solidFill>
                <a:latin typeface="+mn-ea"/>
              </a:rPr>
              <a:t>K</a:t>
            </a:r>
            <a:r>
              <a:rPr lang="en-US" altLang="zh-CN" sz="1600" b="1" baseline="30000" dirty="0">
                <a:solidFill>
                  <a:schemeClr val="tx1"/>
                </a:solidFill>
                <a:latin typeface="+mn-ea"/>
              </a:rPr>
              <a:t>K</a:t>
            </a:r>
            <a:endParaRPr lang="zh-CN" altLang="en-US" sz="1600" b="1" dirty="0">
              <a:solidFill>
                <a:schemeClr val="tx1"/>
              </a:solidFill>
              <a:latin typeface="+mn-ea"/>
            </a:endParaRPr>
          </a:p>
        </p:txBody>
      </p:sp>
      <p:sp>
        <p:nvSpPr>
          <p:cNvPr id="12" name="矩形 11">
            <a:extLst>
              <a:ext uri="{FF2B5EF4-FFF2-40B4-BE49-F238E27FC236}">
                <a16:creationId xmlns:a16="http://schemas.microsoft.com/office/drawing/2014/main" id="{8B7F9869-FCD1-43EB-A078-27C238F6EF8A}"/>
              </a:ext>
            </a:extLst>
          </p:cNvPr>
          <p:cNvSpPr/>
          <p:nvPr/>
        </p:nvSpPr>
        <p:spPr>
          <a:xfrm>
            <a:off x="2888974" y="5931397"/>
            <a:ext cx="2018318" cy="413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一些具有新的轻链的</a:t>
            </a:r>
            <a:r>
              <a:rPr lang="en-US" altLang="zh-CN" sz="1600" b="1" dirty="0">
                <a:solidFill>
                  <a:schemeClr val="tx1"/>
                </a:solidFill>
                <a:latin typeface="+mn-ea"/>
              </a:rPr>
              <a:t>B</a:t>
            </a:r>
            <a:r>
              <a:rPr lang="zh-CN" altLang="en-US" sz="1600" b="1" dirty="0">
                <a:solidFill>
                  <a:schemeClr val="tx1"/>
                </a:solidFill>
                <a:latin typeface="+mn-ea"/>
              </a:rPr>
              <a:t>细胞不再结合</a:t>
            </a:r>
            <a:r>
              <a:rPr lang="en-US" altLang="zh-CN" sz="1600" b="1" dirty="0">
                <a:solidFill>
                  <a:schemeClr val="tx1"/>
                </a:solidFill>
                <a:latin typeface="+mn-ea"/>
              </a:rPr>
              <a:t>K</a:t>
            </a:r>
            <a:r>
              <a:rPr lang="en-US" altLang="zh-CN" sz="1600" b="1" baseline="30000" dirty="0">
                <a:solidFill>
                  <a:schemeClr val="tx1"/>
                </a:solidFill>
                <a:latin typeface="+mn-ea"/>
              </a:rPr>
              <a:t>K</a:t>
            </a:r>
            <a:endParaRPr lang="zh-CN" altLang="en-US" sz="1600" b="1" baseline="30000" dirty="0">
              <a:solidFill>
                <a:schemeClr val="tx1"/>
              </a:solidFill>
              <a:latin typeface="+mn-ea"/>
            </a:endParaRPr>
          </a:p>
        </p:txBody>
      </p:sp>
      <p:sp>
        <p:nvSpPr>
          <p:cNvPr id="13" name="矩形 12">
            <a:extLst>
              <a:ext uri="{FF2B5EF4-FFF2-40B4-BE49-F238E27FC236}">
                <a16:creationId xmlns:a16="http://schemas.microsoft.com/office/drawing/2014/main" id="{1C40A695-7BB1-4EEB-BFA2-EEEF135AC7F5}"/>
              </a:ext>
            </a:extLst>
          </p:cNvPr>
          <p:cNvSpPr/>
          <p:nvPr/>
        </p:nvSpPr>
        <p:spPr>
          <a:xfrm>
            <a:off x="2591781" y="4523170"/>
            <a:ext cx="930290" cy="413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轻链编辑</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2"/>
          <p:cNvPicPr>
            <a:picLocks noChangeAspect="1" noChangeArrowheads="1"/>
          </p:cNvPicPr>
          <p:nvPr/>
        </p:nvPicPr>
        <p:blipFill>
          <a:blip r:embed="rId2" cstate="email"/>
          <a:srcRect/>
          <a:stretch>
            <a:fillRect/>
          </a:stretch>
        </p:blipFill>
        <p:spPr bwMode="auto">
          <a:xfrm>
            <a:off x="144019" y="613497"/>
            <a:ext cx="8820471" cy="2383457"/>
          </a:xfrm>
          <a:prstGeom prst="rect">
            <a:avLst/>
          </a:prstGeom>
          <a:noFill/>
          <a:ln w="9525">
            <a:solidFill>
              <a:schemeClr val="tx1"/>
            </a:solidFill>
            <a:miter lim="800000"/>
            <a:headEnd/>
            <a:tailEnd/>
          </a:ln>
        </p:spPr>
      </p:pic>
      <p:sp>
        <p:nvSpPr>
          <p:cNvPr id="3" name="矩形 2"/>
          <p:cNvSpPr/>
          <p:nvPr/>
        </p:nvSpPr>
        <p:spPr>
          <a:xfrm>
            <a:off x="683568" y="188640"/>
            <a:ext cx="7560840" cy="369332"/>
          </a:xfrm>
          <a:prstGeom prst="rect">
            <a:avLst/>
          </a:prstGeom>
          <a:solidFill>
            <a:schemeClr val="accent1"/>
          </a:solidFill>
        </p:spPr>
        <p:txBody>
          <a:bodyPr wrap="square">
            <a:spAutoFit/>
          </a:bodyPr>
          <a:lstStyle/>
          <a:p>
            <a:pPr algn="ctr" defTabSz="914400">
              <a:defRPr/>
            </a:pPr>
            <a:r>
              <a:rPr lang="zh-CN" altLang="en-US" dirty="0">
                <a:solidFill>
                  <a:prstClr val="white"/>
                </a:solidFill>
                <a:latin typeface="Georgia"/>
                <a:ea typeface="微软雅黑"/>
              </a:rPr>
              <a:t>胸腺依赖型（</a:t>
            </a:r>
            <a:r>
              <a:rPr lang="en-US" altLang="zh-CN" dirty="0">
                <a:solidFill>
                  <a:prstClr val="white"/>
                </a:solidFill>
                <a:latin typeface="Georgia"/>
                <a:ea typeface="微软雅黑"/>
              </a:rPr>
              <a:t>TD</a:t>
            </a:r>
            <a:r>
              <a:rPr lang="zh-CN" altLang="en-US" dirty="0">
                <a:solidFill>
                  <a:prstClr val="white"/>
                </a:solidFill>
                <a:latin typeface="Georgia"/>
                <a:ea typeface="微软雅黑"/>
              </a:rPr>
              <a:t>）和非胸腺依赖型（</a:t>
            </a:r>
            <a:r>
              <a:rPr lang="en-US" altLang="zh-CN" dirty="0">
                <a:solidFill>
                  <a:prstClr val="white"/>
                </a:solidFill>
                <a:latin typeface="Georgia"/>
                <a:ea typeface="微软雅黑"/>
              </a:rPr>
              <a:t>TI</a:t>
            </a:r>
            <a:r>
              <a:rPr lang="zh-CN" altLang="en-US" dirty="0">
                <a:solidFill>
                  <a:prstClr val="white"/>
                </a:solidFill>
                <a:latin typeface="Georgia"/>
                <a:ea typeface="微软雅黑"/>
              </a:rPr>
              <a:t>）抗原的性质</a:t>
            </a:r>
            <a:endParaRPr lang="en-US" altLang="zh-CN" dirty="0">
              <a:solidFill>
                <a:prstClr val="white"/>
              </a:solidFill>
              <a:latin typeface="Georgia"/>
              <a:ea typeface="微软雅黑"/>
            </a:endParaRPr>
          </a:p>
        </p:txBody>
      </p:sp>
      <p:pic>
        <p:nvPicPr>
          <p:cNvPr id="222211" name="Picture 3"/>
          <p:cNvPicPr>
            <a:picLocks noChangeAspect="1" noChangeArrowheads="1"/>
          </p:cNvPicPr>
          <p:nvPr/>
        </p:nvPicPr>
        <p:blipFill>
          <a:blip r:embed="rId3" cstate="email"/>
          <a:srcRect/>
          <a:stretch>
            <a:fillRect/>
          </a:stretch>
        </p:blipFill>
        <p:spPr bwMode="auto">
          <a:xfrm>
            <a:off x="179512" y="3413720"/>
            <a:ext cx="6286500" cy="2895600"/>
          </a:xfrm>
          <a:prstGeom prst="rect">
            <a:avLst/>
          </a:prstGeom>
          <a:noFill/>
          <a:ln w="9525">
            <a:noFill/>
            <a:miter lim="800000"/>
            <a:headEnd/>
            <a:tailEnd/>
          </a:ln>
        </p:spPr>
      </p:pic>
      <p:sp>
        <p:nvSpPr>
          <p:cNvPr id="5" name="矩形 4"/>
          <p:cNvSpPr/>
          <p:nvPr/>
        </p:nvSpPr>
        <p:spPr>
          <a:xfrm>
            <a:off x="6615952" y="5165382"/>
            <a:ext cx="2448272" cy="923330"/>
          </a:xfrm>
          <a:prstGeom prst="rect">
            <a:avLst/>
          </a:prstGeom>
          <a:solidFill>
            <a:schemeClr val="accent1"/>
          </a:solidFill>
        </p:spPr>
        <p:txBody>
          <a:bodyPr wrap="square">
            <a:spAutoFit/>
          </a:bodyPr>
          <a:lstStyle/>
          <a:p>
            <a:pPr defTabSz="914400">
              <a:defRPr/>
            </a:pPr>
            <a:r>
              <a:rPr lang="en-US" altLang="zh-CN" dirty="0">
                <a:solidFill>
                  <a:prstClr val="white"/>
                </a:solidFill>
                <a:latin typeface="Georgia"/>
                <a:ea typeface="微软雅黑"/>
              </a:rPr>
              <a:t>B</a:t>
            </a:r>
            <a:r>
              <a:rPr lang="zh-CN" altLang="en-US" dirty="0">
                <a:solidFill>
                  <a:prstClr val="white"/>
                </a:solidFill>
                <a:latin typeface="Georgia"/>
                <a:ea typeface="微软雅黑"/>
              </a:rPr>
              <a:t>细胞激活的有效信号包括由膜上分子诱导的两个独立信号</a:t>
            </a:r>
            <a:endParaRPr lang="en-US" altLang="zh-CN" dirty="0">
              <a:solidFill>
                <a:prstClr val="white"/>
              </a:solidFill>
              <a:latin typeface="Georgia"/>
              <a:ea typeface="微软雅黑"/>
            </a:endParaRPr>
          </a:p>
        </p:txBody>
      </p:sp>
      <p:sp>
        <p:nvSpPr>
          <p:cNvPr id="6" name="矩形 5">
            <a:extLst>
              <a:ext uri="{FF2B5EF4-FFF2-40B4-BE49-F238E27FC236}">
                <a16:creationId xmlns:a16="http://schemas.microsoft.com/office/drawing/2014/main" id="{EB967B74-5AA1-4E1B-AB3B-8D6A11A040A6}"/>
              </a:ext>
            </a:extLst>
          </p:cNvPr>
          <p:cNvSpPr/>
          <p:nvPr/>
        </p:nvSpPr>
        <p:spPr>
          <a:xfrm>
            <a:off x="215370" y="992324"/>
            <a:ext cx="1213132" cy="282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rgbClr val="0070C0"/>
                </a:solidFill>
                <a:latin typeface="+mn-ea"/>
              </a:rPr>
              <a:t>性质</a:t>
            </a:r>
          </a:p>
        </p:txBody>
      </p:sp>
      <p:sp>
        <p:nvSpPr>
          <p:cNvPr id="7" name="矩形 6">
            <a:extLst>
              <a:ext uri="{FF2B5EF4-FFF2-40B4-BE49-F238E27FC236}">
                <a16:creationId xmlns:a16="http://schemas.microsoft.com/office/drawing/2014/main" id="{8F35A181-602F-4534-8525-A4874113543F}"/>
              </a:ext>
            </a:extLst>
          </p:cNvPr>
          <p:cNvSpPr/>
          <p:nvPr/>
        </p:nvSpPr>
        <p:spPr>
          <a:xfrm>
            <a:off x="2716196" y="974738"/>
            <a:ext cx="1213132" cy="282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rgbClr val="0070C0"/>
                </a:solidFill>
                <a:latin typeface="+mn-ea"/>
              </a:rPr>
              <a:t>TD</a:t>
            </a:r>
            <a:r>
              <a:rPr lang="zh-CN" altLang="en-US" sz="1400" b="1" dirty="0">
                <a:solidFill>
                  <a:srgbClr val="0070C0"/>
                </a:solidFill>
                <a:latin typeface="+mn-ea"/>
              </a:rPr>
              <a:t>抗原</a:t>
            </a:r>
          </a:p>
        </p:txBody>
      </p:sp>
      <p:sp>
        <p:nvSpPr>
          <p:cNvPr id="8" name="矩形 7">
            <a:extLst>
              <a:ext uri="{FF2B5EF4-FFF2-40B4-BE49-F238E27FC236}">
                <a16:creationId xmlns:a16="http://schemas.microsoft.com/office/drawing/2014/main" id="{6E15EC24-BD7B-4024-95A7-3018C1DAB775}"/>
              </a:ext>
            </a:extLst>
          </p:cNvPr>
          <p:cNvSpPr/>
          <p:nvPr/>
        </p:nvSpPr>
        <p:spPr>
          <a:xfrm>
            <a:off x="6374123" y="663388"/>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rgbClr val="0070C0"/>
                </a:solidFill>
                <a:latin typeface="+mn-ea"/>
              </a:rPr>
              <a:t>TI</a:t>
            </a:r>
            <a:r>
              <a:rPr lang="zh-CN" altLang="en-US" sz="1400" b="1" dirty="0">
                <a:solidFill>
                  <a:srgbClr val="0070C0"/>
                </a:solidFill>
                <a:latin typeface="+mn-ea"/>
              </a:rPr>
              <a:t>抗原</a:t>
            </a:r>
          </a:p>
        </p:txBody>
      </p:sp>
      <p:sp>
        <p:nvSpPr>
          <p:cNvPr id="9" name="矩形 8">
            <a:extLst>
              <a:ext uri="{FF2B5EF4-FFF2-40B4-BE49-F238E27FC236}">
                <a16:creationId xmlns:a16="http://schemas.microsoft.com/office/drawing/2014/main" id="{72801A5A-E0CA-4184-B506-8B9BCF0899B8}"/>
              </a:ext>
            </a:extLst>
          </p:cNvPr>
          <p:cNvSpPr/>
          <p:nvPr/>
        </p:nvSpPr>
        <p:spPr>
          <a:xfrm>
            <a:off x="4993558" y="1060203"/>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rgbClr val="0070C0"/>
                </a:solidFill>
                <a:latin typeface="+mn-ea"/>
              </a:rPr>
              <a:t>1</a:t>
            </a:r>
            <a:r>
              <a:rPr lang="zh-CN" altLang="en-US" sz="1400" b="1" dirty="0">
                <a:solidFill>
                  <a:srgbClr val="0070C0"/>
                </a:solidFill>
                <a:latin typeface="+mn-ea"/>
              </a:rPr>
              <a:t>类</a:t>
            </a:r>
          </a:p>
        </p:txBody>
      </p:sp>
      <p:sp>
        <p:nvSpPr>
          <p:cNvPr id="10" name="矩形 9">
            <a:extLst>
              <a:ext uri="{FF2B5EF4-FFF2-40B4-BE49-F238E27FC236}">
                <a16:creationId xmlns:a16="http://schemas.microsoft.com/office/drawing/2014/main" id="{C082D4A9-452A-4ECE-BCD0-037D598EF118}"/>
              </a:ext>
            </a:extLst>
          </p:cNvPr>
          <p:cNvSpPr/>
          <p:nvPr/>
        </p:nvSpPr>
        <p:spPr>
          <a:xfrm>
            <a:off x="6979024" y="1060203"/>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rgbClr val="0070C0"/>
                </a:solidFill>
                <a:latin typeface="+mn-ea"/>
              </a:rPr>
              <a:t>2</a:t>
            </a:r>
            <a:r>
              <a:rPr lang="zh-CN" altLang="en-US" sz="1400" b="1" dirty="0">
                <a:solidFill>
                  <a:srgbClr val="0070C0"/>
                </a:solidFill>
                <a:latin typeface="+mn-ea"/>
              </a:rPr>
              <a:t>类</a:t>
            </a:r>
          </a:p>
        </p:txBody>
      </p:sp>
      <p:sp>
        <p:nvSpPr>
          <p:cNvPr id="11" name="矩形 10">
            <a:extLst>
              <a:ext uri="{FF2B5EF4-FFF2-40B4-BE49-F238E27FC236}">
                <a16:creationId xmlns:a16="http://schemas.microsoft.com/office/drawing/2014/main" id="{07495684-38FF-4622-9345-0FCC8CC54E20}"/>
              </a:ext>
            </a:extLst>
          </p:cNvPr>
          <p:cNvSpPr/>
          <p:nvPr/>
        </p:nvSpPr>
        <p:spPr>
          <a:xfrm>
            <a:off x="215370" y="1414139"/>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化学性质</a:t>
            </a:r>
          </a:p>
        </p:txBody>
      </p:sp>
      <p:sp>
        <p:nvSpPr>
          <p:cNvPr id="12" name="矩形 11">
            <a:extLst>
              <a:ext uri="{FF2B5EF4-FFF2-40B4-BE49-F238E27FC236}">
                <a16:creationId xmlns:a16="http://schemas.microsoft.com/office/drawing/2014/main" id="{4B3CA0FE-195D-4F95-903A-13EC0F0E4E23}"/>
              </a:ext>
            </a:extLst>
          </p:cNvPr>
          <p:cNvSpPr/>
          <p:nvPr/>
        </p:nvSpPr>
        <p:spPr>
          <a:xfrm>
            <a:off x="233297" y="1836452"/>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体液反应</a:t>
            </a:r>
          </a:p>
        </p:txBody>
      </p:sp>
      <p:sp>
        <p:nvSpPr>
          <p:cNvPr id="13" name="矩形 12">
            <a:extLst>
              <a:ext uri="{FF2B5EF4-FFF2-40B4-BE49-F238E27FC236}">
                <a16:creationId xmlns:a16="http://schemas.microsoft.com/office/drawing/2014/main" id="{F4807AF6-48B3-4509-9ECF-122CD7A87196}"/>
              </a:ext>
            </a:extLst>
          </p:cNvPr>
          <p:cNvSpPr/>
          <p:nvPr/>
        </p:nvSpPr>
        <p:spPr>
          <a:xfrm>
            <a:off x="2716196" y="1423792"/>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可溶蛋白质</a:t>
            </a:r>
          </a:p>
        </p:txBody>
      </p:sp>
      <p:sp>
        <p:nvSpPr>
          <p:cNvPr id="14" name="矩形 13">
            <a:extLst>
              <a:ext uri="{FF2B5EF4-FFF2-40B4-BE49-F238E27FC236}">
                <a16:creationId xmlns:a16="http://schemas.microsoft.com/office/drawing/2014/main" id="{20C43E23-1F61-4EBA-A732-1A0263FEC063}"/>
              </a:ext>
            </a:extLst>
          </p:cNvPr>
          <p:cNvSpPr/>
          <p:nvPr/>
        </p:nvSpPr>
        <p:spPr>
          <a:xfrm>
            <a:off x="4993557" y="1397250"/>
            <a:ext cx="1622395" cy="439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细菌细胞壁组分（如</a:t>
            </a:r>
            <a:r>
              <a:rPr lang="en-US" altLang="zh-CN" sz="1400" b="1" dirty="0">
                <a:solidFill>
                  <a:schemeClr val="tx1"/>
                </a:solidFill>
                <a:latin typeface="+mn-ea"/>
              </a:rPr>
              <a:t>LPS</a:t>
            </a:r>
            <a:r>
              <a:rPr lang="zh-CN" altLang="en-US" sz="1400" b="1" dirty="0">
                <a:solidFill>
                  <a:schemeClr val="tx1"/>
                </a:solidFill>
                <a:latin typeface="+mn-ea"/>
              </a:rPr>
              <a:t>）</a:t>
            </a:r>
          </a:p>
        </p:txBody>
      </p:sp>
      <p:sp>
        <p:nvSpPr>
          <p:cNvPr id="15" name="矩形 14">
            <a:extLst>
              <a:ext uri="{FF2B5EF4-FFF2-40B4-BE49-F238E27FC236}">
                <a16:creationId xmlns:a16="http://schemas.microsoft.com/office/drawing/2014/main" id="{C5AC882B-C881-468D-AED7-13F9262CA6F1}"/>
              </a:ext>
            </a:extLst>
          </p:cNvPr>
          <p:cNvSpPr/>
          <p:nvPr/>
        </p:nvSpPr>
        <p:spPr>
          <a:xfrm>
            <a:off x="6979023" y="1397249"/>
            <a:ext cx="1799843" cy="439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多聚蛋白质抗原；荚膜多糖</a:t>
            </a:r>
          </a:p>
        </p:txBody>
      </p:sp>
      <p:sp>
        <p:nvSpPr>
          <p:cNvPr id="16" name="矩形 15">
            <a:extLst>
              <a:ext uri="{FF2B5EF4-FFF2-40B4-BE49-F238E27FC236}">
                <a16:creationId xmlns:a16="http://schemas.microsoft.com/office/drawing/2014/main" id="{8DBD2D23-F37A-4B74-B833-B1F1D7CB3B16}"/>
              </a:ext>
            </a:extLst>
          </p:cNvPr>
          <p:cNvSpPr/>
          <p:nvPr/>
        </p:nvSpPr>
        <p:spPr>
          <a:xfrm>
            <a:off x="324205" y="2077888"/>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类别转换</a:t>
            </a:r>
          </a:p>
        </p:txBody>
      </p:sp>
      <p:sp>
        <p:nvSpPr>
          <p:cNvPr id="17" name="矩形 16">
            <a:extLst>
              <a:ext uri="{FF2B5EF4-FFF2-40B4-BE49-F238E27FC236}">
                <a16:creationId xmlns:a16="http://schemas.microsoft.com/office/drawing/2014/main" id="{6A60C5AA-B149-4975-BD5F-1ABE3B51F6CB}"/>
              </a:ext>
            </a:extLst>
          </p:cNvPr>
          <p:cNvSpPr/>
          <p:nvPr/>
        </p:nvSpPr>
        <p:spPr>
          <a:xfrm>
            <a:off x="324205" y="2303092"/>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亲和力成熟</a:t>
            </a:r>
          </a:p>
        </p:txBody>
      </p:sp>
      <p:sp>
        <p:nvSpPr>
          <p:cNvPr id="18" name="矩形 17">
            <a:extLst>
              <a:ext uri="{FF2B5EF4-FFF2-40B4-BE49-F238E27FC236}">
                <a16:creationId xmlns:a16="http://schemas.microsoft.com/office/drawing/2014/main" id="{59440217-FC04-42F1-ADAD-E5CDB1F85952}"/>
              </a:ext>
            </a:extLst>
          </p:cNvPr>
          <p:cNvSpPr/>
          <p:nvPr/>
        </p:nvSpPr>
        <p:spPr>
          <a:xfrm>
            <a:off x="324204" y="2553492"/>
            <a:ext cx="1531489" cy="169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免疫记忆</a:t>
            </a:r>
          </a:p>
        </p:txBody>
      </p:sp>
      <p:sp>
        <p:nvSpPr>
          <p:cNvPr id="19" name="矩形 18">
            <a:extLst>
              <a:ext uri="{FF2B5EF4-FFF2-40B4-BE49-F238E27FC236}">
                <a16:creationId xmlns:a16="http://schemas.microsoft.com/office/drawing/2014/main" id="{E71CBC39-5939-4B4E-BD37-829D756F374D}"/>
              </a:ext>
            </a:extLst>
          </p:cNvPr>
          <p:cNvSpPr/>
          <p:nvPr/>
        </p:nvSpPr>
        <p:spPr>
          <a:xfrm>
            <a:off x="324204" y="2759068"/>
            <a:ext cx="1450807" cy="162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多克隆激活</a:t>
            </a:r>
          </a:p>
        </p:txBody>
      </p:sp>
      <p:sp>
        <p:nvSpPr>
          <p:cNvPr id="20" name="矩形 19">
            <a:extLst>
              <a:ext uri="{FF2B5EF4-FFF2-40B4-BE49-F238E27FC236}">
                <a16:creationId xmlns:a16="http://schemas.microsoft.com/office/drawing/2014/main" id="{AFA02167-8BF2-45EF-BA60-B12C8E03A53A}"/>
              </a:ext>
            </a:extLst>
          </p:cNvPr>
          <p:cNvSpPr/>
          <p:nvPr/>
        </p:nvSpPr>
        <p:spPr>
          <a:xfrm>
            <a:off x="2805843" y="2077888"/>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是</a:t>
            </a:r>
          </a:p>
        </p:txBody>
      </p:sp>
      <p:sp>
        <p:nvSpPr>
          <p:cNvPr id="21" name="矩形 20">
            <a:extLst>
              <a:ext uri="{FF2B5EF4-FFF2-40B4-BE49-F238E27FC236}">
                <a16:creationId xmlns:a16="http://schemas.microsoft.com/office/drawing/2014/main" id="{26D3AEA8-1230-485B-80F7-9B97AEAF05A1}"/>
              </a:ext>
            </a:extLst>
          </p:cNvPr>
          <p:cNvSpPr/>
          <p:nvPr/>
        </p:nvSpPr>
        <p:spPr>
          <a:xfrm>
            <a:off x="2805843" y="2286271"/>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是</a:t>
            </a:r>
          </a:p>
        </p:txBody>
      </p:sp>
      <p:sp>
        <p:nvSpPr>
          <p:cNvPr id="22" name="矩形 21">
            <a:extLst>
              <a:ext uri="{FF2B5EF4-FFF2-40B4-BE49-F238E27FC236}">
                <a16:creationId xmlns:a16="http://schemas.microsoft.com/office/drawing/2014/main" id="{F5F2DFBD-5484-4ED8-A894-9CF332126ED9}"/>
              </a:ext>
            </a:extLst>
          </p:cNvPr>
          <p:cNvSpPr/>
          <p:nvPr/>
        </p:nvSpPr>
        <p:spPr>
          <a:xfrm>
            <a:off x="2805843" y="2515443"/>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是</a:t>
            </a:r>
          </a:p>
        </p:txBody>
      </p:sp>
      <p:sp>
        <p:nvSpPr>
          <p:cNvPr id="23" name="矩形 22">
            <a:extLst>
              <a:ext uri="{FF2B5EF4-FFF2-40B4-BE49-F238E27FC236}">
                <a16:creationId xmlns:a16="http://schemas.microsoft.com/office/drawing/2014/main" id="{90E894FF-84D8-46D3-B16D-D230A628BEEF}"/>
              </a:ext>
            </a:extLst>
          </p:cNvPr>
          <p:cNvSpPr/>
          <p:nvPr/>
        </p:nvSpPr>
        <p:spPr>
          <a:xfrm>
            <a:off x="2805843" y="2711394"/>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否</a:t>
            </a:r>
          </a:p>
        </p:txBody>
      </p:sp>
      <p:sp>
        <p:nvSpPr>
          <p:cNvPr id="24" name="矩形 23">
            <a:extLst>
              <a:ext uri="{FF2B5EF4-FFF2-40B4-BE49-F238E27FC236}">
                <a16:creationId xmlns:a16="http://schemas.microsoft.com/office/drawing/2014/main" id="{52D968EA-6ADF-44C3-ADDD-126F638C3177}"/>
              </a:ext>
            </a:extLst>
          </p:cNvPr>
          <p:cNvSpPr/>
          <p:nvPr/>
        </p:nvSpPr>
        <p:spPr>
          <a:xfrm>
            <a:off x="4993558" y="2056883"/>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否</a:t>
            </a:r>
          </a:p>
        </p:txBody>
      </p:sp>
      <p:sp>
        <p:nvSpPr>
          <p:cNvPr id="25" name="矩形 24">
            <a:extLst>
              <a:ext uri="{FF2B5EF4-FFF2-40B4-BE49-F238E27FC236}">
                <a16:creationId xmlns:a16="http://schemas.microsoft.com/office/drawing/2014/main" id="{D1467A19-1B75-4821-80AD-DC46221EF7E7}"/>
              </a:ext>
            </a:extLst>
          </p:cNvPr>
          <p:cNvSpPr/>
          <p:nvPr/>
        </p:nvSpPr>
        <p:spPr>
          <a:xfrm>
            <a:off x="5023238" y="2286271"/>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否</a:t>
            </a:r>
          </a:p>
        </p:txBody>
      </p:sp>
      <p:sp>
        <p:nvSpPr>
          <p:cNvPr id="26" name="矩形 25">
            <a:extLst>
              <a:ext uri="{FF2B5EF4-FFF2-40B4-BE49-F238E27FC236}">
                <a16:creationId xmlns:a16="http://schemas.microsoft.com/office/drawing/2014/main" id="{5235B7A7-F3BF-45D1-BCC1-61EA1FAF1312}"/>
              </a:ext>
            </a:extLst>
          </p:cNvPr>
          <p:cNvSpPr/>
          <p:nvPr/>
        </p:nvSpPr>
        <p:spPr>
          <a:xfrm>
            <a:off x="4998806" y="2515443"/>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否</a:t>
            </a:r>
          </a:p>
        </p:txBody>
      </p:sp>
      <p:sp>
        <p:nvSpPr>
          <p:cNvPr id="27" name="矩形 26">
            <a:extLst>
              <a:ext uri="{FF2B5EF4-FFF2-40B4-BE49-F238E27FC236}">
                <a16:creationId xmlns:a16="http://schemas.microsoft.com/office/drawing/2014/main" id="{EE8F4399-615C-4FAD-B92C-37F28F63F2C4}"/>
              </a:ext>
            </a:extLst>
          </p:cNvPr>
          <p:cNvSpPr/>
          <p:nvPr/>
        </p:nvSpPr>
        <p:spPr>
          <a:xfrm>
            <a:off x="4980768" y="2731356"/>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是（高剂量）</a:t>
            </a:r>
          </a:p>
        </p:txBody>
      </p:sp>
      <p:sp>
        <p:nvSpPr>
          <p:cNvPr id="28" name="矩形 27">
            <a:extLst>
              <a:ext uri="{FF2B5EF4-FFF2-40B4-BE49-F238E27FC236}">
                <a16:creationId xmlns:a16="http://schemas.microsoft.com/office/drawing/2014/main" id="{5ABAB390-C8A2-48A0-84B3-FA41C266CDC0}"/>
              </a:ext>
            </a:extLst>
          </p:cNvPr>
          <p:cNvSpPr/>
          <p:nvPr/>
        </p:nvSpPr>
        <p:spPr>
          <a:xfrm>
            <a:off x="6969564" y="2710319"/>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否</a:t>
            </a:r>
          </a:p>
        </p:txBody>
      </p:sp>
      <p:sp>
        <p:nvSpPr>
          <p:cNvPr id="29" name="矩形 28">
            <a:extLst>
              <a:ext uri="{FF2B5EF4-FFF2-40B4-BE49-F238E27FC236}">
                <a16:creationId xmlns:a16="http://schemas.microsoft.com/office/drawing/2014/main" id="{8A9ABDE6-7CEC-4A3F-9E24-1DB06147EEBD}"/>
              </a:ext>
            </a:extLst>
          </p:cNvPr>
          <p:cNvSpPr/>
          <p:nvPr/>
        </p:nvSpPr>
        <p:spPr>
          <a:xfrm>
            <a:off x="6968852" y="2514053"/>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否</a:t>
            </a:r>
          </a:p>
        </p:txBody>
      </p:sp>
      <p:sp>
        <p:nvSpPr>
          <p:cNvPr id="30" name="矩形 29">
            <a:extLst>
              <a:ext uri="{FF2B5EF4-FFF2-40B4-BE49-F238E27FC236}">
                <a16:creationId xmlns:a16="http://schemas.microsoft.com/office/drawing/2014/main" id="{C76C6DFC-9261-45B3-8588-B6BFEA23D90E}"/>
              </a:ext>
            </a:extLst>
          </p:cNvPr>
          <p:cNvSpPr/>
          <p:nvPr/>
        </p:nvSpPr>
        <p:spPr>
          <a:xfrm>
            <a:off x="6968140" y="2304710"/>
            <a:ext cx="1213132" cy="19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否</a:t>
            </a:r>
          </a:p>
        </p:txBody>
      </p:sp>
      <p:sp>
        <p:nvSpPr>
          <p:cNvPr id="31" name="矩形 30">
            <a:extLst>
              <a:ext uri="{FF2B5EF4-FFF2-40B4-BE49-F238E27FC236}">
                <a16:creationId xmlns:a16="http://schemas.microsoft.com/office/drawing/2014/main" id="{AA4807AC-8D65-4245-B3E7-8A071DD08BE0}"/>
              </a:ext>
            </a:extLst>
          </p:cNvPr>
          <p:cNvSpPr/>
          <p:nvPr/>
        </p:nvSpPr>
        <p:spPr>
          <a:xfrm>
            <a:off x="6963655" y="2047183"/>
            <a:ext cx="1799842" cy="210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有限的，</a:t>
            </a:r>
            <a:r>
              <a:rPr lang="en-US" altLang="zh-CN" sz="1400" b="1" dirty="0">
                <a:solidFill>
                  <a:schemeClr val="tx1"/>
                </a:solidFill>
                <a:latin typeface="+mn-ea"/>
              </a:rPr>
              <a:t>IgM</a:t>
            </a:r>
            <a:r>
              <a:rPr lang="zh-CN" altLang="en-US" sz="1400" b="1" dirty="0">
                <a:solidFill>
                  <a:schemeClr val="tx1"/>
                </a:solidFill>
                <a:latin typeface="+mn-ea"/>
              </a:rPr>
              <a:t>，</a:t>
            </a:r>
            <a:r>
              <a:rPr lang="en-US" altLang="zh-CN" sz="1400" b="1" dirty="0">
                <a:solidFill>
                  <a:schemeClr val="tx1"/>
                </a:solidFill>
                <a:latin typeface="+mn-ea"/>
              </a:rPr>
              <a:t>IgG</a:t>
            </a:r>
            <a:endParaRPr lang="zh-CN" altLang="en-US" sz="1400" b="1" dirty="0">
              <a:solidFill>
                <a:schemeClr val="tx1"/>
              </a:solidFill>
              <a:latin typeface="+mn-ea"/>
            </a:endParaRPr>
          </a:p>
        </p:txBody>
      </p:sp>
      <p:sp>
        <p:nvSpPr>
          <p:cNvPr id="32" name="矩形 31">
            <a:extLst>
              <a:ext uri="{FF2B5EF4-FFF2-40B4-BE49-F238E27FC236}">
                <a16:creationId xmlns:a16="http://schemas.microsoft.com/office/drawing/2014/main" id="{14D09FAD-D5F8-48E2-8BED-DE8FDD1B9C23}"/>
              </a:ext>
            </a:extLst>
          </p:cNvPr>
          <p:cNvSpPr/>
          <p:nvPr/>
        </p:nvSpPr>
        <p:spPr>
          <a:xfrm>
            <a:off x="601492" y="3514119"/>
            <a:ext cx="1213132" cy="223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TI-1</a:t>
            </a:r>
            <a:r>
              <a:rPr lang="zh-CN" altLang="en-US" sz="1400" b="1" dirty="0">
                <a:solidFill>
                  <a:schemeClr val="tx1"/>
                </a:solidFill>
                <a:latin typeface="+mn-ea"/>
              </a:rPr>
              <a:t>抗原</a:t>
            </a:r>
          </a:p>
        </p:txBody>
      </p:sp>
      <p:sp>
        <p:nvSpPr>
          <p:cNvPr id="33" name="矩形 32">
            <a:extLst>
              <a:ext uri="{FF2B5EF4-FFF2-40B4-BE49-F238E27FC236}">
                <a16:creationId xmlns:a16="http://schemas.microsoft.com/office/drawing/2014/main" id="{D0B448A3-F364-4990-8539-768D42A0AD6E}"/>
              </a:ext>
            </a:extLst>
          </p:cNvPr>
          <p:cNvSpPr/>
          <p:nvPr/>
        </p:nvSpPr>
        <p:spPr>
          <a:xfrm>
            <a:off x="2716196" y="3514119"/>
            <a:ext cx="1213132" cy="223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TD</a:t>
            </a:r>
            <a:r>
              <a:rPr lang="zh-CN" altLang="en-US" sz="1400" b="1" dirty="0">
                <a:solidFill>
                  <a:schemeClr val="tx1"/>
                </a:solidFill>
                <a:latin typeface="+mn-ea"/>
              </a:rPr>
              <a:t>抗原</a:t>
            </a:r>
          </a:p>
        </p:txBody>
      </p:sp>
      <p:sp>
        <p:nvSpPr>
          <p:cNvPr id="34" name="矩形 33">
            <a:extLst>
              <a:ext uri="{FF2B5EF4-FFF2-40B4-BE49-F238E27FC236}">
                <a16:creationId xmlns:a16="http://schemas.microsoft.com/office/drawing/2014/main" id="{E125D9ED-093F-4A56-8B64-51FE376BF000}"/>
              </a:ext>
            </a:extLst>
          </p:cNvPr>
          <p:cNvSpPr/>
          <p:nvPr/>
        </p:nvSpPr>
        <p:spPr>
          <a:xfrm>
            <a:off x="561879" y="5865676"/>
            <a:ext cx="1213132" cy="223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35" name="矩形 34">
            <a:extLst>
              <a:ext uri="{FF2B5EF4-FFF2-40B4-BE49-F238E27FC236}">
                <a16:creationId xmlns:a16="http://schemas.microsoft.com/office/drawing/2014/main" id="{503F3DC1-D657-40BB-BE1B-8AFA24FCE5CD}"/>
              </a:ext>
            </a:extLst>
          </p:cNvPr>
          <p:cNvSpPr/>
          <p:nvPr/>
        </p:nvSpPr>
        <p:spPr>
          <a:xfrm>
            <a:off x="2907379" y="5883262"/>
            <a:ext cx="1213132" cy="223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36" name="矩形 35">
            <a:extLst>
              <a:ext uri="{FF2B5EF4-FFF2-40B4-BE49-F238E27FC236}">
                <a16:creationId xmlns:a16="http://schemas.microsoft.com/office/drawing/2014/main" id="{23F60853-002D-47DB-B1B3-20A4E8EC3511}"/>
              </a:ext>
            </a:extLst>
          </p:cNvPr>
          <p:cNvSpPr/>
          <p:nvPr/>
        </p:nvSpPr>
        <p:spPr>
          <a:xfrm>
            <a:off x="5163778" y="4061012"/>
            <a:ext cx="1213132" cy="29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a:t>
            </a:r>
            <a:r>
              <a:rPr lang="en-US" altLang="zh-CN" sz="1400" b="1" baseline="-25000" dirty="0">
                <a:solidFill>
                  <a:schemeClr val="tx1"/>
                </a:solidFill>
                <a:latin typeface="+mn-ea"/>
              </a:rPr>
              <a:t>H</a:t>
            </a:r>
            <a:r>
              <a:rPr lang="zh-CN" altLang="en-US" sz="1400" b="1" dirty="0">
                <a:solidFill>
                  <a:schemeClr val="tx1"/>
                </a:solidFill>
                <a:latin typeface="+mn-ea"/>
              </a:rPr>
              <a:t>细胞</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figure_10_18_01 "/>
          <p:cNvPicPr>
            <a:picLocks noChangeAspect="1" noChangeArrowheads="1"/>
          </p:cNvPicPr>
          <p:nvPr/>
        </p:nvPicPr>
        <p:blipFill>
          <a:blip r:embed="rId3" cstate="print"/>
          <a:srcRect/>
          <a:stretch>
            <a:fillRect/>
          </a:stretch>
        </p:blipFill>
        <p:spPr bwMode="auto">
          <a:xfrm>
            <a:off x="1422402" y="269877"/>
            <a:ext cx="6297613" cy="6316663"/>
          </a:xfrm>
          <a:prstGeom prst="rect">
            <a:avLst/>
          </a:prstGeom>
          <a:noFill/>
        </p:spPr>
      </p:pic>
      <p:sp>
        <p:nvSpPr>
          <p:cNvPr id="3" name="矩形 2">
            <a:extLst>
              <a:ext uri="{FF2B5EF4-FFF2-40B4-BE49-F238E27FC236}">
                <a16:creationId xmlns:a16="http://schemas.microsoft.com/office/drawing/2014/main" id="{93940854-0081-41D4-99A7-C96537B9FE31}"/>
              </a:ext>
            </a:extLst>
          </p:cNvPr>
          <p:cNvSpPr/>
          <p:nvPr/>
        </p:nvSpPr>
        <p:spPr>
          <a:xfrm>
            <a:off x="2109520" y="5477435"/>
            <a:ext cx="5116033" cy="726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000" b="1" dirty="0">
                <a:solidFill>
                  <a:schemeClr val="tx1"/>
                </a:solidFill>
                <a:latin typeface="+mn-ea"/>
              </a:rPr>
              <a:t>B</a:t>
            </a:r>
            <a:r>
              <a:rPr lang="zh-CN" altLang="en-US" sz="2000" b="1" dirty="0">
                <a:solidFill>
                  <a:schemeClr val="tx1"/>
                </a:solidFill>
                <a:latin typeface="+mn-ea"/>
              </a:rPr>
              <a:t>细胞的多克隆激活；非特异性抗体应答</a:t>
            </a:r>
          </a:p>
        </p:txBody>
      </p:sp>
      <p:sp>
        <p:nvSpPr>
          <p:cNvPr id="4" name="矩形 3">
            <a:extLst>
              <a:ext uri="{FF2B5EF4-FFF2-40B4-BE49-F238E27FC236}">
                <a16:creationId xmlns:a16="http://schemas.microsoft.com/office/drawing/2014/main" id="{7E373175-3D28-4B60-A74F-8EB746206FCB}"/>
              </a:ext>
            </a:extLst>
          </p:cNvPr>
          <p:cNvSpPr/>
          <p:nvPr/>
        </p:nvSpPr>
        <p:spPr>
          <a:xfrm>
            <a:off x="1730188" y="448235"/>
            <a:ext cx="5728447" cy="726141"/>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800" b="1" dirty="0">
                <a:solidFill>
                  <a:schemeClr val="tx1"/>
                </a:solidFill>
                <a:latin typeface="+mn-ea"/>
              </a:rPr>
              <a:t>高浓度</a:t>
            </a:r>
            <a:r>
              <a:rPr lang="en-US" altLang="zh-CN" sz="2800" b="1" dirty="0">
                <a:solidFill>
                  <a:schemeClr val="tx1"/>
                </a:solidFill>
                <a:latin typeface="+mn-ea"/>
              </a:rPr>
              <a:t>TI-1</a:t>
            </a:r>
            <a:r>
              <a:rPr lang="zh-CN" altLang="en-US" sz="2800" b="1" dirty="0">
                <a:solidFill>
                  <a:schemeClr val="tx1"/>
                </a:solidFill>
                <a:latin typeface="+mn-ea"/>
              </a:rPr>
              <a:t>抗原</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figure_10_18_02 "/>
          <p:cNvPicPr>
            <a:picLocks noChangeAspect="1" noChangeArrowheads="1"/>
          </p:cNvPicPr>
          <p:nvPr/>
        </p:nvPicPr>
        <p:blipFill>
          <a:blip r:embed="rId3" cstate="print"/>
          <a:srcRect/>
          <a:stretch>
            <a:fillRect/>
          </a:stretch>
        </p:blipFill>
        <p:spPr bwMode="auto">
          <a:xfrm>
            <a:off x="1395415" y="269877"/>
            <a:ext cx="6353175" cy="6316663"/>
          </a:xfrm>
          <a:prstGeom prst="rect">
            <a:avLst/>
          </a:prstGeom>
          <a:noFill/>
        </p:spPr>
      </p:pic>
      <p:sp>
        <p:nvSpPr>
          <p:cNvPr id="3" name="矩形 2">
            <a:extLst>
              <a:ext uri="{FF2B5EF4-FFF2-40B4-BE49-F238E27FC236}">
                <a16:creationId xmlns:a16="http://schemas.microsoft.com/office/drawing/2014/main" id="{6E011006-2EFF-48C8-B4C7-4442D5EE7DE5}"/>
              </a:ext>
            </a:extLst>
          </p:cNvPr>
          <p:cNvSpPr/>
          <p:nvPr/>
        </p:nvSpPr>
        <p:spPr>
          <a:xfrm>
            <a:off x="1730188" y="448235"/>
            <a:ext cx="5728447" cy="726141"/>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800" b="1" dirty="0">
                <a:solidFill>
                  <a:schemeClr val="tx1"/>
                </a:solidFill>
                <a:latin typeface="+mn-ea"/>
              </a:rPr>
              <a:t>低浓度</a:t>
            </a:r>
            <a:r>
              <a:rPr lang="en-US" altLang="zh-CN" sz="2800" b="1" dirty="0">
                <a:solidFill>
                  <a:schemeClr val="tx1"/>
                </a:solidFill>
                <a:latin typeface="+mn-ea"/>
              </a:rPr>
              <a:t>TI-1</a:t>
            </a:r>
            <a:r>
              <a:rPr lang="zh-CN" altLang="en-US" sz="2800" b="1" dirty="0">
                <a:solidFill>
                  <a:schemeClr val="tx1"/>
                </a:solidFill>
                <a:latin typeface="+mn-ea"/>
              </a:rPr>
              <a:t>抗原</a:t>
            </a:r>
          </a:p>
        </p:txBody>
      </p:sp>
      <p:sp>
        <p:nvSpPr>
          <p:cNvPr id="4" name="矩形 3">
            <a:extLst>
              <a:ext uri="{FF2B5EF4-FFF2-40B4-BE49-F238E27FC236}">
                <a16:creationId xmlns:a16="http://schemas.microsoft.com/office/drawing/2014/main" id="{3DAF4631-1783-42F0-A1E4-D9542A6BA0B7}"/>
              </a:ext>
            </a:extLst>
          </p:cNvPr>
          <p:cNvSpPr/>
          <p:nvPr/>
        </p:nvSpPr>
        <p:spPr>
          <a:xfrm>
            <a:off x="1613648" y="5486399"/>
            <a:ext cx="5919780" cy="726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400" b="1" dirty="0">
                <a:solidFill>
                  <a:schemeClr val="tx1"/>
                </a:solidFill>
                <a:latin typeface="+mn-ea"/>
              </a:rPr>
              <a:t>TI-1</a:t>
            </a:r>
            <a:r>
              <a:rPr lang="zh-CN" altLang="en-US" sz="2400" b="1" dirty="0">
                <a:solidFill>
                  <a:schemeClr val="tx1"/>
                </a:solidFill>
                <a:latin typeface="+mn-ea"/>
              </a:rPr>
              <a:t>抗原特异性抗体应答</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figure_10_19"/>
          <p:cNvPicPr>
            <a:picLocks noChangeAspect="1" noChangeArrowheads="1"/>
          </p:cNvPicPr>
          <p:nvPr/>
        </p:nvPicPr>
        <p:blipFill>
          <a:blip r:embed="rId3" cstate="print"/>
          <a:srcRect/>
          <a:stretch>
            <a:fillRect/>
          </a:stretch>
        </p:blipFill>
        <p:spPr bwMode="auto">
          <a:xfrm>
            <a:off x="635002" y="279400"/>
            <a:ext cx="7885113"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69FE2CEE-F85D-4A59-A8CB-769849557FA8}"/>
              </a:ext>
            </a:extLst>
          </p:cNvPr>
          <p:cNvSpPr/>
          <p:nvPr/>
        </p:nvSpPr>
        <p:spPr>
          <a:xfrm>
            <a:off x="770966" y="374696"/>
            <a:ext cx="2859740" cy="726141"/>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latin typeface="+mn-ea"/>
              </a:rPr>
              <a:t>TI-2</a:t>
            </a:r>
            <a:r>
              <a:rPr lang="zh-CN" altLang="en-US" b="1" dirty="0">
                <a:solidFill>
                  <a:schemeClr val="tx1"/>
                </a:solidFill>
                <a:latin typeface="+mn-ea"/>
              </a:rPr>
              <a:t>抗原可单独诱导</a:t>
            </a:r>
            <a:r>
              <a:rPr lang="en-US" altLang="zh-CN" b="1" dirty="0">
                <a:solidFill>
                  <a:schemeClr val="tx1"/>
                </a:solidFill>
                <a:latin typeface="+mn-ea"/>
              </a:rPr>
              <a:t>B</a:t>
            </a:r>
            <a:r>
              <a:rPr lang="zh-CN" altLang="en-US" b="1" dirty="0">
                <a:solidFill>
                  <a:schemeClr val="tx1"/>
                </a:solidFill>
                <a:latin typeface="+mn-ea"/>
              </a:rPr>
              <a:t>细胞产生</a:t>
            </a:r>
            <a:r>
              <a:rPr lang="en-US" altLang="zh-CN" b="1" dirty="0">
                <a:solidFill>
                  <a:schemeClr val="tx1"/>
                </a:solidFill>
                <a:latin typeface="+mn-ea"/>
              </a:rPr>
              <a:t>IgM</a:t>
            </a:r>
            <a:r>
              <a:rPr lang="zh-CN" altLang="en-US" b="1" dirty="0">
                <a:solidFill>
                  <a:schemeClr val="tx1"/>
                </a:solidFill>
                <a:latin typeface="+mn-ea"/>
              </a:rPr>
              <a:t>抗体</a:t>
            </a:r>
          </a:p>
        </p:txBody>
      </p:sp>
      <p:sp>
        <p:nvSpPr>
          <p:cNvPr id="4" name="矩形 3">
            <a:extLst>
              <a:ext uri="{FF2B5EF4-FFF2-40B4-BE49-F238E27FC236}">
                <a16:creationId xmlns:a16="http://schemas.microsoft.com/office/drawing/2014/main" id="{B4FD1338-EE6B-4F90-85ED-2BC75ADBB94E}"/>
              </a:ext>
            </a:extLst>
          </p:cNvPr>
          <p:cNvSpPr/>
          <p:nvPr/>
        </p:nvSpPr>
        <p:spPr>
          <a:xfrm>
            <a:off x="4016188" y="374696"/>
            <a:ext cx="4419599" cy="726141"/>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激活的树突状细胞分泌细胞因子</a:t>
            </a:r>
            <a:r>
              <a:rPr lang="en-US" altLang="zh-CN" sz="1600" b="1" dirty="0">
                <a:solidFill>
                  <a:schemeClr val="tx1"/>
                </a:solidFill>
                <a:latin typeface="+mn-ea"/>
              </a:rPr>
              <a:t>BAFF</a:t>
            </a:r>
            <a:r>
              <a:rPr lang="zh-CN" altLang="en-US" sz="1600" b="1" dirty="0">
                <a:solidFill>
                  <a:schemeClr val="tx1"/>
                </a:solidFill>
                <a:latin typeface="+mn-ea"/>
              </a:rPr>
              <a:t>，其增强针对</a:t>
            </a:r>
            <a:r>
              <a:rPr lang="en-US" altLang="zh-CN" sz="1600" b="1" dirty="0">
                <a:solidFill>
                  <a:schemeClr val="tx1"/>
                </a:solidFill>
                <a:latin typeface="+mn-ea"/>
              </a:rPr>
              <a:t>TI-2</a:t>
            </a:r>
            <a:r>
              <a:rPr lang="zh-CN" altLang="en-US" sz="1600" b="1" dirty="0">
                <a:solidFill>
                  <a:schemeClr val="tx1"/>
                </a:solidFill>
                <a:latin typeface="+mn-ea"/>
              </a:rPr>
              <a:t>抗原的抗体产生并诱导类别转换</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1-09 part 1"/>
          <p:cNvPicPr>
            <a:picLocks noChangeAspect="1" noChangeArrowheads="1"/>
          </p:cNvPicPr>
          <p:nvPr/>
        </p:nvPicPr>
        <p:blipFill>
          <a:blip r:embed="rId2" cstate="email"/>
          <a:srcRect/>
          <a:stretch>
            <a:fillRect/>
          </a:stretch>
        </p:blipFill>
        <p:spPr bwMode="auto">
          <a:xfrm>
            <a:off x="591778" y="260650"/>
            <a:ext cx="2972110" cy="6271915"/>
          </a:xfrm>
          <a:prstGeom prst="rect">
            <a:avLst/>
          </a:prstGeom>
          <a:noFill/>
          <a:ln w="9525">
            <a:noFill/>
            <a:miter lim="800000"/>
            <a:headEnd/>
            <a:tailEnd/>
          </a:ln>
          <a:effectLst/>
        </p:spPr>
      </p:pic>
      <p:pic>
        <p:nvPicPr>
          <p:cNvPr id="3" name="Picture 2" descr="figure 11-09 part 2"/>
          <p:cNvPicPr>
            <a:picLocks noChangeAspect="1" noChangeArrowheads="1"/>
          </p:cNvPicPr>
          <p:nvPr/>
        </p:nvPicPr>
        <p:blipFill>
          <a:blip r:embed="rId3" cstate="email"/>
          <a:srcRect/>
          <a:stretch>
            <a:fillRect/>
          </a:stretch>
        </p:blipFill>
        <p:spPr bwMode="auto">
          <a:xfrm>
            <a:off x="4724102" y="136799"/>
            <a:ext cx="3088258" cy="6244531"/>
          </a:xfrm>
          <a:prstGeom prst="rect">
            <a:avLst/>
          </a:prstGeom>
          <a:noFill/>
          <a:ln w="9525">
            <a:noFill/>
            <a:miter lim="800000"/>
            <a:headEnd/>
            <a:tailEnd/>
          </a:ln>
          <a:effectLst/>
        </p:spPr>
      </p:pic>
      <p:sp>
        <p:nvSpPr>
          <p:cNvPr id="4" name="矩形 3">
            <a:extLst>
              <a:ext uri="{FF2B5EF4-FFF2-40B4-BE49-F238E27FC236}">
                <a16:creationId xmlns:a16="http://schemas.microsoft.com/office/drawing/2014/main" id="{08FBA37F-C768-4A42-9EBF-5B3AA91E7718}"/>
              </a:ext>
            </a:extLst>
          </p:cNvPr>
          <p:cNvSpPr/>
          <p:nvPr/>
        </p:nvSpPr>
        <p:spPr>
          <a:xfrm>
            <a:off x="1846620" y="1846729"/>
            <a:ext cx="851757" cy="25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err="1">
                <a:solidFill>
                  <a:schemeClr val="tx1"/>
                </a:solidFill>
                <a:latin typeface="+mn-ea"/>
              </a:rPr>
              <a:t>Src</a:t>
            </a:r>
            <a:r>
              <a:rPr lang="zh-CN" altLang="en-US" sz="1200" b="1" dirty="0">
                <a:solidFill>
                  <a:schemeClr val="tx1"/>
                </a:solidFill>
                <a:latin typeface="+mn-ea"/>
              </a:rPr>
              <a:t>激酶</a:t>
            </a:r>
          </a:p>
        </p:txBody>
      </p:sp>
      <p:sp>
        <p:nvSpPr>
          <p:cNvPr id="5" name="矩形 4">
            <a:extLst>
              <a:ext uri="{FF2B5EF4-FFF2-40B4-BE49-F238E27FC236}">
                <a16:creationId xmlns:a16="http://schemas.microsoft.com/office/drawing/2014/main" id="{03709480-81B5-4B03-81D8-BCFCCB303A37}"/>
              </a:ext>
            </a:extLst>
          </p:cNvPr>
          <p:cNvSpPr/>
          <p:nvPr/>
        </p:nvSpPr>
        <p:spPr>
          <a:xfrm>
            <a:off x="739531" y="2105578"/>
            <a:ext cx="851757" cy="25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200" b="1" dirty="0">
                <a:solidFill>
                  <a:schemeClr val="tx1"/>
                </a:solidFill>
                <a:latin typeface="+mn-ea"/>
              </a:rPr>
              <a:t>抗原</a:t>
            </a:r>
          </a:p>
        </p:txBody>
      </p:sp>
      <p:sp>
        <p:nvSpPr>
          <p:cNvPr id="6" name="矩形 5">
            <a:extLst>
              <a:ext uri="{FF2B5EF4-FFF2-40B4-BE49-F238E27FC236}">
                <a16:creationId xmlns:a16="http://schemas.microsoft.com/office/drawing/2014/main" id="{769847EE-D662-456D-A8A2-C17A0CD77AE8}"/>
              </a:ext>
            </a:extLst>
          </p:cNvPr>
          <p:cNvSpPr/>
          <p:nvPr/>
        </p:nvSpPr>
        <p:spPr>
          <a:xfrm>
            <a:off x="739530" y="2751037"/>
            <a:ext cx="851757" cy="25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200" b="1" dirty="0">
                <a:solidFill>
                  <a:schemeClr val="tx1"/>
                </a:solidFill>
                <a:latin typeface="+mn-ea"/>
              </a:rPr>
              <a:t>抗原</a:t>
            </a:r>
          </a:p>
        </p:txBody>
      </p:sp>
      <p:sp>
        <p:nvSpPr>
          <p:cNvPr id="7" name="矩形 6">
            <a:extLst>
              <a:ext uri="{FF2B5EF4-FFF2-40B4-BE49-F238E27FC236}">
                <a16:creationId xmlns:a16="http://schemas.microsoft.com/office/drawing/2014/main" id="{3BA1508A-8A73-4E1A-8162-A042E9E55EB5}"/>
              </a:ext>
            </a:extLst>
          </p:cNvPr>
          <p:cNvSpPr/>
          <p:nvPr/>
        </p:nvSpPr>
        <p:spPr>
          <a:xfrm>
            <a:off x="1963161" y="4509247"/>
            <a:ext cx="529027" cy="25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err="1">
                <a:solidFill>
                  <a:schemeClr val="tx1"/>
                </a:solidFill>
                <a:latin typeface="+mn-ea"/>
              </a:rPr>
              <a:t>Src</a:t>
            </a:r>
            <a:endParaRPr lang="en-US" altLang="zh-CN" sz="1200" b="1" dirty="0">
              <a:solidFill>
                <a:schemeClr val="tx1"/>
              </a:solidFill>
              <a:latin typeface="+mn-ea"/>
            </a:endParaRPr>
          </a:p>
          <a:p>
            <a:r>
              <a:rPr lang="zh-CN" altLang="en-US" sz="1200" b="1" dirty="0">
                <a:solidFill>
                  <a:schemeClr val="tx1"/>
                </a:solidFill>
                <a:latin typeface="+mn-ea"/>
              </a:rPr>
              <a:t>激酶</a:t>
            </a:r>
          </a:p>
        </p:txBody>
      </p:sp>
      <p:sp>
        <p:nvSpPr>
          <p:cNvPr id="8" name="矩形 7">
            <a:extLst>
              <a:ext uri="{FF2B5EF4-FFF2-40B4-BE49-F238E27FC236}">
                <a16:creationId xmlns:a16="http://schemas.microsoft.com/office/drawing/2014/main" id="{9D0F5F46-6859-45C8-BB20-0A54CF007393}"/>
              </a:ext>
            </a:extLst>
          </p:cNvPr>
          <p:cNvSpPr/>
          <p:nvPr/>
        </p:nvSpPr>
        <p:spPr>
          <a:xfrm>
            <a:off x="5907633" y="1846729"/>
            <a:ext cx="448343" cy="198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err="1">
                <a:solidFill>
                  <a:schemeClr val="tx1"/>
                </a:solidFill>
                <a:latin typeface="+mn-ea"/>
              </a:rPr>
              <a:t>Src</a:t>
            </a:r>
            <a:endParaRPr lang="en-US" altLang="zh-CN" sz="1200" b="1" dirty="0">
              <a:solidFill>
                <a:schemeClr val="tx1"/>
              </a:solidFill>
              <a:latin typeface="+mn-ea"/>
            </a:endParaRPr>
          </a:p>
          <a:p>
            <a:r>
              <a:rPr lang="zh-CN" altLang="en-US" sz="1200" b="1" dirty="0">
                <a:solidFill>
                  <a:schemeClr val="tx1"/>
                </a:solidFill>
                <a:latin typeface="+mn-ea"/>
              </a:rPr>
              <a:t>激酶</a:t>
            </a:r>
          </a:p>
        </p:txBody>
      </p:sp>
      <p:sp>
        <p:nvSpPr>
          <p:cNvPr id="9" name="矩形 8">
            <a:extLst>
              <a:ext uri="{FF2B5EF4-FFF2-40B4-BE49-F238E27FC236}">
                <a16:creationId xmlns:a16="http://schemas.microsoft.com/office/drawing/2014/main" id="{D6B91671-D830-47ED-A8DE-821A2FEF11DF}"/>
              </a:ext>
            </a:extLst>
          </p:cNvPr>
          <p:cNvSpPr/>
          <p:nvPr/>
        </p:nvSpPr>
        <p:spPr>
          <a:xfrm>
            <a:off x="4759962" y="392070"/>
            <a:ext cx="851757" cy="25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200" b="1" dirty="0">
                <a:solidFill>
                  <a:schemeClr val="tx1"/>
                </a:solidFill>
                <a:latin typeface="+mn-ea"/>
              </a:rPr>
              <a:t>抗原</a:t>
            </a:r>
          </a:p>
        </p:txBody>
      </p:sp>
      <p:sp>
        <p:nvSpPr>
          <p:cNvPr id="10" name="矩形 9">
            <a:extLst>
              <a:ext uri="{FF2B5EF4-FFF2-40B4-BE49-F238E27FC236}">
                <a16:creationId xmlns:a16="http://schemas.microsoft.com/office/drawing/2014/main" id="{D3DEB008-F42D-4C5D-9E19-FA342014E2AF}"/>
              </a:ext>
            </a:extLst>
          </p:cNvPr>
          <p:cNvSpPr/>
          <p:nvPr/>
        </p:nvSpPr>
        <p:spPr>
          <a:xfrm>
            <a:off x="6113625" y="3475928"/>
            <a:ext cx="851757" cy="25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抗原</a:t>
            </a:r>
          </a:p>
        </p:txBody>
      </p:sp>
      <p:sp>
        <p:nvSpPr>
          <p:cNvPr id="11" name="矩形 10">
            <a:extLst>
              <a:ext uri="{FF2B5EF4-FFF2-40B4-BE49-F238E27FC236}">
                <a16:creationId xmlns:a16="http://schemas.microsoft.com/office/drawing/2014/main" id="{07BAC7A3-4484-4D69-8C36-266BEF57E2DC}"/>
              </a:ext>
            </a:extLst>
          </p:cNvPr>
          <p:cNvSpPr/>
          <p:nvPr/>
        </p:nvSpPr>
        <p:spPr>
          <a:xfrm>
            <a:off x="5997278" y="4885766"/>
            <a:ext cx="448343" cy="198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err="1">
                <a:solidFill>
                  <a:schemeClr val="tx1"/>
                </a:solidFill>
                <a:latin typeface="+mn-ea"/>
              </a:rPr>
              <a:t>Src</a:t>
            </a:r>
            <a:endParaRPr lang="en-US" altLang="zh-CN" sz="1200" b="1" dirty="0">
              <a:solidFill>
                <a:schemeClr val="tx1"/>
              </a:solidFill>
              <a:latin typeface="+mn-ea"/>
            </a:endParaRPr>
          </a:p>
          <a:p>
            <a:r>
              <a:rPr lang="zh-CN" altLang="en-US" sz="1200" b="1" dirty="0">
                <a:solidFill>
                  <a:schemeClr val="tx1"/>
                </a:solidFill>
                <a:latin typeface="+mn-ea"/>
              </a:rPr>
              <a:t>激酶</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cstate="email"/>
          <a:srcRect/>
          <a:stretch>
            <a:fillRect/>
          </a:stretch>
        </p:blipFill>
        <p:spPr bwMode="auto">
          <a:xfrm>
            <a:off x="2424859" y="103193"/>
            <a:ext cx="6395615" cy="6422153"/>
          </a:xfrm>
          <a:prstGeom prst="rect">
            <a:avLst/>
          </a:prstGeom>
          <a:noFill/>
          <a:ln w="9525">
            <a:noFill/>
            <a:miter lim="800000"/>
            <a:headEnd/>
            <a:tailEnd/>
          </a:ln>
        </p:spPr>
      </p:pic>
      <p:sp>
        <p:nvSpPr>
          <p:cNvPr id="3" name="矩形 2"/>
          <p:cNvSpPr/>
          <p:nvPr/>
        </p:nvSpPr>
        <p:spPr>
          <a:xfrm>
            <a:off x="323526" y="4930754"/>
            <a:ext cx="3871374"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b="1" dirty="0">
                <a:solidFill>
                  <a:prstClr val="white"/>
                </a:solidFill>
                <a:latin typeface="+mn-ea"/>
              </a:rPr>
              <a:t>由</a:t>
            </a:r>
            <a:r>
              <a:rPr lang="en-US" altLang="zh-CN" sz="2000" b="1" dirty="0">
                <a:solidFill>
                  <a:prstClr val="white"/>
                </a:solidFill>
                <a:latin typeface="+mn-ea"/>
              </a:rPr>
              <a:t>BCR</a:t>
            </a:r>
            <a:r>
              <a:rPr lang="zh-CN" altLang="en-US" sz="2000" b="1" dirty="0">
                <a:solidFill>
                  <a:prstClr val="white"/>
                </a:solidFill>
                <a:latin typeface="+mn-ea"/>
              </a:rPr>
              <a:t>激活的一些信号转导途径</a:t>
            </a:r>
            <a:endParaRPr lang="en-US" altLang="zh-CN" sz="2000" b="1" dirty="0">
              <a:solidFill>
                <a:prstClr val="white"/>
              </a:solidFill>
              <a:latin typeface="+mn-ea"/>
            </a:endParaRPr>
          </a:p>
        </p:txBody>
      </p:sp>
      <p:sp>
        <p:nvSpPr>
          <p:cNvPr id="4" name="矩形 3">
            <a:extLst>
              <a:ext uri="{FF2B5EF4-FFF2-40B4-BE49-F238E27FC236}">
                <a16:creationId xmlns:a16="http://schemas.microsoft.com/office/drawing/2014/main" id="{2D65606D-CCD3-4E4F-99B8-20B9F92F97F1}"/>
              </a:ext>
            </a:extLst>
          </p:cNvPr>
          <p:cNvSpPr/>
          <p:nvPr/>
        </p:nvSpPr>
        <p:spPr>
          <a:xfrm>
            <a:off x="3953138" y="139053"/>
            <a:ext cx="851757" cy="25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抗原</a:t>
            </a:r>
          </a:p>
        </p:txBody>
      </p:sp>
      <p:sp>
        <p:nvSpPr>
          <p:cNvPr id="5" name="矩形 4">
            <a:extLst>
              <a:ext uri="{FF2B5EF4-FFF2-40B4-BE49-F238E27FC236}">
                <a16:creationId xmlns:a16="http://schemas.microsoft.com/office/drawing/2014/main" id="{B3A9BB1B-3739-4950-93DE-8271A8C915D7}"/>
              </a:ext>
            </a:extLst>
          </p:cNvPr>
          <p:cNvSpPr/>
          <p:nvPr/>
        </p:nvSpPr>
        <p:spPr>
          <a:xfrm>
            <a:off x="5056094" y="4155241"/>
            <a:ext cx="1631577" cy="362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小</a:t>
            </a:r>
            <a:r>
              <a:rPr lang="en-US" altLang="zh-CN" sz="1600" b="1" dirty="0">
                <a:solidFill>
                  <a:schemeClr val="tx1"/>
                </a:solidFill>
                <a:latin typeface="+mn-ea"/>
              </a:rPr>
              <a:t>G</a:t>
            </a:r>
            <a:r>
              <a:rPr lang="zh-CN" altLang="en-US" sz="1600" b="1" dirty="0">
                <a:solidFill>
                  <a:schemeClr val="tx1"/>
                </a:solidFill>
                <a:latin typeface="+mn-ea"/>
              </a:rPr>
              <a:t>蛋白途径</a:t>
            </a:r>
          </a:p>
        </p:txBody>
      </p:sp>
      <p:sp>
        <p:nvSpPr>
          <p:cNvPr id="7" name="矩形 6">
            <a:extLst>
              <a:ext uri="{FF2B5EF4-FFF2-40B4-BE49-F238E27FC236}">
                <a16:creationId xmlns:a16="http://schemas.microsoft.com/office/drawing/2014/main" id="{A074E170-7438-4A92-A2B1-CE84296F74E1}"/>
              </a:ext>
            </a:extLst>
          </p:cNvPr>
          <p:cNvSpPr/>
          <p:nvPr/>
        </p:nvSpPr>
        <p:spPr>
          <a:xfrm>
            <a:off x="6840071" y="3941378"/>
            <a:ext cx="1008435" cy="576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PKC</a:t>
            </a:r>
            <a:r>
              <a:rPr lang="zh-CN" altLang="en-US" sz="1600" b="1" dirty="0">
                <a:solidFill>
                  <a:schemeClr val="tx1"/>
                </a:solidFill>
                <a:latin typeface="+mn-ea"/>
              </a:rPr>
              <a:t>途径</a:t>
            </a:r>
          </a:p>
        </p:txBody>
      </p:sp>
      <p:sp>
        <p:nvSpPr>
          <p:cNvPr id="8" name="矩形 7">
            <a:extLst>
              <a:ext uri="{FF2B5EF4-FFF2-40B4-BE49-F238E27FC236}">
                <a16:creationId xmlns:a16="http://schemas.microsoft.com/office/drawing/2014/main" id="{48C3B6EC-BAAF-4B1A-8936-17AD9713B220}"/>
              </a:ext>
            </a:extLst>
          </p:cNvPr>
          <p:cNvSpPr/>
          <p:nvPr/>
        </p:nvSpPr>
        <p:spPr>
          <a:xfrm>
            <a:off x="7848506" y="3936995"/>
            <a:ext cx="1237130" cy="576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钙离子途径</a:t>
            </a:r>
          </a:p>
        </p:txBody>
      </p:sp>
      <p:sp>
        <p:nvSpPr>
          <p:cNvPr id="9" name="矩形 8">
            <a:extLst>
              <a:ext uri="{FF2B5EF4-FFF2-40B4-BE49-F238E27FC236}">
                <a16:creationId xmlns:a16="http://schemas.microsoft.com/office/drawing/2014/main" id="{79719A7C-BEAE-45B8-9161-AB030CC7D3F5}"/>
              </a:ext>
            </a:extLst>
          </p:cNvPr>
          <p:cNvSpPr/>
          <p:nvPr/>
        </p:nvSpPr>
        <p:spPr>
          <a:xfrm>
            <a:off x="5428035" y="5416012"/>
            <a:ext cx="3222906" cy="1055544"/>
          </a:xfrm>
          <a:prstGeom prst="rect">
            <a:avLst/>
          </a:prstGeom>
          <a:solidFill>
            <a:srgbClr val="FFF9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zh-CN" altLang="en-US" sz="1600" b="1" dirty="0">
                <a:solidFill>
                  <a:schemeClr val="tx1"/>
                </a:solidFill>
                <a:latin typeface="+mn-ea"/>
              </a:rPr>
              <a:t>基因表达谱的改变</a:t>
            </a:r>
            <a:endParaRPr lang="en-US" altLang="zh-CN" sz="1600" b="1" dirty="0">
              <a:solidFill>
                <a:schemeClr val="tx1"/>
              </a:solidFill>
              <a:latin typeface="+mn-ea"/>
            </a:endParaRPr>
          </a:p>
          <a:p>
            <a:pPr marL="285750" indent="-285750">
              <a:buFont typeface="Arial" panose="020B0604020202020204" pitchFamily="34" charset="0"/>
              <a:buChar char="•"/>
            </a:pPr>
            <a:r>
              <a:rPr lang="zh-CN" altLang="en-US" sz="1600" b="1" dirty="0">
                <a:solidFill>
                  <a:schemeClr val="tx1"/>
                </a:solidFill>
                <a:latin typeface="+mn-ea"/>
              </a:rPr>
              <a:t>细胞内功能的改变</a:t>
            </a:r>
            <a:endParaRPr lang="en-US" altLang="zh-CN" sz="1600" b="1" dirty="0">
              <a:solidFill>
                <a:schemeClr val="tx1"/>
              </a:solidFill>
              <a:latin typeface="+mn-ea"/>
            </a:endParaRPr>
          </a:p>
          <a:p>
            <a:pPr marL="285750" indent="-285750">
              <a:buFont typeface="Arial" panose="020B0604020202020204" pitchFamily="34" charset="0"/>
              <a:buChar char="•"/>
            </a:pPr>
            <a:r>
              <a:rPr lang="zh-CN" altLang="en-US" sz="1600" b="1" dirty="0">
                <a:solidFill>
                  <a:schemeClr val="tx1"/>
                </a:solidFill>
                <a:latin typeface="+mn-ea"/>
              </a:rPr>
              <a:t>分化</a:t>
            </a:r>
            <a:endParaRPr lang="en-US" altLang="zh-CN" sz="1600" b="1" dirty="0">
              <a:solidFill>
                <a:schemeClr val="tx1"/>
              </a:solidFill>
              <a:latin typeface="+mn-ea"/>
            </a:endParaRPr>
          </a:p>
          <a:p>
            <a:pPr marL="285750" indent="-285750">
              <a:buFont typeface="Arial" panose="020B0604020202020204" pitchFamily="34" charset="0"/>
              <a:buChar char="•"/>
            </a:pPr>
            <a:r>
              <a:rPr lang="zh-CN" altLang="en-US" sz="1600" b="1" dirty="0">
                <a:solidFill>
                  <a:schemeClr val="tx1"/>
                </a:solidFill>
                <a:latin typeface="+mn-ea"/>
              </a:rPr>
              <a:t>激活</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1-11"/>
          <p:cNvPicPr>
            <a:picLocks noChangeAspect="1" noChangeArrowheads="1"/>
          </p:cNvPicPr>
          <p:nvPr/>
        </p:nvPicPr>
        <p:blipFill>
          <a:blip r:embed="rId2" cstate="email"/>
          <a:srcRect/>
          <a:stretch>
            <a:fillRect/>
          </a:stretch>
        </p:blipFill>
        <p:spPr bwMode="auto">
          <a:xfrm>
            <a:off x="395538" y="188642"/>
            <a:ext cx="8531225" cy="5764213"/>
          </a:xfrm>
          <a:prstGeom prst="rect">
            <a:avLst/>
          </a:prstGeom>
          <a:noFill/>
          <a:ln w="9525">
            <a:noFill/>
            <a:miter lim="800000"/>
            <a:headEnd/>
            <a:tailEnd/>
          </a:ln>
          <a:effectLst/>
        </p:spPr>
      </p:pic>
      <p:sp>
        <p:nvSpPr>
          <p:cNvPr id="3" name="矩形 2"/>
          <p:cNvSpPr/>
          <p:nvPr/>
        </p:nvSpPr>
        <p:spPr>
          <a:xfrm>
            <a:off x="755576" y="6021288"/>
            <a:ext cx="7632848" cy="400110"/>
          </a:xfrm>
          <a:prstGeom prst="rect">
            <a:avLst/>
          </a:prstGeom>
          <a:solidFill>
            <a:schemeClr val="accent3">
              <a:lumMod val="50000"/>
            </a:schemeClr>
          </a:solidFill>
        </p:spPr>
        <p:txBody>
          <a:bodyPr wrap="square">
            <a:spAutoFit/>
          </a:bodyPr>
          <a:lstStyle/>
          <a:p>
            <a:pPr algn="ctr" defTabSz="914400">
              <a:defRPr/>
            </a:pPr>
            <a:r>
              <a:rPr lang="en-US" altLang="zh-CN" sz="2000" dirty="0">
                <a:solidFill>
                  <a:prstClr val="white"/>
                </a:solidFill>
                <a:latin typeface="Georgia"/>
                <a:ea typeface="微软雅黑"/>
              </a:rPr>
              <a:t>B</a:t>
            </a:r>
            <a:r>
              <a:rPr lang="zh-CN" altLang="en-US" sz="2000" dirty="0">
                <a:solidFill>
                  <a:prstClr val="white"/>
                </a:solidFill>
                <a:latin typeface="Georgia"/>
                <a:ea typeface="微软雅黑"/>
              </a:rPr>
              <a:t>细胞辅助受体复合物能够增强</a:t>
            </a:r>
            <a:r>
              <a:rPr lang="en-US" altLang="zh-CN" sz="2000" dirty="0">
                <a:solidFill>
                  <a:prstClr val="white"/>
                </a:solidFill>
                <a:latin typeface="Georgia"/>
                <a:ea typeface="微软雅黑"/>
              </a:rPr>
              <a:t>B</a:t>
            </a:r>
            <a:r>
              <a:rPr lang="zh-CN" altLang="en-US" sz="2000" dirty="0">
                <a:solidFill>
                  <a:prstClr val="white"/>
                </a:solidFill>
                <a:latin typeface="Georgia"/>
                <a:ea typeface="微软雅黑"/>
              </a:rPr>
              <a:t>细胞应答</a:t>
            </a:r>
            <a:endParaRPr lang="en-US" altLang="zh-CN" sz="2000" dirty="0">
              <a:solidFill>
                <a:prstClr val="white"/>
              </a:solidFill>
              <a:latin typeface="Georgia"/>
              <a:ea typeface="微软雅黑"/>
            </a:endParaRPr>
          </a:p>
        </p:txBody>
      </p:sp>
      <p:sp>
        <p:nvSpPr>
          <p:cNvPr id="4" name="矩形 3">
            <a:extLst>
              <a:ext uri="{FF2B5EF4-FFF2-40B4-BE49-F238E27FC236}">
                <a16:creationId xmlns:a16="http://schemas.microsoft.com/office/drawing/2014/main" id="{FFDBA4D8-D7E6-4757-9A51-D48F49BF0A2C}"/>
              </a:ext>
            </a:extLst>
          </p:cNvPr>
          <p:cNvSpPr/>
          <p:nvPr/>
        </p:nvSpPr>
        <p:spPr>
          <a:xfrm>
            <a:off x="755576" y="259976"/>
            <a:ext cx="1897977" cy="291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B</a:t>
            </a:r>
            <a:r>
              <a:rPr lang="zh-CN" altLang="en-US" sz="1600" b="1" dirty="0">
                <a:solidFill>
                  <a:schemeClr val="tx1"/>
                </a:solidFill>
                <a:latin typeface="+mn-ea"/>
              </a:rPr>
              <a:t>细胞辅助受体</a:t>
            </a:r>
          </a:p>
        </p:txBody>
      </p:sp>
      <p:sp>
        <p:nvSpPr>
          <p:cNvPr id="5" name="矩形 4">
            <a:extLst>
              <a:ext uri="{FF2B5EF4-FFF2-40B4-BE49-F238E27FC236}">
                <a16:creationId xmlns:a16="http://schemas.microsoft.com/office/drawing/2014/main" id="{E37ACD54-5A89-4F4D-864B-F9BFFCFD103C}"/>
              </a:ext>
            </a:extLst>
          </p:cNvPr>
          <p:cNvSpPr/>
          <p:nvPr/>
        </p:nvSpPr>
        <p:spPr>
          <a:xfrm>
            <a:off x="6777328" y="188642"/>
            <a:ext cx="1897977" cy="51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抑制型</a:t>
            </a:r>
            <a:endParaRPr lang="en-US" altLang="zh-CN" sz="1600" b="1" dirty="0">
              <a:solidFill>
                <a:schemeClr val="tx1"/>
              </a:solidFill>
              <a:latin typeface="+mn-ea"/>
            </a:endParaRPr>
          </a:p>
          <a:p>
            <a:r>
              <a:rPr lang="en-US" altLang="zh-CN" sz="1600" b="1" dirty="0">
                <a:solidFill>
                  <a:schemeClr val="tx1"/>
                </a:solidFill>
                <a:latin typeface="+mn-ea"/>
              </a:rPr>
              <a:t>B</a:t>
            </a:r>
            <a:r>
              <a:rPr lang="zh-CN" altLang="en-US" sz="1600" b="1" dirty="0">
                <a:solidFill>
                  <a:schemeClr val="tx1"/>
                </a:solidFill>
                <a:latin typeface="+mn-ea"/>
              </a:rPr>
              <a:t>细胞辅助受体</a:t>
            </a:r>
          </a:p>
        </p:txBody>
      </p:sp>
      <p:sp>
        <p:nvSpPr>
          <p:cNvPr id="6" name="矩形 5">
            <a:extLst>
              <a:ext uri="{FF2B5EF4-FFF2-40B4-BE49-F238E27FC236}">
                <a16:creationId xmlns:a16="http://schemas.microsoft.com/office/drawing/2014/main" id="{CA177739-D190-432F-B971-262F6E5E62D3}"/>
              </a:ext>
            </a:extLst>
          </p:cNvPr>
          <p:cNvSpPr/>
          <p:nvPr/>
        </p:nvSpPr>
        <p:spPr>
          <a:xfrm>
            <a:off x="4742331" y="708212"/>
            <a:ext cx="1075765" cy="291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抗原</a:t>
            </a:r>
          </a:p>
        </p:txBody>
      </p:sp>
      <p:sp>
        <p:nvSpPr>
          <p:cNvPr id="7" name="矩形 6">
            <a:extLst>
              <a:ext uri="{FF2B5EF4-FFF2-40B4-BE49-F238E27FC236}">
                <a16:creationId xmlns:a16="http://schemas.microsoft.com/office/drawing/2014/main" id="{30C4B7C4-D48F-4CF3-A9DA-B61AF9421D51}"/>
              </a:ext>
            </a:extLst>
          </p:cNvPr>
          <p:cNvSpPr/>
          <p:nvPr/>
        </p:nvSpPr>
        <p:spPr>
          <a:xfrm>
            <a:off x="2279577" y="2456329"/>
            <a:ext cx="1037364" cy="291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激活</a:t>
            </a:r>
          </a:p>
        </p:txBody>
      </p:sp>
      <p:sp>
        <p:nvSpPr>
          <p:cNvPr id="8" name="矩形 7">
            <a:extLst>
              <a:ext uri="{FF2B5EF4-FFF2-40B4-BE49-F238E27FC236}">
                <a16:creationId xmlns:a16="http://schemas.microsoft.com/office/drawing/2014/main" id="{FFDBA4D8-D7E6-4757-9A51-D48F49BF0A2C}"/>
              </a:ext>
            </a:extLst>
          </p:cNvPr>
          <p:cNvSpPr/>
          <p:nvPr/>
        </p:nvSpPr>
        <p:spPr>
          <a:xfrm>
            <a:off x="3558989" y="4912660"/>
            <a:ext cx="1102658" cy="502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激活信号</a:t>
            </a:r>
          </a:p>
        </p:txBody>
      </p:sp>
      <p:sp>
        <p:nvSpPr>
          <p:cNvPr id="9" name="矩形 8">
            <a:extLst>
              <a:ext uri="{FF2B5EF4-FFF2-40B4-BE49-F238E27FC236}">
                <a16:creationId xmlns:a16="http://schemas.microsoft.com/office/drawing/2014/main" id="{CAE3243C-A5A0-4612-9449-9F00FCC13D2E}"/>
              </a:ext>
            </a:extLst>
          </p:cNvPr>
          <p:cNvSpPr/>
          <p:nvPr/>
        </p:nvSpPr>
        <p:spPr>
          <a:xfrm>
            <a:off x="5961530" y="4921626"/>
            <a:ext cx="1102658" cy="502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激活信号</a:t>
            </a:r>
          </a:p>
        </p:txBody>
      </p:sp>
      <p:sp>
        <p:nvSpPr>
          <p:cNvPr id="10" name="矩形 9">
            <a:extLst>
              <a:ext uri="{FF2B5EF4-FFF2-40B4-BE49-F238E27FC236}">
                <a16:creationId xmlns:a16="http://schemas.microsoft.com/office/drawing/2014/main" id="{39CFC759-0075-479D-A6BD-1AB00E58854F}"/>
              </a:ext>
            </a:extLst>
          </p:cNvPr>
          <p:cNvSpPr/>
          <p:nvPr/>
        </p:nvSpPr>
        <p:spPr>
          <a:xfrm>
            <a:off x="395538" y="4670614"/>
            <a:ext cx="1102658" cy="75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辅助激活</a:t>
            </a:r>
            <a:endParaRPr lang="en-US" altLang="zh-CN" sz="1600" b="1" dirty="0">
              <a:solidFill>
                <a:schemeClr val="tx1"/>
              </a:solidFill>
              <a:latin typeface="+mn-ea"/>
            </a:endParaRPr>
          </a:p>
          <a:p>
            <a:r>
              <a:rPr lang="zh-CN" altLang="en-US" sz="1600" b="1" dirty="0">
                <a:solidFill>
                  <a:schemeClr val="tx1"/>
                </a:solidFill>
                <a:latin typeface="+mn-ea"/>
              </a:rPr>
              <a:t>因子</a:t>
            </a:r>
          </a:p>
        </p:txBody>
      </p:sp>
      <p:sp>
        <p:nvSpPr>
          <p:cNvPr id="11" name="矩形 10">
            <a:extLst>
              <a:ext uri="{FF2B5EF4-FFF2-40B4-BE49-F238E27FC236}">
                <a16:creationId xmlns:a16="http://schemas.microsoft.com/office/drawing/2014/main" id="{6567CA66-6D59-4156-BA0C-4E3DA7F9CB2E}"/>
              </a:ext>
            </a:extLst>
          </p:cNvPr>
          <p:cNvSpPr/>
          <p:nvPr/>
        </p:nvSpPr>
        <p:spPr>
          <a:xfrm>
            <a:off x="7572647" y="4410638"/>
            <a:ext cx="1354116" cy="75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灭活型</a:t>
            </a:r>
            <a:endParaRPr lang="en-US" altLang="zh-CN" sz="1600" b="1" dirty="0">
              <a:solidFill>
                <a:schemeClr val="tx1"/>
              </a:solidFill>
              <a:latin typeface="+mn-ea"/>
            </a:endParaRPr>
          </a:p>
          <a:p>
            <a:r>
              <a:rPr lang="zh-CN" altLang="en-US" sz="1600" b="1" dirty="0">
                <a:solidFill>
                  <a:schemeClr val="tx1"/>
                </a:solidFill>
                <a:latin typeface="+mn-ea"/>
              </a:rPr>
              <a:t>磷酸酶</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260648"/>
            <a:ext cx="3325398" cy="432048"/>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炎症反应中的一些介质</a:t>
            </a:r>
          </a:p>
        </p:txBody>
      </p:sp>
      <p:sp>
        <p:nvSpPr>
          <p:cNvPr id="3" name="矩形 2"/>
          <p:cNvSpPr/>
          <p:nvPr/>
        </p:nvSpPr>
        <p:spPr>
          <a:xfrm>
            <a:off x="251520" y="908722"/>
            <a:ext cx="1926904" cy="497957"/>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lnSpc>
                <a:spcPct val="150000"/>
              </a:lnSpc>
              <a:buFont typeface="Arial" pitchFamily="34" charset="0"/>
              <a:buChar char="•"/>
              <a:defRPr/>
            </a:pPr>
            <a:r>
              <a:rPr lang="zh-CN" altLang="en-US" sz="2000" dirty="0">
                <a:solidFill>
                  <a:prstClr val="white"/>
                </a:solidFill>
                <a:latin typeface="Georgia"/>
                <a:ea typeface="微软雅黑"/>
              </a:rPr>
              <a:t>急性期蛋白质</a:t>
            </a:r>
            <a:endParaRPr lang="en-US" altLang="zh-CN" sz="2000" dirty="0">
              <a:solidFill>
                <a:prstClr val="white"/>
              </a:solidFill>
              <a:latin typeface="Georgia"/>
              <a:ea typeface="微软雅黑"/>
            </a:endParaRPr>
          </a:p>
        </p:txBody>
      </p:sp>
      <p:sp>
        <p:nvSpPr>
          <p:cNvPr id="5" name="TextBox 4"/>
          <p:cNvSpPr txBox="1"/>
          <p:nvPr/>
        </p:nvSpPr>
        <p:spPr>
          <a:xfrm>
            <a:off x="683568" y="1558535"/>
            <a:ext cx="7200800" cy="369332"/>
          </a:xfrm>
          <a:prstGeom prst="rect">
            <a:avLst/>
          </a:prstGeom>
          <a:noFill/>
        </p:spPr>
        <p:txBody>
          <a:bodyPr wrap="square" rtlCol="0">
            <a:spAutoFit/>
          </a:bodyPr>
          <a:lstStyle/>
          <a:p>
            <a:pPr defTabSz="914400">
              <a:defRPr/>
            </a:pPr>
            <a:r>
              <a:rPr lang="zh-CN" altLang="en-US" dirty="0">
                <a:solidFill>
                  <a:prstClr val="black"/>
                </a:solidFill>
                <a:latin typeface="Georgia"/>
                <a:ea typeface="微软雅黑"/>
              </a:rPr>
              <a:t>与</a:t>
            </a:r>
            <a:r>
              <a:rPr lang="en-US" altLang="zh-CN" dirty="0">
                <a:solidFill>
                  <a:prstClr val="black"/>
                </a:solidFill>
                <a:latin typeface="Georgia"/>
                <a:ea typeface="微软雅黑"/>
              </a:rPr>
              <a:t>C-</a:t>
            </a:r>
            <a:r>
              <a:rPr lang="zh-CN" altLang="en-US" dirty="0">
                <a:solidFill>
                  <a:prstClr val="black"/>
                </a:solidFill>
                <a:latin typeface="Georgia"/>
                <a:ea typeface="微软雅黑"/>
              </a:rPr>
              <a:t>多聚糖细胞壁成分结合并激活补体</a:t>
            </a:r>
          </a:p>
        </p:txBody>
      </p:sp>
      <p:sp>
        <p:nvSpPr>
          <p:cNvPr id="7" name="矩形 6"/>
          <p:cNvSpPr/>
          <p:nvPr/>
        </p:nvSpPr>
        <p:spPr>
          <a:xfrm>
            <a:off x="323528" y="2226932"/>
            <a:ext cx="967390" cy="497957"/>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lnSpc>
                <a:spcPct val="150000"/>
              </a:lnSpc>
              <a:buFont typeface="Arial" pitchFamily="34" charset="0"/>
              <a:buChar char="•"/>
              <a:defRPr/>
            </a:pPr>
            <a:r>
              <a:rPr lang="zh-CN" altLang="en-US" sz="2000" dirty="0">
                <a:solidFill>
                  <a:prstClr val="white"/>
                </a:solidFill>
                <a:latin typeface="Georgia"/>
                <a:ea typeface="微软雅黑"/>
              </a:rPr>
              <a:t>组胺</a:t>
            </a:r>
            <a:endParaRPr lang="en-US" altLang="zh-CN" sz="2000" dirty="0">
              <a:solidFill>
                <a:prstClr val="white"/>
              </a:solidFill>
              <a:latin typeface="Georgia"/>
              <a:ea typeface="微软雅黑"/>
            </a:endParaRPr>
          </a:p>
        </p:txBody>
      </p:sp>
      <p:sp>
        <p:nvSpPr>
          <p:cNvPr id="8" name="TextBox 7"/>
          <p:cNvSpPr txBox="1"/>
          <p:nvPr/>
        </p:nvSpPr>
        <p:spPr>
          <a:xfrm>
            <a:off x="683568" y="2782669"/>
            <a:ext cx="7200800" cy="369332"/>
          </a:xfrm>
          <a:prstGeom prst="rect">
            <a:avLst/>
          </a:prstGeom>
          <a:noFill/>
        </p:spPr>
        <p:txBody>
          <a:bodyPr wrap="square" rtlCol="0">
            <a:spAutoFit/>
          </a:bodyPr>
          <a:lstStyle/>
          <a:p>
            <a:pPr defTabSz="914400">
              <a:defRPr/>
            </a:pPr>
            <a:r>
              <a:rPr lang="zh-CN" altLang="en-US" dirty="0">
                <a:solidFill>
                  <a:prstClr val="black"/>
                </a:solidFill>
                <a:latin typeface="Georgia"/>
                <a:ea typeface="微软雅黑"/>
              </a:rPr>
              <a:t>引起血管舒张并增加通透性</a:t>
            </a:r>
          </a:p>
        </p:txBody>
      </p:sp>
      <p:sp>
        <p:nvSpPr>
          <p:cNvPr id="9" name="矩形 8"/>
          <p:cNvSpPr/>
          <p:nvPr/>
        </p:nvSpPr>
        <p:spPr>
          <a:xfrm>
            <a:off x="323528" y="3219077"/>
            <a:ext cx="1854896" cy="497957"/>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lnSpc>
                <a:spcPct val="150000"/>
              </a:lnSpc>
              <a:buFont typeface="Arial" pitchFamily="34" charset="0"/>
              <a:buChar char="•"/>
              <a:defRPr/>
            </a:pPr>
            <a:r>
              <a:rPr lang="zh-CN" altLang="en-US" sz="2000" dirty="0">
                <a:solidFill>
                  <a:prstClr val="white"/>
                </a:solidFill>
                <a:latin typeface="Georgia"/>
                <a:ea typeface="微软雅黑"/>
              </a:rPr>
              <a:t>激肽</a:t>
            </a:r>
            <a:r>
              <a:rPr lang="en-US" altLang="zh-CN" sz="2000" dirty="0">
                <a:solidFill>
                  <a:prstClr val="white"/>
                </a:solidFill>
                <a:latin typeface="Georgia"/>
                <a:ea typeface="微软雅黑"/>
              </a:rPr>
              <a:t>(kinins)</a:t>
            </a:r>
          </a:p>
        </p:txBody>
      </p:sp>
      <p:sp>
        <p:nvSpPr>
          <p:cNvPr id="10" name="TextBox 9"/>
          <p:cNvSpPr txBox="1"/>
          <p:nvPr/>
        </p:nvSpPr>
        <p:spPr>
          <a:xfrm>
            <a:off x="683568" y="3789040"/>
            <a:ext cx="7200800" cy="369332"/>
          </a:xfrm>
          <a:prstGeom prst="rect">
            <a:avLst/>
          </a:prstGeom>
          <a:noFill/>
        </p:spPr>
        <p:txBody>
          <a:bodyPr wrap="square" rtlCol="0">
            <a:spAutoFit/>
          </a:bodyPr>
          <a:lstStyle/>
          <a:p>
            <a:pPr defTabSz="914400">
              <a:defRPr/>
            </a:pPr>
            <a:r>
              <a:rPr lang="zh-CN" altLang="en-US" dirty="0">
                <a:solidFill>
                  <a:prstClr val="black"/>
                </a:solidFill>
                <a:latin typeface="Georgia"/>
                <a:ea typeface="微软雅黑"/>
              </a:rPr>
              <a:t>引起血管舒张并增加通透性</a:t>
            </a:r>
          </a:p>
        </p:txBody>
      </p:sp>
      <p:sp>
        <p:nvSpPr>
          <p:cNvPr id="11" name="矩形 10"/>
          <p:cNvSpPr/>
          <p:nvPr/>
        </p:nvSpPr>
        <p:spPr>
          <a:xfrm>
            <a:off x="323528" y="4371205"/>
            <a:ext cx="2222448" cy="499304"/>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lnSpc>
                <a:spcPct val="150000"/>
              </a:lnSpc>
              <a:buFont typeface="Arial" pitchFamily="34" charset="0"/>
              <a:buChar char="•"/>
              <a:defRPr/>
            </a:pPr>
            <a:r>
              <a:rPr lang="zh-CN" altLang="en-US" sz="2000" dirty="0">
                <a:solidFill>
                  <a:prstClr val="white"/>
                </a:solidFill>
                <a:latin typeface="Georgia"/>
                <a:ea typeface="微软雅黑"/>
              </a:rPr>
              <a:t>血凝系统中的酶</a:t>
            </a:r>
            <a:endParaRPr lang="en-US" altLang="zh-CN" sz="2000" dirty="0">
              <a:solidFill>
                <a:prstClr val="white"/>
              </a:solidFill>
              <a:latin typeface="Georgia"/>
              <a:ea typeface="微软雅黑"/>
            </a:endParaRPr>
          </a:p>
        </p:txBody>
      </p:sp>
      <p:sp>
        <p:nvSpPr>
          <p:cNvPr id="12" name="TextBox 11"/>
          <p:cNvSpPr txBox="1"/>
          <p:nvPr/>
        </p:nvSpPr>
        <p:spPr>
          <a:xfrm>
            <a:off x="683568" y="5013176"/>
            <a:ext cx="7200800" cy="369332"/>
          </a:xfrm>
          <a:prstGeom prst="rect">
            <a:avLst/>
          </a:prstGeom>
          <a:noFill/>
        </p:spPr>
        <p:txBody>
          <a:bodyPr wrap="square" rtlCol="0">
            <a:spAutoFit/>
          </a:bodyPr>
          <a:lstStyle/>
          <a:p>
            <a:pPr defTabSz="914400">
              <a:defRPr/>
            </a:pPr>
            <a:r>
              <a:rPr lang="zh-CN" altLang="en-US" dirty="0">
                <a:solidFill>
                  <a:prstClr val="black"/>
                </a:solidFill>
                <a:latin typeface="Georgia"/>
                <a:ea typeface="微软雅黑"/>
              </a:rPr>
              <a:t>形成血纤蛋白丝，防止感染扩散</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1" name="Picture 3"/>
          <p:cNvPicPr>
            <a:picLocks noChangeAspect="1" noChangeArrowheads="1"/>
          </p:cNvPicPr>
          <p:nvPr/>
        </p:nvPicPr>
        <p:blipFill>
          <a:blip r:embed="rId2" cstate="email"/>
          <a:srcRect/>
          <a:stretch>
            <a:fillRect/>
          </a:stretch>
        </p:blipFill>
        <p:spPr bwMode="auto">
          <a:xfrm>
            <a:off x="323528" y="1340768"/>
            <a:ext cx="8639558" cy="4824536"/>
          </a:xfrm>
          <a:prstGeom prst="rect">
            <a:avLst/>
          </a:prstGeom>
          <a:noFill/>
          <a:ln w="9525">
            <a:noFill/>
            <a:miter lim="800000"/>
            <a:headEnd/>
            <a:tailEnd/>
          </a:ln>
        </p:spPr>
      </p:pic>
      <p:sp>
        <p:nvSpPr>
          <p:cNvPr id="3" name="矩形 2"/>
          <p:cNvSpPr/>
          <p:nvPr/>
        </p:nvSpPr>
        <p:spPr>
          <a:xfrm>
            <a:off x="395536" y="404664"/>
            <a:ext cx="8208912" cy="461665"/>
          </a:xfrm>
          <a:prstGeom prst="rect">
            <a:avLst/>
          </a:prstGeom>
          <a:solidFill>
            <a:schemeClr val="accent3">
              <a:lumMod val="50000"/>
            </a:schemeClr>
          </a:solidFill>
        </p:spPr>
        <p:txBody>
          <a:bodyPr wrap="square">
            <a:spAutoFit/>
          </a:bodyPr>
          <a:lstStyle/>
          <a:p>
            <a:pPr algn="ctr" defTabSz="914400">
              <a:defRPr/>
            </a:pPr>
            <a:r>
              <a:rPr lang="en-US" altLang="zh-CN" sz="2400" b="1" dirty="0">
                <a:solidFill>
                  <a:prstClr val="white"/>
                </a:solidFill>
                <a:latin typeface="Georgia"/>
                <a:ea typeface="微软雅黑"/>
              </a:rPr>
              <a:t>TD</a:t>
            </a:r>
            <a:r>
              <a:rPr lang="zh-CN" altLang="en-US" sz="2400" b="1" dirty="0">
                <a:solidFill>
                  <a:prstClr val="white"/>
                </a:solidFill>
                <a:latin typeface="Georgia"/>
                <a:ea typeface="微软雅黑"/>
              </a:rPr>
              <a:t>抗原激活</a:t>
            </a:r>
            <a:r>
              <a:rPr lang="en-US" altLang="zh-CN" sz="2400" b="1" dirty="0">
                <a:solidFill>
                  <a:prstClr val="white"/>
                </a:solidFill>
                <a:latin typeface="Georgia"/>
                <a:ea typeface="微软雅黑"/>
              </a:rPr>
              <a:t>B</a:t>
            </a:r>
            <a:r>
              <a:rPr lang="zh-CN" altLang="en-US" sz="2400" b="1" dirty="0">
                <a:solidFill>
                  <a:prstClr val="white"/>
                </a:solidFill>
                <a:latin typeface="Georgia"/>
                <a:ea typeface="微软雅黑"/>
              </a:rPr>
              <a:t>细胞的过程</a:t>
            </a:r>
            <a:endParaRPr lang="en-US" altLang="zh-CN" sz="2400" b="1" dirty="0">
              <a:solidFill>
                <a:prstClr val="white"/>
              </a:solidFill>
              <a:latin typeface="Georgia"/>
              <a:ea typeface="微软雅黑"/>
            </a:endParaRPr>
          </a:p>
        </p:txBody>
      </p:sp>
      <p:sp>
        <p:nvSpPr>
          <p:cNvPr id="4" name="矩形 3">
            <a:extLst>
              <a:ext uri="{FF2B5EF4-FFF2-40B4-BE49-F238E27FC236}">
                <a16:creationId xmlns:a16="http://schemas.microsoft.com/office/drawing/2014/main" id="{944FB5F9-804D-4EAA-A872-EFC5FD55A2DF}"/>
              </a:ext>
            </a:extLst>
          </p:cNvPr>
          <p:cNvSpPr/>
          <p:nvPr/>
        </p:nvSpPr>
        <p:spPr>
          <a:xfrm>
            <a:off x="687753" y="1488140"/>
            <a:ext cx="3337400" cy="2519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zh-CN" altLang="en-US" sz="1600" b="1" dirty="0">
                <a:solidFill>
                  <a:schemeClr val="tx1"/>
                </a:solidFill>
                <a:latin typeface="+mn-ea"/>
              </a:rPr>
              <a:t>抗原交联</a:t>
            </a:r>
            <a:r>
              <a:rPr lang="en-US" altLang="zh-CN" sz="1600" b="1" dirty="0" err="1">
                <a:solidFill>
                  <a:schemeClr val="tx1"/>
                </a:solidFill>
                <a:latin typeface="+mn-ea"/>
              </a:rPr>
              <a:t>mIg</a:t>
            </a:r>
            <a:r>
              <a:rPr lang="zh-CN" altLang="en-US" sz="1600" b="1" dirty="0">
                <a:solidFill>
                  <a:schemeClr val="tx1"/>
                </a:solidFill>
                <a:latin typeface="+mn-ea"/>
              </a:rPr>
              <a:t>，产生信号</a:t>
            </a:r>
            <a:r>
              <a:rPr lang="en-US" altLang="zh-CN" sz="1600" b="1" dirty="0">
                <a:solidFill>
                  <a:schemeClr val="tx1"/>
                </a:solidFill>
                <a:latin typeface="+mn-ea"/>
              </a:rPr>
              <a:t>1</a:t>
            </a:r>
            <a:r>
              <a:rPr lang="zh-CN" altLang="en-US" sz="1600" b="1" dirty="0">
                <a:solidFill>
                  <a:schemeClr val="tx1"/>
                </a:solidFill>
                <a:latin typeface="+mn-ea"/>
              </a:rPr>
              <a:t>，引起</a:t>
            </a:r>
            <a:r>
              <a:rPr lang="en-US" altLang="zh-CN" sz="1600" b="1" dirty="0">
                <a:solidFill>
                  <a:schemeClr val="tx1"/>
                </a:solidFill>
                <a:latin typeface="+mn-ea"/>
              </a:rPr>
              <a:t>II</a:t>
            </a:r>
            <a:r>
              <a:rPr lang="zh-CN" altLang="en-US" sz="1600" b="1" dirty="0">
                <a:solidFill>
                  <a:schemeClr val="tx1"/>
                </a:solidFill>
                <a:latin typeface="+mn-ea"/>
              </a:rPr>
              <a:t>类</a:t>
            </a:r>
            <a:r>
              <a:rPr lang="en-US" altLang="zh-CN" sz="1600" b="1" dirty="0">
                <a:solidFill>
                  <a:schemeClr val="tx1"/>
                </a:solidFill>
                <a:latin typeface="+mn-ea"/>
              </a:rPr>
              <a:t>MHC</a:t>
            </a:r>
            <a:r>
              <a:rPr lang="zh-CN" altLang="en-US" sz="1600" b="1" dirty="0">
                <a:solidFill>
                  <a:schemeClr val="tx1"/>
                </a:solidFill>
                <a:latin typeface="+mn-ea"/>
              </a:rPr>
              <a:t>和共刺激因子</a:t>
            </a:r>
            <a:r>
              <a:rPr lang="en-US" altLang="zh-CN" sz="1600" b="1" dirty="0">
                <a:solidFill>
                  <a:schemeClr val="tx1"/>
                </a:solidFill>
                <a:latin typeface="+mn-ea"/>
              </a:rPr>
              <a:t>B7</a:t>
            </a:r>
            <a:r>
              <a:rPr lang="zh-CN" altLang="en-US" sz="1600" b="1" dirty="0">
                <a:solidFill>
                  <a:schemeClr val="tx1"/>
                </a:solidFill>
                <a:latin typeface="+mn-ea"/>
              </a:rPr>
              <a:t>的表达增加。抗原</a:t>
            </a:r>
            <a:r>
              <a:rPr lang="en-US" altLang="zh-CN" sz="1600" b="1" dirty="0">
                <a:solidFill>
                  <a:schemeClr val="tx1"/>
                </a:solidFill>
                <a:latin typeface="+mn-ea"/>
              </a:rPr>
              <a:t>-</a:t>
            </a:r>
            <a:r>
              <a:rPr lang="zh-CN" altLang="en-US" sz="1600" b="1" dirty="0">
                <a:solidFill>
                  <a:schemeClr val="tx1"/>
                </a:solidFill>
                <a:latin typeface="+mn-ea"/>
              </a:rPr>
              <a:t>抗体复合物通过受体介导的内吞作用内化并降解成肽段，其中的一些肽段由</a:t>
            </a:r>
            <a:r>
              <a:rPr lang="en-US" altLang="zh-CN" sz="1600" b="1" dirty="0">
                <a:solidFill>
                  <a:schemeClr val="tx1"/>
                </a:solidFill>
                <a:latin typeface="+mn-ea"/>
              </a:rPr>
              <a:t>II</a:t>
            </a:r>
            <a:r>
              <a:rPr lang="zh-CN" altLang="en-US" sz="1600" b="1" dirty="0">
                <a:solidFill>
                  <a:schemeClr val="tx1"/>
                </a:solidFill>
                <a:latin typeface="+mn-ea"/>
              </a:rPr>
              <a:t>类</a:t>
            </a:r>
            <a:r>
              <a:rPr lang="en-US" altLang="zh-CN" sz="1600" b="1" dirty="0">
                <a:solidFill>
                  <a:schemeClr val="tx1"/>
                </a:solidFill>
                <a:latin typeface="+mn-ea"/>
              </a:rPr>
              <a:t>MHC</a:t>
            </a:r>
            <a:r>
              <a:rPr lang="zh-CN" altLang="en-US" sz="1600" b="1" dirty="0">
                <a:solidFill>
                  <a:schemeClr val="tx1"/>
                </a:solidFill>
                <a:latin typeface="+mn-ea"/>
              </a:rPr>
              <a:t>分子结合并以肽</a:t>
            </a:r>
            <a:r>
              <a:rPr lang="en-US" altLang="zh-CN" sz="1600" b="1" dirty="0">
                <a:solidFill>
                  <a:schemeClr val="tx1"/>
                </a:solidFill>
                <a:latin typeface="+mn-ea"/>
              </a:rPr>
              <a:t>-MHC</a:t>
            </a:r>
            <a:r>
              <a:rPr lang="zh-CN" altLang="en-US" sz="1600" b="1" dirty="0">
                <a:solidFill>
                  <a:schemeClr val="tx1"/>
                </a:solidFill>
                <a:latin typeface="+mn-ea"/>
              </a:rPr>
              <a:t>复合物的形式提呈在细胞膜上。</a:t>
            </a:r>
          </a:p>
        </p:txBody>
      </p:sp>
      <p:sp>
        <p:nvSpPr>
          <p:cNvPr id="5" name="矩形 4">
            <a:extLst>
              <a:ext uri="{FF2B5EF4-FFF2-40B4-BE49-F238E27FC236}">
                <a16:creationId xmlns:a16="http://schemas.microsoft.com/office/drawing/2014/main" id="{FA775CAC-B9CA-498E-8BCE-F7F9AE659569}"/>
              </a:ext>
            </a:extLst>
          </p:cNvPr>
          <p:cNvSpPr/>
          <p:nvPr/>
        </p:nvSpPr>
        <p:spPr>
          <a:xfrm>
            <a:off x="687753" y="4440804"/>
            <a:ext cx="3337400" cy="1290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en-US" altLang="zh-CN" sz="1600" b="1" dirty="0">
                <a:solidFill>
                  <a:schemeClr val="tx1"/>
                </a:solidFill>
                <a:latin typeface="+mn-ea"/>
              </a:rPr>
              <a:t>T</a:t>
            </a:r>
            <a:r>
              <a:rPr lang="en-US" altLang="zh-CN" sz="1600" b="1" baseline="-25000" dirty="0">
                <a:solidFill>
                  <a:schemeClr val="tx1"/>
                </a:solidFill>
                <a:latin typeface="+mn-ea"/>
              </a:rPr>
              <a:t>H</a:t>
            </a:r>
            <a:r>
              <a:rPr lang="zh-CN" altLang="en-US" sz="1600" b="1" dirty="0">
                <a:solidFill>
                  <a:schemeClr val="tx1"/>
                </a:solidFill>
                <a:latin typeface="+mn-ea"/>
              </a:rPr>
              <a:t>细胞识别</a:t>
            </a:r>
            <a:r>
              <a:rPr lang="en-US" altLang="zh-CN" sz="1600" b="1" dirty="0">
                <a:solidFill>
                  <a:schemeClr val="tx1"/>
                </a:solidFill>
                <a:latin typeface="+mn-ea"/>
              </a:rPr>
              <a:t>B</a:t>
            </a:r>
            <a:r>
              <a:rPr lang="zh-CN" altLang="en-US" sz="1600" b="1" dirty="0">
                <a:solidFill>
                  <a:schemeClr val="tx1"/>
                </a:solidFill>
                <a:latin typeface="+mn-ea"/>
              </a:rPr>
              <a:t>细胞膜上的抗原</a:t>
            </a:r>
            <a:r>
              <a:rPr lang="en-US" altLang="zh-CN" sz="1600" b="1" dirty="0">
                <a:solidFill>
                  <a:schemeClr val="tx1"/>
                </a:solidFill>
                <a:latin typeface="+mn-ea"/>
              </a:rPr>
              <a:t>-II</a:t>
            </a:r>
            <a:r>
              <a:rPr lang="zh-CN" altLang="en-US" sz="1600" b="1" dirty="0">
                <a:solidFill>
                  <a:schemeClr val="tx1"/>
                </a:solidFill>
                <a:latin typeface="+mn-ea"/>
              </a:rPr>
              <a:t>类</a:t>
            </a:r>
            <a:r>
              <a:rPr lang="en-US" altLang="zh-CN" sz="1600" b="1" dirty="0">
                <a:solidFill>
                  <a:schemeClr val="tx1"/>
                </a:solidFill>
                <a:latin typeface="+mn-ea"/>
              </a:rPr>
              <a:t>MHC</a:t>
            </a:r>
            <a:r>
              <a:rPr lang="zh-CN" altLang="en-US" sz="1600" b="1" dirty="0">
                <a:solidFill>
                  <a:schemeClr val="tx1"/>
                </a:solidFill>
                <a:latin typeface="+mn-ea"/>
              </a:rPr>
              <a:t>。这一信号与共刺激信号共同激活</a:t>
            </a:r>
            <a:r>
              <a:rPr lang="en-US" altLang="zh-CN" sz="1600" b="1" dirty="0">
                <a:solidFill>
                  <a:schemeClr val="tx1"/>
                </a:solidFill>
                <a:latin typeface="+mn-ea"/>
              </a:rPr>
              <a:t>T</a:t>
            </a:r>
            <a:r>
              <a:rPr lang="en-US" altLang="zh-CN" sz="1600" b="1" baseline="-25000" dirty="0">
                <a:solidFill>
                  <a:schemeClr val="tx1"/>
                </a:solidFill>
                <a:latin typeface="+mn-ea"/>
              </a:rPr>
              <a:t>H</a:t>
            </a:r>
            <a:r>
              <a:rPr lang="zh-CN" altLang="en-US" sz="1600" b="1" dirty="0">
                <a:solidFill>
                  <a:schemeClr val="tx1"/>
                </a:solidFill>
                <a:latin typeface="+mn-ea"/>
              </a:rPr>
              <a:t>细胞。</a:t>
            </a:r>
          </a:p>
        </p:txBody>
      </p:sp>
      <p:sp>
        <p:nvSpPr>
          <p:cNvPr id="7" name="文本框 6">
            <a:extLst>
              <a:ext uri="{FF2B5EF4-FFF2-40B4-BE49-F238E27FC236}">
                <a16:creationId xmlns:a16="http://schemas.microsoft.com/office/drawing/2014/main" id="{E487A18A-F19A-4A0E-B425-4ADF5EAD3959}"/>
              </a:ext>
            </a:extLst>
          </p:cNvPr>
          <p:cNvSpPr txBox="1"/>
          <p:nvPr/>
        </p:nvSpPr>
        <p:spPr>
          <a:xfrm>
            <a:off x="7243482" y="5579987"/>
            <a:ext cx="1102659" cy="338554"/>
          </a:xfrm>
          <a:prstGeom prst="rect">
            <a:avLst/>
          </a:prstGeom>
          <a:solidFill>
            <a:schemeClr val="bg1"/>
          </a:solidFill>
        </p:spPr>
        <p:txBody>
          <a:bodyPr wrap="square">
            <a:spAutoFit/>
          </a:bodyPr>
          <a:lstStyle/>
          <a:p>
            <a:r>
              <a:rPr lang="en-US" altLang="zh-CN" sz="1600" b="1" dirty="0">
                <a:solidFill>
                  <a:schemeClr val="tx1"/>
                </a:solidFill>
                <a:latin typeface="+mn-ea"/>
              </a:rPr>
              <a:t>T</a:t>
            </a:r>
            <a:r>
              <a:rPr lang="en-US" altLang="zh-CN" sz="1600" b="1" baseline="-25000" dirty="0">
                <a:solidFill>
                  <a:schemeClr val="tx1"/>
                </a:solidFill>
                <a:latin typeface="+mn-ea"/>
              </a:rPr>
              <a:t>H</a:t>
            </a:r>
            <a:r>
              <a:rPr lang="zh-CN" altLang="en-US" sz="1600" b="1" dirty="0">
                <a:solidFill>
                  <a:schemeClr val="tx1"/>
                </a:solidFill>
                <a:latin typeface="+mn-ea"/>
              </a:rPr>
              <a:t>细胞</a:t>
            </a:r>
            <a:endParaRPr lang="zh-CN" altLang="en-US" sz="1600"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2"/>
          <p:cNvPicPr>
            <a:picLocks noChangeAspect="1" noChangeArrowheads="1"/>
          </p:cNvPicPr>
          <p:nvPr/>
        </p:nvPicPr>
        <p:blipFill>
          <a:blip r:embed="rId2" cstate="email"/>
          <a:srcRect/>
          <a:stretch>
            <a:fillRect/>
          </a:stretch>
        </p:blipFill>
        <p:spPr bwMode="auto">
          <a:xfrm>
            <a:off x="539552" y="260648"/>
            <a:ext cx="8194196" cy="5976664"/>
          </a:xfrm>
          <a:prstGeom prst="rect">
            <a:avLst/>
          </a:prstGeom>
          <a:noFill/>
          <a:ln w="9525">
            <a:noFill/>
            <a:miter lim="800000"/>
            <a:headEnd/>
            <a:tailEnd/>
          </a:ln>
        </p:spPr>
      </p:pic>
      <p:sp>
        <p:nvSpPr>
          <p:cNvPr id="3" name="矩形 2">
            <a:extLst>
              <a:ext uri="{FF2B5EF4-FFF2-40B4-BE49-F238E27FC236}">
                <a16:creationId xmlns:a16="http://schemas.microsoft.com/office/drawing/2014/main" id="{DD01E3E2-3590-4D32-AF53-E0B8861965F3}"/>
              </a:ext>
            </a:extLst>
          </p:cNvPr>
          <p:cNvSpPr/>
          <p:nvPr/>
        </p:nvSpPr>
        <p:spPr>
          <a:xfrm>
            <a:off x="947730" y="442549"/>
            <a:ext cx="3337400" cy="1368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342900" indent="-342900">
              <a:buAutoNum type="arabicPeriod"/>
            </a:pPr>
            <a:r>
              <a:rPr lang="en-US" altLang="zh-CN" sz="1600" b="1" dirty="0">
                <a:solidFill>
                  <a:schemeClr val="tx1"/>
                </a:solidFill>
                <a:latin typeface="+mn-ea"/>
              </a:rPr>
              <a:t>T</a:t>
            </a:r>
            <a:r>
              <a:rPr lang="en-US" altLang="zh-CN" sz="1600" b="1" baseline="-25000" dirty="0">
                <a:solidFill>
                  <a:schemeClr val="tx1"/>
                </a:solidFill>
                <a:latin typeface="+mn-ea"/>
              </a:rPr>
              <a:t>H</a:t>
            </a:r>
            <a:r>
              <a:rPr lang="zh-CN" altLang="en-US" sz="1600" b="1" dirty="0">
                <a:solidFill>
                  <a:schemeClr val="tx1"/>
                </a:solidFill>
                <a:latin typeface="+mn-ea"/>
              </a:rPr>
              <a:t>细胞开始表达</a:t>
            </a:r>
            <a:r>
              <a:rPr lang="en-US" altLang="zh-CN" sz="1600" b="1" dirty="0">
                <a:solidFill>
                  <a:schemeClr val="tx1"/>
                </a:solidFill>
                <a:latin typeface="+mn-ea"/>
              </a:rPr>
              <a:t>CD40L</a:t>
            </a:r>
          </a:p>
          <a:p>
            <a:pPr marL="342900" indent="-342900">
              <a:buAutoNum type="arabicPeriod"/>
            </a:pPr>
            <a:r>
              <a:rPr lang="en-US" altLang="zh-CN" sz="1600" b="1" dirty="0">
                <a:solidFill>
                  <a:schemeClr val="tx1"/>
                </a:solidFill>
                <a:latin typeface="+mn-ea"/>
              </a:rPr>
              <a:t>CD40</a:t>
            </a:r>
            <a:r>
              <a:rPr lang="zh-CN" altLang="en-US" sz="1600" b="1" dirty="0">
                <a:solidFill>
                  <a:schemeClr val="tx1"/>
                </a:solidFill>
                <a:latin typeface="+mn-ea"/>
              </a:rPr>
              <a:t>和</a:t>
            </a:r>
            <a:r>
              <a:rPr lang="en-US" altLang="zh-CN" sz="1600" b="1" dirty="0">
                <a:solidFill>
                  <a:schemeClr val="tx1"/>
                </a:solidFill>
                <a:latin typeface="+mn-ea"/>
              </a:rPr>
              <a:t>CD40L</a:t>
            </a:r>
            <a:r>
              <a:rPr lang="zh-CN" altLang="en-US" sz="1600" b="1" dirty="0">
                <a:solidFill>
                  <a:schemeClr val="tx1"/>
                </a:solidFill>
                <a:latin typeface="+mn-ea"/>
              </a:rPr>
              <a:t>的相互作用提供信号</a:t>
            </a:r>
            <a:r>
              <a:rPr lang="en-US" altLang="zh-CN" sz="1600" b="1" dirty="0">
                <a:solidFill>
                  <a:schemeClr val="tx1"/>
                </a:solidFill>
                <a:latin typeface="+mn-ea"/>
              </a:rPr>
              <a:t>2</a:t>
            </a:r>
          </a:p>
          <a:p>
            <a:pPr marL="342900" indent="-342900">
              <a:buAutoNum type="arabicPeriod"/>
            </a:pPr>
            <a:r>
              <a:rPr lang="en-US" altLang="zh-CN" sz="1600" b="1" dirty="0">
                <a:solidFill>
                  <a:schemeClr val="tx1"/>
                </a:solidFill>
                <a:latin typeface="+mn-ea"/>
              </a:rPr>
              <a:t>B7-CD28</a:t>
            </a:r>
            <a:r>
              <a:rPr lang="zh-CN" altLang="en-US" sz="1600" b="1" dirty="0">
                <a:solidFill>
                  <a:schemeClr val="tx1"/>
                </a:solidFill>
                <a:latin typeface="+mn-ea"/>
              </a:rPr>
              <a:t>相互作用为</a:t>
            </a:r>
            <a:r>
              <a:rPr lang="en-US" altLang="zh-CN" sz="1600" b="1" dirty="0">
                <a:solidFill>
                  <a:schemeClr val="tx1"/>
                </a:solidFill>
                <a:latin typeface="+mn-ea"/>
              </a:rPr>
              <a:t>T</a:t>
            </a:r>
            <a:r>
              <a:rPr lang="en-US" altLang="zh-CN" sz="1600" b="1" baseline="-25000" dirty="0">
                <a:solidFill>
                  <a:schemeClr val="tx1"/>
                </a:solidFill>
                <a:latin typeface="+mn-ea"/>
              </a:rPr>
              <a:t>H</a:t>
            </a:r>
            <a:r>
              <a:rPr lang="zh-CN" altLang="en-US" sz="1600" b="1" dirty="0">
                <a:solidFill>
                  <a:schemeClr val="tx1"/>
                </a:solidFill>
                <a:latin typeface="+mn-ea"/>
              </a:rPr>
              <a:t>细胞提供共刺激信号</a:t>
            </a:r>
          </a:p>
        </p:txBody>
      </p:sp>
      <p:sp>
        <p:nvSpPr>
          <p:cNvPr id="4" name="矩形 3">
            <a:extLst>
              <a:ext uri="{FF2B5EF4-FFF2-40B4-BE49-F238E27FC236}">
                <a16:creationId xmlns:a16="http://schemas.microsoft.com/office/drawing/2014/main" id="{F6A7C9B5-A94B-4F5C-88E2-F3E7D257885B}"/>
              </a:ext>
            </a:extLst>
          </p:cNvPr>
          <p:cNvSpPr/>
          <p:nvPr/>
        </p:nvSpPr>
        <p:spPr>
          <a:xfrm>
            <a:off x="947730" y="2124635"/>
            <a:ext cx="3337400" cy="1604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342900" indent="-342900">
              <a:buAutoNum type="arabicPeriod"/>
            </a:pPr>
            <a:r>
              <a:rPr lang="en-US" altLang="zh-CN" sz="1600" b="1" dirty="0">
                <a:solidFill>
                  <a:schemeClr val="tx1"/>
                </a:solidFill>
                <a:latin typeface="+mn-ea"/>
              </a:rPr>
              <a:t>B</a:t>
            </a:r>
            <a:r>
              <a:rPr lang="zh-CN" altLang="en-US" sz="1600" b="1" dirty="0">
                <a:solidFill>
                  <a:schemeClr val="tx1"/>
                </a:solidFill>
                <a:latin typeface="+mn-ea"/>
              </a:rPr>
              <a:t>细胞开始表达多种细胞因子的受体</a:t>
            </a:r>
            <a:endParaRPr lang="en-US" altLang="zh-CN" sz="1600" b="1" dirty="0">
              <a:solidFill>
                <a:schemeClr val="tx1"/>
              </a:solidFill>
              <a:latin typeface="+mn-ea"/>
            </a:endParaRPr>
          </a:p>
          <a:p>
            <a:pPr marL="342900" indent="-342900">
              <a:buAutoNum type="arabicPeriod"/>
            </a:pPr>
            <a:r>
              <a:rPr lang="zh-CN" altLang="en-US" sz="1600" b="1" dirty="0">
                <a:solidFill>
                  <a:schemeClr val="tx1"/>
                </a:solidFill>
                <a:latin typeface="+mn-ea"/>
              </a:rPr>
              <a:t>与</a:t>
            </a:r>
            <a:r>
              <a:rPr lang="en-US" altLang="zh-CN" sz="1600" b="1" dirty="0">
                <a:solidFill>
                  <a:schemeClr val="tx1"/>
                </a:solidFill>
                <a:latin typeface="+mn-ea"/>
              </a:rPr>
              <a:t>T</a:t>
            </a:r>
            <a:r>
              <a:rPr lang="en-US" altLang="zh-CN" sz="1600" b="1" baseline="-25000" dirty="0">
                <a:solidFill>
                  <a:schemeClr val="tx1"/>
                </a:solidFill>
                <a:latin typeface="+mn-ea"/>
              </a:rPr>
              <a:t>H</a:t>
            </a:r>
            <a:r>
              <a:rPr lang="zh-CN" altLang="en-US" sz="1600" b="1" dirty="0">
                <a:solidFill>
                  <a:schemeClr val="tx1"/>
                </a:solidFill>
                <a:latin typeface="+mn-ea"/>
              </a:rPr>
              <a:t>细胞释放的细胞因子的结合支持</a:t>
            </a:r>
            <a:r>
              <a:rPr lang="en-US" altLang="zh-CN" sz="1600" b="1" dirty="0">
                <a:solidFill>
                  <a:schemeClr val="tx1"/>
                </a:solidFill>
                <a:latin typeface="+mn-ea"/>
              </a:rPr>
              <a:t>B</a:t>
            </a:r>
            <a:r>
              <a:rPr lang="zh-CN" altLang="en-US" sz="1600" b="1" dirty="0">
                <a:solidFill>
                  <a:schemeClr val="tx1"/>
                </a:solidFill>
                <a:latin typeface="+mn-ea"/>
              </a:rPr>
              <a:t>细胞进行</a:t>
            </a:r>
            <a:r>
              <a:rPr lang="en-US" altLang="zh-CN" sz="1600" b="1" dirty="0">
                <a:solidFill>
                  <a:schemeClr val="tx1"/>
                </a:solidFill>
                <a:latin typeface="+mn-ea"/>
              </a:rPr>
              <a:t>DNA</a:t>
            </a:r>
            <a:r>
              <a:rPr lang="zh-CN" altLang="en-US" sz="1600" b="1" dirty="0">
                <a:solidFill>
                  <a:schemeClr val="tx1"/>
                </a:solidFill>
                <a:latin typeface="+mn-ea"/>
              </a:rPr>
              <a:t>合成及细胞分化</a:t>
            </a:r>
          </a:p>
        </p:txBody>
      </p:sp>
      <p:sp>
        <p:nvSpPr>
          <p:cNvPr id="5" name="矩形 4">
            <a:extLst>
              <a:ext uri="{FF2B5EF4-FFF2-40B4-BE49-F238E27FC236}">
                <a16:creationId xmlns:a16="http://schemas.microsoft.com/office/drawing/2014/main" id="{BABD5805-342F-4BAB-8CD4-6EE605857239}"/>
              </a:ext>
            </a:extLst>
          </p:cNvPr>
          <p:cNvSpPr/>
          <p:nvPr/>
        </p:nvSpPr>
        <p:spPr>
          <a:xfrm>
            <a:off x="5764308" y="1978816"/>
            <a:ext cx="1075765" cy="291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细胞因子</a:t>
            </a:r>
          </a:p>
        </p:txBody>
      </p:sp>
      <p:sp>
        <p:nvSpPr>
          <p:cNvPr id="6" name="矩形 5">
            <a:extLst>
              <a:ext uri="{FF2B5EF4-FFF2-40B4-BE49-F238E27FC236}">
                <a16:creationId xmlns:a16="http://schemas.microsoft.com/office/drawing/2014/main" id="{4A1BE67D-DB0A-433F-83BA-5DA9C5BD74AF}"/>
              </a:ext>
            </a:extLst>
          </p:cNvPr>
          <p:cNvSpPr/>
          <p:nvPr/>
        </p:nvSpPr>
        <p:spPr>
          <a:xfrm>
            <a:off x="4858873" y="3583501"/>
            <a:ext cx="905436" cy="40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激活的</a:t>
            </a:r>
            <a:endParaRPr lang="en-US" altLang="zh-CN" sz="1600" b="1" dirty="0">
              <a:solidFill>
                <a:schemeClr val="tx1"/>
              </a:solidFill>
              <a:latin typeface="+mn-ea"/>
            </a:endParaRPr>
          </a:p>
          <a:p>
            <a:pPr algn="ctr"/>
            <a:r>
              <a:rPr lang="en-US" altLang="zh-CN" sz="1600" b="1" dirty="0">
                <a:solidFill>
                  <a:schemeClr val="tx1"/>
                </a:solidFill>
                <a:latin typeface="+mn-ea"/>
              </a:rPr>
              <a:t>B</a:t>
            </a:r>
            <a:r>
              <a:rPr lang="zh-CN" altLang="en-US" sz="1600" b="1" dirty="0">
                <a:solidFill>
                  <a:schemeClr val="tx1"/>
                </a:solidFill>
                <a:latin typeface="+mn-ea"/>
              </a:rPr>
              <a:t>细胞</a:t>
            </a:r>
          </a:p>
        </p:txBody>
      </p:sp>
      <p:sp>
        <p:nvSpPr>
          <p:cNvPr id="7" name="矩形 6">
            <a:extLst>
              <a:ext uri="{FF2B5EF4-FFF2-40B4-BE49-F238E27FC236}">
                <a16:creationId xmlns:a16="http://schemas.microsoft.com/office/drawing/2014/main" id="{BE380A31-0A9E-4C01-A58A-33BE70463389}"/>
              </a:ext>
            </a:extLst>
          </p:cNvPr>
          <p:cNvSpPr/>
          <p:nvPr/>
        </p:nvSpPr>
        <p:spPr>
          <a:xfrm>
            <a:off x="4636650" y="5752960"/>
            <a:ext cx="1226268" cy="40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增殖中的</a:t>
            </a:r>
            <a:endParaRPr lang="en-US" altLang="zh-CN" sz="1600" b="1" dirty="0">
              <a:solidFill>
                <a:schemeClr val="tx1"/>
              </a:solidFill>
              <a:latin typeface="+mn-ea"/>
            </a:endParaRPr>
          </a:p>
          <a:p>
            <a:pPr algn="ctr"/>
            <a:r>
              <a:rPr lang="en-US" altLang="zh-CN" sz="1600" b="1" dirty="0">
                <a:solidFill>
                  <a:schemeClr val="tx1"/>
                </a:solidFill>
                <a:latin typeface="+mn-ea"/>
              </a:rPr>
              <a:t>B</a:t>
            </a:r>
            <a:r>
              <a:rPr lang="zh-CN" altLang="en-US" sz="1600" b="1" dirty="0">
                <a:solidFill>
                  <a:schemeClr val="tx1"/>
                </a:solidFill>
                <a:latin typeface="+mn-ea"/>
              </a:rPr>
              <a:t>细胞</a:t>
            </a:r>
          </a:p>
        </p:txBody>
      </p:sp>
      <p:sp>
        <p:nvSpPr>
          <p:cNvPr id="8" name="矩形 7">
            <a:extLst>
              <a:ext uri="{FF2B5EF4-FFF2-40B4-BE49-F238E27FC236}">
                <a16:creationId xmlns:a16="http://schemas.microsoft.com/office/drawing/2014/main" id="{4A1BE67D-DB0A-433F-83BA-5DA9C5BD74AF}"/>
              </a:ext>
            </a:extLst>
          </p:cNvPr>
          <p:cNvSpPr/>
          <p:nvPr/>
        </p:nvSpPr>
        <p:spPr>
          <a:xfrm>
            <a:off x="7828312" y="4696651"/>
            <a:ext cx="905436" cy="40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有丝分裂</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0_06"/>
          <p:cNvPicPr>
            <a:picLocks noChangeAspect="1" noChangeArrowheads="1"/>
          </p:cNvPicPr>
          <p:nvPr/>
        </p:nvPicPr>
        <p:blipFill>
          <a:blip r:embed="rId2" cstate="print"/>
          <a:srcRect/>
          <a:stretch>
            <a:fillRect/>
          </a:stretch>
        </p:blipFill>
        <p:spPr bwMode="auto">
          <a:xfrm>
            <a:off x="1879600" y="279400"/>
            <a:ext cx="5386388"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4A1BE67D-DB0A-433F-83BA-5DA9C5BD74AF}"/>
              </a:ext>
            </a:extLst>
          </p:cNvPr>
          <p:cNvSpPr/>
          <p:nvPr/>
        </p:nvSpPr>
        <p:spPr>
          <a:xfrm>
            <a:off x="5015751" y="438416"/>
            <a:ext cx="1842247" cy="405120"/>
          </a:xfrm>
          <a:prstGeom prst="rect">
            <a:avLst/>
          </a:prstGeom>
          <a:solidFill>
            <a:srgbClr val="88CC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T</a:t>
            </a:r>
            <a:r>
              <a:rPr lang="zh-CN" altLang="en-US" sz="1600" b="1" dirty="0">
                <a:solidFill>
                  <a:schemeClr val="tx1"/>
                </a:solidFill>
                <a:latin typeface="+mn-ea"/>
              </a:rPr>
              <a:t>细胞和</a:t>
            </a:r>
            <a:r>
              <a:rPr lang="en-US" altLang="zh-CN" sz="1600" b="1" dirty="0">
                <a:solidFill>
                  <a:schemeClr val="tx1"/>
                </a:solidFill>
                <a:latin typeface="+mn-ea"/>
              </a:rPr>
              <a:t>B</a:t>
            </a:r>
            <a:r>
              <a:rPr lang="zh-CN" altLang="en-US" sz="1600" b="1" dirty="0">
                <a:solidFill>
                  <a:schemeClr val="tx1"/>
                </a:solidFill>
                <a:latin typeface="+mn-ea"/>
              </a:rPr>
              <a:t>细胞之间的特异性识别</a:t>
            </a:r>
          </a:p>
        </p:txBody>
      </p:sp>
      <p:sp>
        <p:nvSpPr>
          <p:cNvPr id="4" name="矩形 3">
            <a:extLst>
              <a:ext uri="{FF2B5EF4-FFF2-40B4-BE49-F238E27FC236}">
                <a16:creationId xmlns:a16="http://schemas.microsoft.com/office/drawing/2014/main" id="{4A1BE67D-DB0A-433F-83BA-5DA9C5BD74AF}"/>
              </a:ext>
            </a:extLst>
          </p:cNvPr>
          <p:cNvSpPr/>
          <p:nvPr/>
        </p:nvSpPr>
        <p:spPr>
          <a:xfrm>
            <a:off x="5342962" y="2473404"/>
            <a:ext cx="1187824" cy="405120"/>
          </a:xfrm>
          <a:prstGeom prst="rect">
            <a:avLst/>
          </a:prstGeom>
          <a:solidFill>
            <a:srgbClr val="88CC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踝蛋白染色</a:t>
            </a:r>
          </a:p>
        </p:txBody>
      </p:sp>
      <p:sp>
        <p:nvSpPr>
          <p:cNvPr id="5" name="矩形 4">
            <a:extLst>
              <a:ext uri="{FF2B5EF4-FFF2-40B4-BE49-F238E27FC236}">
                <a16:creationId xmlns:a16="http://schemas.microsoft.com/office/drawing/2014/main" id="{B6E28423-F183-4B5F-B077-5F1B0267AFC0}"/>
              </a:ext>
            </a:extLst>
          </p:cNvPr>
          <p:cNvSpPr/>
          <p:nvPr/>
        </p:nvSpPr>
        <p:spPr>
          <a:xfrm>
            <a:off x="5365372" y="4508392"/>
            <a:ext cx="1187824" cy="405120"/>
          </a:xfrm>
          <a:prstGeom prst="rect">
            <a:avLst/>
          </a:prstGeom>
          <a:solidFill>
            <a:srgbClr val="88CC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IL-4</a:t>
            </a:r>
            <a:r>
              <a:rPr lang="zh-CN" altLang="en-US" sz="1600" b="1" dirty="0">
                <a:solidFill>
                  <a:schemeClr val="tx1"/>
                </a:solidFill>
                <a:latin typeface="+mn-ea"/>
              </a:rPr>
              <a:t>染色</a:t>
            </a:r>
          </a:p>
        </p:txBody>
      </p:sp>
      <p:sp>
        <p:nvSpPr>
          <p:cNvPr id="6" name="矩形 5">
            <a:extLst>
              <a:ext uri="{FF2B5EF4-FFF2-40B4-BE49-F238E27FC236}">
                <a16:creationId xmlns:a16="http://schemas.microsoft.com/office/drawing/2014/main" id="{7441C59F-85D9-46A0-AFFF-2AC311C012C0}"/>
              </a:ext>
            </a:extLst>
          </p:cNvPr>
          <p:cNvSpPr/>
          <p:nvPr/>
        </p:nvSpPr>
        <p:spPr>
          <a:xfrm>
            <a:off x="1977464" y="367553"/>
            <a:ext cx="2424208" cy="520807"/>
          </a:xfrm>
          <a:prstGeom prst="rect">
            <a:avLst/>
          </a:prstGeom>
          <a:solidFill>
            <a:srgbClr val="88CC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T</a:t>
            </a:r>
            <a:r>
              <a:rPr lang="en-US" altLang="zh-CN" sz="1600" b="1" baseline="-25000" dirty="0">
                <a:solidFill>
                  <a:schemeClr val="tx1"/>
                </a:solidFill>
                <a:latin typeface="+mn-ea"/>
              </a:rPr>
              <a:t>H</a:t>
            </a:r>
            <a:r>
              <a:rPr lang="zh-CN" altLang="en-US" sz="1600" b="1" dirty="0">
                <a:solidFill>
                  <a:schemeClr val="tx1"/>
                </a:solidFill>
                <a:latin typeface="+mn-ea"/>
              </a:rPr>
              <a:t>细胞与</a:t>
            </a:r>
            <a:r>
              <a:rPr lang="en-US" altLang="zh-CN" sz="1600" b="1" dirty="0">
                <a:solidFill>
                  <a:schemeClr val="tx1"/>
                </a:solidFill>
                <a:latin typeface="+mn-ea"/>
              </a:rPr>
              <a:t>B</a:t>
            </a:r>
            <a:r>
              <a:rPr lang="zh-CN" altLang="en-US" sz="1600" b="1" dirty="0">
                <a:solidFill>
                  <a:schemeClr val="tx1"/>
                </a:solidFill>
                <a:latin typeface="+mn-ea"/>
              </a:rPr>
              <a:t>细胞黏附，开始合成</a:t>
            </a:r>
            <a:r>
              <a:rPr lang="en-US" altLang="zh-CN" sz="1600" b="1" dirty="0">
                <a:solidFill>
                  <a:schemeClr val="tx1"/>
                </a:solidFill>
                <a:latin typeface="+mn-ea"/>
              </a:rPr>
              <a:t>IL-4</a:t>
            </a:r>
            <a:r>
              <a:rPr lang="zh-CN" altLang="en-US" sz="1600" b="1" dirty="0">
                <a:solidFill>
                  <a:schemeClr val="tx1"/>
                </a:solidFill>
                <a:latin typeface="+mn-ea"/>
              </a:rPr>
              <a:t>和</a:t>
            </a:r>
            <a:r>
              <a:rPr lang="en-US" altLang="zh-CN" sz="1600" b="1" dirty="0">
                <a:solidFill>
                  <a:schemeClr val="tx1"/>
                </a:solidFill>
                <a:latin typeface="+mn-ea"/>
              </a:rPr>
              <a:t>CD40</a:t>
            </a:r>
            <a:r>
              <a:rPr lang="zh-CN" altLang="en-US" sz="1600" b="1" dirty="0">
                <a:solidFill>
                  <a:schemeClr val="tx1"/>
                </a:solidFill>
                <a:latin typeface="+mn-ea"/>
              </a:rPr>
              <a:t>配体</a:t>
            </a:r>
          </a:p>
        </p:txBody>
      </p:sp>
      <p:sp>
        <p:nvSpPr>
          <p:cNvPr id="7" name="矩形 6">
            <a:extLst>
              <a:ext uri="{FF2B5EF4-FFF2-40B4-BE49-F238E27FC236}">
                <a16:creationId xmlns:a16="http://schemas.microsoft.com/office/drawing/2014/main" id="{A77053A0-2936-42EA-AB8E-1F839DD6B69F}"/>
              </a:ext>
            </a:extLst>
          </p:cNvPr>
          <p:cNvSpPr/>
          <p:nvPr/>
        </p:nvSpPr>
        <p:spPr>
          <a:xfrm>
            <a:off x="1995393" y="2442455"/>
            <a:ext cx="2424208" cy="520807"/>
          </a:xfrm>
          <a:prstGeom prst="rect">
            <a:avLst/>
          </a:prstGeom>
          <a:solidFill>
            <a:srgbClr val="88CC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T</a:t>
            </a:r>
            <a:r>
              <a:rPr lang="en-US" altLang="zh-CN" sz="1600" b="1" baseline="-25000" dirty="0">
                <a:solidFill>
                  <a:schemeClr val="tx1"/>
                </a:solidFill>
                <a:latin typeface="+mn-ea"/>
              </a:rPr>
              <a:t>H</a:t>
            </a:r>
            <a:r>
              <a:rPr lang="zh-CN" altLang="en-US" sz="1600" b="1" dirty="0">
                <a:solidFill>
                  <a:schemeClr val="tx1"/>
                </a:solidFill>
                <a:latin typeface="+mn-ea"/>
              </a:rPr>
              <a:t>细胞对其细胞骨架和分泌装置朝向</a:t>
            </a:r>
            <a:r>
              <a:rPr lang="en-US" altLang="zh-CN" sz="1600" b="1" dirty="0">
                <a:solidFill>
                  <a:schemeClr val="tx1"/>
                </a:solidFill>
                <a:latin typeface="+mn-ea"/>
              </a:rPr>
              <a:t>B</a:t>
            </a:r>
            <a:r>
              <a:rPr lang="zh-CN" altLang="en-US" sz="1600" b="1" dirty="0">
                <a:solidFill>
                  <a:schemeClr val="tx1"/>
                </a:solidFill>
                <a:latin typeface="+mn-ea"/>
              </a:rPr>
              <a:t>细胞重定位</a:t>
            </a:r>
          </a:p>
        </p:txBody>
      </p:sp>
      <p:sp>
        <p:nvSpPr>
          <p:cNvPr id="8" name="矩形 7">
            <a:extLst>
              <a:ext uri="{FF2B5EF4-FFF2-40B4-BE49-F238E27FC236}">
                <a16:creationId xmlns:a16="http://schemas.microsoft.com/office/drawing/2014/main" id="{D7D32649-FA2E-46D3-B8E3-29657B2F77A7}"/>
              </a:ext>
            </a:extLst>
          </p:cNvPr>
          <p:cNvSpPr/>
          <p:nvPr/>
        </p:nvSpPr>
        <p:spPr>
          <a:xfrm>
            <a:off x="1977464" y="4475194"/>
            <a:ext cx="2424208" cy="520807"/>
          </a:xfrm>
          <a:prstGeom prst="rect">
            <a:avLst/>
          </a:prstGeom>
          <a:solidFill>
            <a:srgbClr val="88CC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释放</a:t>
            </a:r>
            <a:r>
              <a:rPr lang="en-US" altLang="zh-CN" sz="1600" b="1" dirty="0">
                <a:solidFill>
                  <a:schemeClr val="tx1"/>
                </a:solidFill>
                <a:latin typeface="+mn-ea"/>
              </a:rPr>
              <a:t>IL-4</a:t>
            </a:r>
            <a:r>
              <a:rPr lang="zh-CN" altLang="en-US" sz="1600" b="1" dirty="0">
                <a:solidFill>
                  <a:schemeClr val="tx1"/>
                </a:solidFill>
                <a:latin typeface="+mn-ea"/>
              </a:rPr>
              <a:t>，其限制在</a:t>
            </a:r>
            <a:r>
              <a:rPr lang="en-US" altLang="zh-CN" sz="1600" b="1" dirty="0">
                <a:solidFill>
                  <a:schemeClr val="tx1"/>
                </a:solidFill>
                <a:latin typeface="+mn-ea"/>
              </a:rPr>
              <a:t>B</a:t>
            </a:r>
            <a:r>
              <a:rPr lang="zh-CN" altLang="en-US" sz="1600" b="1" dirty="0">
                <a:solidFill>
                  <a:schemeClr val="tx1"/>
                </a:solidFill>
                <a:latin typeface="+mn-ea"/>
              </a:rPr>
              <a:t>细胞和</a:t>
            </a:r>
            <a:r>
              <a:rPr lang="en-US" altLang="zh-CN" sz="1600" b="1" dirty="0">
                <a:solidFill>
                  <a:schemeClr val="tx1"/>
                </a:solidFill>
                <a:latin typeface="+mn-ea"/>
              </a:rPr>
              <a:t>T</a:t>
            </a:r>
            <a:r>
              <a:rPr lang="zh-CN" altLang="en-US" sz="1600" b="1" dirty="0">
                <a:solidFill>
                  <a:schemeClr val="tx1"/>
                </a:solidFill>
                <a:latin typeface="+mn-ea"/>
              </a:rPr>
              <a:t>细胞之间的空间内</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0_15"/>
          <p:cNvPicPr>
            <a:picLocks noChangeAspect="1" noChangeArrowheads="1"/>
          </p:cNvPicPr>
          <p:nvPr/>
        </p:nvPicPr>
        <p:blipFill>
          <a:blip r:embed="rId2" cstate="print"/>
          <a:srcRect/>
          <a:stretch>
            <a:fillRect/>
          </a:stretch>
        </p:blipFill>
        <p:spPr bwMode="auto">
          <a:xfrm>
            <a:off x="323530" y="1196754"/>
            <a:ext cx="8531225" cy="4175125"/>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53754E84-15A0-4DF6-AF4D-76615FD79414}"/>
              </a:ext>
            </a:extLst>
          </p:cNvPr>
          <p:cNvSpPr/>
          <p:nvPr/>
        </p:nvSpPr>
        <p:spPr>
          <a:xfrm>
            <a:off x="1748119" y="1310866"/>
            <a:ext cx="6777316" cy="520807"/>
          </a:xfrm>
          <a:prstGeom prst="rect">
            <a:avLst/>
          </a:prstGeom>
          <a:solidFill>
            <a:srgbClr val="88CC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细胞因子在控制抗体种类中的作用</a:t>
            </a:r>
          </a:p>
        </p:txBody>
      </p:sp>
      <p:sp>
        <p:nvSpPr>
          <p:cNvPr id="4" name="矩形 3">
            <a:extLst>
              <a:ext uri="{FF2B5EF4-FFF2-40B4-BE49-F238E27FC236}">
                <a16:creationId xmlns:a16="http://schemas.microsoft.com/office/drawing/2014/main" id="{A77053A0-2936-42EA-AB8E-1F839DD6B69F}"/>
              </a:ext>
            </a:extLst>
          </p:cNvPr>
          <p:cNvSpPr/>
          <p:nvPr/>
        </p:nvSpPr>
        <p:spPr>
          <a:xfrm>
            <a:off x="428437" y="2065937"/>
            <a:ext cx="943163" cy="327640"/>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细胞因子</a:t>
            </a:r>
          </a:p>
        </p:txBody>
      </p:sp>
      <p:sp>
        <p:nvSpPr>
          <p:cNvPr id="5" name="矩形 4">
            <a:extLst>
              <a:ext uri="{FF2B5EF4-FFF2-40B4-BE49-F238E27FC236}">
                <a16:creationId xmlns:a16="http://schemas.microsoft.com/office/drawing/2014/main" id="{940752BE-EB9A-4259-B0CE-66F4769840DC}"/>
              </a:ext>
            </a:extLst>
          </p:cNvPr>
          <p:cNvSpPr/>
          <p:nvPr/>
        </p:nvSpPr>
        <p:spPr>
          <a:xfrm>
            <a:off x="1549026" y="2711397"/>
            <a:ext cx="790761" cy="327640"/>
          </a:xfrm>
          <a:prstGeom prst="rect">
            <a:avLst/>
          </a:prstGeom>
          <a:solidFill>
            <a:srgbClr val="E08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抑制</a:t>
            </a:r>
          </a:p>
        </p:txBody>
      </p:sp>
      <p:sp>
        <p:nvSpPr>
          <p:cNvPr id="6" name="矩形 5">
            <a:extLst>
              <a:ext uri="{FF2B5EF4-FFF2-40B4-BE49-F238E27FC236}">
                <a16:creationId xmlns:a16="http://schemas.microsoft.com/office/drawing/2014/main" id="{48C8167A-F1E1-4FB8-B242-4F752B44245E}"/>
              </a:ext>
            </a:extLst>
          </p:cNvPr>
          <p:cNvSpPr/>
          <p:nvPr/>
        </p:nvSpPr>
        <p:spPr>
          <a:xfrm>
            <a:off x="2588932" y="2711397"/>
            <a:ext cx="790761" cy="327640"/>
          </a:xfrm>
          <a:prstGeom prst="rect">
            <a:avLst/>
          </a:prstGeom>
          <a:solidFill>
            <a:srgbClr val="E08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抑制</a:t>
            </a:r>
          </a:p>
        </p:txBody>
      </p:sp>
      <p:sp>
        <p:nvSpPr>
          <p:cNvPr id="7" name="矩形 6">
            <a:extLst>
              <a:ext uri="{FF2B5EF4-FFF2-40B4-BE49-F238E27FC236}">
                <a16:creationId xmlns:a16="http://schemas.microsoft.com/office/drawing/2014/main" id="{8D400187-1995-4EAF-8D3A-053DC4D48E01}"/>
              </a:ext>
            </a:extLst>
          </p:cNvPr>
          <p:cNvSpPr/>
          <p:nvPr/>
        </p:nvSpPr>
        <p:spPr>
          <a:xfrm>
            <a:off x="5721843" y="2711397"/>
            <a:ext cx="790761" cy="327640"/>
          </a:xfrm>
          <a:prstGeom prst="rect">
            <a:avLst/>
          </a:prstGeom>
          <a:solidFill>
            <a:srgbClr val="E08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抑制</a:t>
            </a:r>
          </a:p>
        </p:txBody>
      </p:sp>
      <p:sp>
        <p:nvSpPr>
          <p:cNvPr id="8" name="矩形 7">
            <a:extLst>
              <a:ext uri="{FF2B5EF4-FFF2-40B4-BE49-F238E27FC236}">
                <a16:creationId xmlns:a16="http://schemas.microsoft.com/office/drawing/2014/main" id="{D0747B72-92D5-4A99-A934-4D29BF08BFF8}"/>
              </a:ext>
            </a:extLst>
          </p:cNvPr>
          <p:cNvSpPr/>
          <p:nvPr/>
        </p:nvSpPr>
        <p:spPr>
          <a:xfrm>
            <a:off x="1549025" y="4014743"/>
            <a:ext cx="790761" cy="327640"/>
          </a:xfrm>
          <a:prstGeom prst="rect">
            <a:avLst/>
          </a:prstGeom>
          <a:solidFill>
            <a:srgbClr val="E08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抑制</a:t>
            </a:r>
          </a:p>
        </p:txBody>
      </p:sp>
      <p:sp>
        <p:nvSpPr>
          <p:cNvPr id="9" name="矩形 8">
            <a:extLst>
              <a:ext uri="{FF2B5EF4-FFF2-40B4-BE49-F238E27FC236}">
                <a16:creationId xmlns:a16="http://schemas.microsoft.com/office/drawing/2014/main" id="{940752BE-EB9A-4259-B0CE-66F4769840DC}"/>
              </a:ext>
            </a:extLst>
          </p:cNvPr>
          <p:cNvSpPr/>
          <p:nvPr/>
        </p:nvSpPr>
        <p:spPr>
          <a:xfrm>
            <a:off x="1549024" y="4617037"/>
            <a:ext cx="790761" cy="327640"/>
          </a:xfrm>
          <a:prstGeom prst="rect">
            <a:avLst/>
          </a:prstGeom>
          <a:solidFill>
            <a:srgbClr val="E08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抑制</a:t>
            </a:r>
          </a:p>
        </p:txBody>
      </p:sp>
      <p:sp>
        <p:nvSpPr>
          <p:cNvPr id="10" name="矩形 9">
            <a:extLst>
              <a:ext uri="{FF2B5EF4-FFF2-40B4-BE49-F238E27FC236}">
                <a16:creationId xmlns:a16="http://schemas.microsoft.com/office/drawing/2014/main" id="{940752BE-EB9A-4259-B0CE-66F4769840DC}"/>
              </a:ext>
            </a:extLst>
          </p:cNvPr>
          <p:cNvSpPr/>
          <p:nvPr/>
        </p:nvSpPr>
        <p:spPr>
          <a:xfrm>
            <a:off x="2588932" y="4617037"/>
            <a:ext cx="790761" cy="327640"/>
          </a:xfrm>
          <a:prstGeom prst="rect">
            <a:avLst/>
          </a:prstGeom>
          <a:solidFill>
            <a:srgbClr val="E08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抑制</a:t>
            </a:r>
          </a:p>
        </p:txBody>
      </p:sp>
      <p:sp>
        <p:nvSpPr>
          <p:cNvPr id="11" name="矩形 10">
            <a:extLst>
              <a:ext uri="{FF2B5EF4-FFF2-40B4-BE49-F238E27FC236}">
                <a16:creationId xmlns:a16="http://schemas.microsoft.com/office/drawing/2014/main" id="{940752BE-EB9A-4259-B0CE-66F4769840DC}"/>
              </a:ext>
            </a:extLst>
          </p:cNvPr>
          <p:cNvSpPr/>
          <p:nvPr/>
        </p:nvSpPr>
        <p:spPr>
          <a:xfrm>
            <a:off x="3647702" y="4014743"/>
            <a:ext cx="790761" cy="327640"/>
          </a:xfrm>
          <a:prstGeom prst="rect">
            <a:avLst/>
          </a:prstGeom>
          <a:solidFill>
            <a:srgbClr val="E08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抑制</a:t>
            </a:r>
          </a:p>
        </p:txBody>
      </p:sp>
      <p:sp>
        <p:nvSpPr>
          <p:cNvPr id="12" name="矩形 11">
            <a:extLst>
              <a:ext uri="{FF2B5EF4-FFF2-40B4-BE49-F238E27FC236}">
                <a16:creationId xmlns:a16="http://schemas.microsoft.com/office/drawing/2014/main" id="{940752BE-EB9A-4259-B0CE-66F4769840DC}"/>
              </a:ext>
            </a:extLst>
          </p:cNvPr>
          <p:cNvSpPr/>
          <p:nvPr/>
        </p:nvSpPr>
        <p:spPr>
          <a:xfrm>
            <a:off x="6722595" y="3937533"/>
            <a:ext cx="790761" cy="327640"/>
          </a:xfrm>
          <a:prstGeom prst="rect">
            <a:avLst/>
          </a:prstGeom>
          <a:solidFill>
            <a:srgbClr val="E08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抑制</a:t>
            </a:r>
          </a:p>
        </p:txBody>
      </p:sp>
      <p:sp>
        <p:nvSpPr>
          <p:cNvPr id="13" name="矩形 12">
            <a:extLst>
              <a:ext uri="{FF2B5EF4-FFF2-40B4-BE49-F238E27FC236}">
                <a16:creationId xmlns:a16="http://schemas.microsoft.com/office/drawing/2014/main" id="{940752BE-EB9A-4259-B0CE-66F4769840DC}"/>
              </a:ext>
            </a:extLst>
          </p:cNvPr>
          <p:cNvSpPr/>
          <p:nvPr/>
        </p:nvSpPr>
        <p:spPr>
          <a:xfrm>
            <a:off x="3628838" y="2711397"/>
            <a:ext cx="790761" cy="327640"/>
          </a:xfrm>
          <a:prstGeom prst="rect">
            <a:avLst/>
          </a:prstGeom>
          <a:solidFill>
            <a:srgbClr val="C2BEE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诱导</a:t>
            </a:r>
          </a:p>
        </p:txBody>
      </p:sp>
      <p:sp>
        <p:nvSpPr>
          <p:cNvPr id="14" name="矩形 13">
            <a:extLst>
              <a:ext uri="{FF2B5EF4-FFF2-40B4-BE49-F238E27FC236}">
                <a16:creationId xmlns:a16="http://schemas.microsoft.com/office/drawing/2014/main" id="{29610303-85B4-4821-8A44-610836F5E25D}"/>
              </a:ext>
            </a:extLst>
          </p:cNvPr>
          <p:cNvSpPr/>
          <p:nvPr/>
        </p:nvSpPr>
        <p:spPr>
          <a:xfrm>
            <a:off x="2615105" y="4003325"/>
            <a:ext cx="790761" cy="327640"/>
          </a:xfrm>
          <a:prstGeom prst="rect">
            <a:avLst/>
          </a:prstGeom>
          <a:solidFill>
            <a:srgbClr val="C2BEE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诱导</a:t>
            </a:r>
          </a:p>
        </p:txBody>
      </p:sp>
      <p:sp>
        <p:nvSpPr>
          <p:cNvPr id="15" name="矩形 14">
            <a:extLst>
              <a:ext uri="{FF2B5EF4-FFF2-40B4-BE49-F238E27FC236}">
                <a16:creationId xmlns:a16="http://schemas.microsoft.com/office/drawing/2014/main" id="{940752BE-EB9A-4259-B0CE-66F4769840DC}"/>
              </a:ext>
            </a:extLst>
          </p:cNvPr>
          <p:cNvSpPr/>
          <p:nvPr/>
        </p:nvSpPr>
        <p:spPr>
          <a:xfrm>
            <a:off x="4681935" y="4593377"/>
            <a:ext cx="790761" cy="327640"/>
          </a:xfrm>
          <a:prstGeom prst="rect">
            <a:avLst/>
          </a:prstGeom>
          <a:solidFill>
            <a:srgbClr val="C2BEE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诱导</a:t>
            </a:r>
          </a:p>
        </p:txBody>
      </p:sp>
      <p:sp>
        <p:nvSpPr>
          <p:cNvPr id="16" name="矩形 15">
            <a:extLst>
              <a:ext uri="{FF2B5EF4-FFF2-40B4-BE49-F238E27FC236}">
                <a16:creationId xmlns:a16="http://schemas.microsoft.com/office/drawing/2014/main" id="{940752BE-EB9A-4259-B0CE-66F4769840DC}"/>
              </a:ext>
            </a:extLst>
          </p:cNvPr>
          <p:cNvSpPr/>
          <p:nvPr/>
        </p:nvSpPr>
        <p:spPr>
          <a:xfrm>
            <a:off x="5697441" y="3956768"/>
            <a:ext cx="790761" cy="327640"/>
          </a:xfrm>
          <a:prstGeom prst="rect">
            <a:avLst/>
          </a:prstGeom>
          <a:solidFill>
            <a:srgbClr val="C2BEE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诱导</a:t>
            </a:r>
          </a:p>
        </p:txBody>
      </p:sp>
      <p:sp>
        <p:nvSpPr>
          <p:cNvPr id="17" name="矩形 16">
            <a:extLst>
              <a:ext uri="{FF2B5EF4-FFF2-40B4-BE49-F238E27FC236}">
                <a16:creationId xmlns:a16="http://schemas.microsoft.com/office/drawing/2014/main" id="{940752BE-EB9A-4259-B0CE-66F4769840DC}"/>
              </a:ext>
            </a:extLst>
          </p:cNvPr>
          <p:cNvSpPr/>
          <p:nvPr/>
        </p:nvSpPr>
        <p:spPr>
          <a:xfrm>
            <a:off x="6722595" y="2711397"/>
            <a:ext cx="790761" cy="327640"/>
          </a:xfrm>
          <a:prstGeom prst="rect">
            <a:avLst/>
          </a:prstGeom>
          <a:solidFill>
            <a:srgbClr val="C2BEE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诱导</a:t>
            </a:r>
          </a:p>
        </p:txBody>
      </p:sp>
      <p:sp>
        <p:nvSpPr>
          <p:cNvPr id="18" name="矩形 17">
            <a:extLst>
              <a:ext uri="{FF2B5EF4-FFF2-40B4-BE49-F238E27FC236}">
                <a16:creationId xmlns:a16="http://schemas.microsoft.com/office/drawing/2014/main" id="{940752BE-EB9A-4259-B0CE-66F4769840DC}"/>
              </a:ext>
            </a:extLst>
          </p:cNvPr>
          <p:cNvSpPr/>
          <p:nvPr/>
        </p:nvSpPr>
        <p:spPr>
          <a:xfrm>
            <a:off x="7814846" y="4618343"/>
            <a:ext cx="790761" cy="327640"/>
          </a:xfrm>
          <a:prstGeom prst="rect">
            <a:avLst/>
          </a:prstGeom>
          <a:solidFill>
            <a:srgbClr val="C2BEE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诱导</a:t>
            </a:r>
          </a:p>
        </p:txBody>
      </p:sp>
      <p:sp>
        <p:nvSpPr>
          <p:cNvPr id="19" name="矩形 18">
            <a:extLst>
              <a:ext uri="{FF2B5EF4-FFF2-40B4-BE49-F238E27FC236}">
                <a16:creationId xmlns:a16="http://schemas.microsoft.com/office/drawing/2014/main" id="{940752BE-EB9A-4259-B0CE-66F4769840DC}"/>
              </a:ext>
            </a:extLst>
          </p:cNvPr>
          <p:cNvSpPr/>
          <p:nvPr/>
        </p:nvSpPr>
        <p:spPr>
          <a:xfrm>
            <a:off x="7796915" y="3287549"/>
            <a:ext cx="871955" cy="405910"/>
          </a:xfrm>
          <a:prstGeom prst="rect">
            <a:avLst/>
          </a:prstGeom>
          <a:solidFill>
            <a:srgbClr val="ACC9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增加产量</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08_12"/>
          <p:cNvPicPr>
            <a:picLocks noChangeAspect="1" noChangeArrowheads="1"/>
          </p:cNvPicPr>
          <p:nvPr/>
        </p:nvPicPr>
        <p:blipFill>
          <a:blip r:embed="rId2" cstate="print"/>
          <a:srcRect/>
          <a:stretch>
            <a:fillRect/>
          </a:stretch>
        </p:blipFill>
        <p:spPr bwMode="auto">
          <a:xfrm>
            <a:off x="1397000" y="279400"/>
            <a:ext cx="6350000" cy="6313488"/>
          </a:xfrm>
          <a:prstGeom prst="rect">
            <a:avLst/>
          </a:prstGeom>
          <a:noFill/>
          <a:ln w="9525">
            <a:noFill/>
            <a:miter lim="800000"/>
            <a:headEnd/>
            <a:tailEnd/>
          </a:ln>
        </p:spPr>
      </p:pic>
      <p:sp>
        <p:nvSpPr>
          <p:cNvPr id="4" name="矩形 3">
            <a:extLst>
              <a:ext uri="{FF2B5EF4-FFF2-40B4-BE49-F238E27FC236}">
                <a16:creationId xmlns:a16="http://schemas.microsoft.com/office/drawing/2014/main" id="{940752BE-EB9A-4259-B0CE-66F4769840DC}"/>
              </a:ext>
            </a:extLst>
          </p:cNvPr>
          <p:cNvSpPr/>
          <p:nvPr/>
        </p:nvSpPr>
        <p:spPr>
          <a:xfrm>
            <a:off x="3056030" y="378544"/>
            <a:ext cx="3093757" cy="327640"/>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未成熟</a:t>
            </a:r>
            <a:r>
              <a:rPr lang="en-US" altLang="zh-CN" sz="1600" b="1" dirty="0">
                <a:solidFill>
                  <a:schemeClr val="tx1"/>
                </a:solidFill>
                <a:latin typeface="+mn-ea"/>
              </a:rPr>
              <a:t>B</a:t>
            </a:r>
            <a:r>
              <a:rPr lang="zh-CN" altLang="en-US" sz="1600" b="1" dirty="0">
                <a:solidFill>
                  <a:schemeClr val="tx1"/>
                </a:solidFill>
                <a:latin typeface="+mn-ea"/>
              </a:rPr>
              <a:t>细胞（骨髓中）</a:t>
            </a:r>
          </a:p>
        </p:txBody>
      </p:sp>
      <p:sp>
        <p:nvSpPr>
          <p:cNvPr id="5" name="矩形 4">
            <a:extLst>
              <a:ext uri="{FF2B5EF4-FFF2-40B4-BE49-F238E27FC236}">
                <a16:creationId xmlns:a16="http://schemas.microsoft.com/office/drawing/2014/main" id="{940752BE-EB9A-4259-B0CE-66F4769840DC}"/>
              </a:ext>
            </a:extLst>
          </p:cNvPr>
          <p:cNvSpPr/>
          <p:nvPr/>
        </p:nvSpPr>
        <p:spPr>
          <a:xfrm>
            <a:off x="1550894" y="907462"/>
            <a:ext cx="1237130" cy="327640"/>
          </a:xfrm>
          <a:prstGeom prst="rect">
            <a:avLst/>
          </a:prstGeom>
          <a:solidFill>
            <a:srgbClr val="B5E1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无自身反应性</a:t>
            </a:r>
          </a:p>
        </p:txBody>
      </p:sp>
      <p:sp>
        <p:nvSpPr>
          <p:cNvPr id="6" name="矩形 5">
            <a:extLst>
              <a:ext uri="{FF2B5EF4-FFF2-40B4-BE49-F238E27FC236}">
                <a16:creationId xmlns:a16="http://schemas.microsoft.com/office/drawing/2014/main" id="{24E70BC2-2FF2-4650-91DC-C46E5246135E}"/>
              </a:ext>
            </a:extLst>
          </p:cNvPr>
          <p:cNvSpPr/>
          <p:nvPr/>
        </p:nvSpPr>
        <p:spPr>
          <a:xfrm>
            <a:off x="3173505" y="907462"/>
            <a:ext cx="1237130" cy="327640"/>
          </a:xfrm>
          <a:prstGeom prst="rect">
            <a:avLst/>
          </a:prstGeom>
          <a:solidFill>
            <a:srgbClr val="B5E1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多价自体分子</a:t>
            </a:r>
          </a:p>
        </p:txBody>
      </p:sp>
      <p:sp>
        <p:nvSpPr>
          <p:cNvPr id="7" name="矩形 6">
            <a:extLst>
              <a:ext uri="{FF2B5EF4-FFF2-40B4-BE49-F238E27FC236}">
                <a16:creationId xmlns:a16="http://schemas.microsoft.com/office/drawing/2014/main" id="{5C7B478D-C6E5-47FD-A6D0-8A7A7D3AA982}"/>
              </a:ext>
            </a:extLst>
          </p:cNvPr>
          <p:cNvSpPr/>
          <p:nvPr/>
        </p:nvSpPr>
        <p:spPr>
          <a:xfrm>
            <a:off x="4733367" y="907462"/>
            <a:ext cx="1237130" cy="327640"/>
          </a:xfrm>
          <a:prstGeom prst="rect">
            <a:avLst/>
          </a:prstGeom>
          <a:solidFill>
            <a:srgbClr val="B5E1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可溶自体分子</a:t>
            </a:r>
          </a:p>
        </p:txBody>
      </p:sp>
      <p:sp>
        <p:nvSpPr>
          <p:cNvPr id="8" name="矩形 7">
            <a:extLst>
              <a:ext uri="{FF2B5EF4-FFF2-40B4-BE49-F238E27FC236}">
                <a16:creationId xmlns:a16="http://schemas.microsoft.com/office/drawing/2014/main" id="{24E70BC2-2FF2-4650-91DC-C46E5246135E}"/>
              </a:ext>
            </a:extLst>
          </p:cNvPr>
          <p:cNvSpPr/>
          <p:nvPr/>
        </p:nvSpPr>
        <p:spPr>
          <a:xfrm>
            <a:off x="6355976" y="835745"/>
            <a:ext cx="1237130" cy="473102"/>
          </a:xfrm>
          <a:prstGeom prst="rect">
            <a:avLst/>
          </a:prstGeom>
          <a:solidFill>
            <a:srgbClr val="B5E1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低亲和力非交联自体分子</a:t>
            </a:r>
          </a:p>
        </p:txBody>
      </p:sp>
      <p:sp>
        <p:nvSpPr>
          <p:cNvPr id="9" name="矩形 8">
            <a:extLst>
              <a:ext uri="{FF2B5EF4-FFF2-40B4-BE49-F238E27FC236}">
                <a16:creationId xmlns:a16="http://schemas.microsoft.com/office/drawing/2014/main" id="{24E70BC2-2FF2-4650-91DC-C46E5246135E}"/>
              </a:ext>
            </a:extLst>
          </p:cNvPr>
          <p:cNvSpPr/>
          <p:nvPr/>
        </p:nvSpPr>
        <p:spPr>
          <a:xfrm>
            <a:off x="1559861" y="3418214"/>
            <a:ext cx="1237130"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迁移至外周</a:t>
            </a:r>
          </a:p>
        </p:txBody>
      </p:sp>
      <p:sp>
        <p:nvSpPr>
          <p:cNvPr id="10" name="矩形 9">
            <a:extLst>
              <a:ext uri="{FF2B5EF4-FFF2-40B4-BE49-F238E27FC236}">
                <a16:creationId xmlns:a16="http://schemas.microsoft.com/office/drawing/2014/main" id="{CBA4D656-5740-4971-8395-BFB4D8ADE7E2}"/>
              </a:ext>
            </a:extLst>
          </p:cNvPr>
          <p:cNvSpPr/>
          <p:nvPr/>
        </p:nvSpPr>
        <p:spPr>
          <a:xfrm>
            <a:off x="3056030" y="3384651"/>
            <a:ext cx="1354605"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克隆删除或受体编辑</a:t>
            </a:r>
          </a:p>
        </p:txBody>
      </p:sp>
      <p:sp>
        <p:nvSpPr>
          <p:cNvPr id="11" name="矩形 10">
            <a:extLst>
              <a:ext uri="{FF2B5EF4-FFF2-40B4-BE49-F238E27FC236}">
                <a16:creationId xmlns:a16="http://schemas.microsoft.com/office/drawing/2014/main" id="{ACC3FD46-5E88-4601-8D17-FB2CD6C030A7}"/>
              </a:ext>
            </a:extLst>
          </p:cNvPr>
          <p:cNvSpPr/>
          <p:nvPr/>
        </p:nvSpPr>
        <p:spPr>
          <a:xfrm>
            <a:off x="4733367" y="3414366"/>
            <a:ext cx="1237130"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迁移至外周</a:t>
            </a:r>
          </a:p>
        </p:txBody>
      </p:sp>
      <p:sp>
        <p:nvSpPr>
          <p:cNvPr id="12" name="矩形 11">
            <a:extLst>
              <a:ext uri="{FF2B5EF4-FFF2-40B4-BE49-F238E27FC236}">
                <a16:creationId xmlns:a16="http://schemas.microsoft.com/office/drawing/2014/main" id="{24F92375-097B-4666-AEC9-AF5AAD08D319}"/>
              </a:ext>
            </a:extLst>
          </p:cNvPr>
          <p:cNvSpPr/>
          <p:nvPr/>
        </p:nvSpPr>
        <p:spPr>
          <a:xfrm>
            <a:off x="6328151" y="3403849"/>
            <a:ext cx="1237130"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迁移至外周</a:t>
            </a:r>
          </a:p>
        </p:txBody>
      </p:sp>
      <p:sp>
        <p:nvSpPr>
          <p:cNvPr id="13" name="矩形 12">
            <a:extLst>
              <a:ext uri="{FF2B5EF4-FFF2-40B4-BE49-F238E27FC236}">
                <a16:creationId xmlns:a16="http://schemas.microsoft.com/office/drawing/2014/main" id="{48756297-A963-421C-BE5B-91553B25FA31}"/>
              </a:ext>
            </a:extLst>
          </p:cNvPr>
          <p:cNvSpPr/>
          <p:nvPr/>
        </p:nvSpPr>
        <p:spPr>
          <a:xfrm>
            <a:off x="1550894" y="5903340"/>
            <a:ext cx="1237130"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成熟</a:t>
            </a:r>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14" name="矩形 13">
            <a:extLst>
              <a:ext uri="{FF2B5EF4-FFF2-40B4-BE49-F238E27FC236}">
                <a16:creationId xmlns:a16="http://schemas.microsoft.com/office/drawing/2014/main" id="{896AEF46-0B79-4726-9572-833049415486}"/>
              </a:ext>
            </a:extLst>
          </p:cNvPr>
          <p:cNvSpPr/>
          <p:nvPr/>
        </p:nvSpPr>
        <p:spPr>
          <a:xfrm>
            <a:off x="4733367" y="5903340"/>
            <a:ext cx="1237130"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无反应性</a:t>
            </a:r>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15" name="矩形 14">
            <a:extLst>
              <a:ext uri="{FF2B5EF4-FFF2-40B4-BE49-F238E27FC236}">
                <a16:creationId xmlns:a16="http://schemas.microsoft.com/office/drawing/2014/main" id="{410D35D9-90D9-4187-AC6D-38A19C2113A3}"/>
              </a:ext>
            </a:extLst>
          </p:cNvPr>
          <p:cNvSpPr/>
          <p:nvPr/>
        </p:nvSpPr>
        <p:spPr>
          <a:xfrm>
            <a:off x="6328151" y="5858435"/>
            <a:ext cx="1237130"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成熟</a:t>
            </a:r>
            <a:r>
              <a:rPr lang="en-US" altLang="zh-CN" sz="1400" b="1" dirty="0">
                <a:solidFill>
                  <a:schemeClr val="tx1"/>
                </a:solidFill>
                <a:latin typeface="+mn-ea"/>
              </a:rPr>
              <a:t>B</a:t>
            </a:r>
            <a:r>
              <a:rPr lang="zh-CN" altLang="en-US" sz="1400" b="1" dirty="0">
                <a:solidFill>
                  <a:schemeClr val="tx1"/>
                </a:solidFill>
                <a:latin typeface="+mn-ea"/>
              </a:rPr>
              <a:t>细胞</a:t>
            </a:r>
            <a:endParaRPr lang="en-US" altLang="zh-CN" sz="1400" b="1" dirty="0">
              <a:solidFill>
                <a:schemeClr val="tx1"/>
              </a:solidFill>
              <a:latin typeface="+mn-ea"/>
            </a:endParaRPr>
          </a:p>
          <a:p>
            <a:pPr algn="ctr"/>
            <a:r>
              <a:rPr lang="zh-CN" altLang="en-US" sz="1400" b="1" dirty="0">
                <a:solidFill>
                  <a:schemeClr val="tx1"/>
                </a:solidFill>
                <a:latin typeface="+mn-ea"/>
              </a:rPr>
              <a:t>（克隆无视）</a:t>
            </a:r>
          </a:p>
        </p:txBody>
      </p:sp>
      <p:sp>
        <p:nvSpPr>
          <p:cNvPr id="16" name="矩形 15">
            <a:extLst>
              <a:ext uri="{FF2B5EF4-FFF2-40B4-BE49-F238E27FC236}">
                <a16:creationId xmlns:a16="http://schemas.microsoft.com/office/drawing/2014/main" id="{37905977-8743-4935-84C2-607865ADBD38}"/>
              </a:ext>
            </a:extLst>
          </p:cNvPr>
          <p:cNvSpPr/>
          <p:nvPr/>
        </p:nvSpPr>
        <p:spPr>
          <a:xfrm>
            <a:off x="3031568" y="5831620"/>
            <a:ext cx="1459750" cy="470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凋亡或产生无自体反应的成熟</a:t>
            </a:r>
            <a:r>
              <a:rPr lang="en-US" altLang="zh-CN" sz="1400" b="1" dirty="0">
                <a:solidFill>
                  <a:schemeClr val="tx1"/>
                </a:solidFill>
                <a:latin typeface="+mn-ea"/>
              </a:rPr>
              <a:t>B</a:t>
            </a:r>
            <a:r>
              <a:rPr lang="zh-CN" altLang="en-US" sz="1400" b="1" dirty="0">
                <a:solidFill>
                  <a:schemeClr val="tx1"/>
                </a:solidFill>
                <a:latin typeface="+mn-ea"/>
              </a:rPr>
              <a:t>细胞</a:t>
            </a:r>
          </a:p>
        </p:txBody>
      </p:sp>
    </p:spTree>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1520" y="476672"/>
            <a:ext cx="8136904" cy="6048672"/>
            <a:chOff x="251520" y="476672"/>
            <a:chExt cx="8136904" cy="6048672"/>
          </a:xfrm>
        </p:grpSpPr>
        <p:pic>
          <p:nvPicPr>
            <p:cNvPr id="215042" name="Picture 2"/>
            <p:cNvPicPr>
              <a:picLocks noChangeAspect="1" noChangeArrowheads="1"/>
            </p:cNvPicPr>
            <p:nvPr/>
          </p:nvPicPr>
          <p:blipFill>
            <a:blip r:embed="rId2" cstate="email"/>
            <a:srcRect/>
            <a:stretch>
              <a:fillRect/>
            </a:stretch>
          </p:blipFill>
          <p:spPr bwMode="auto">
            <a:xfrm>
              <a:off x="251520" y="476672"/>
              <a:ext cx="4543425" cy="2600325"/>
            </a:xfrm>
            <a:prstGeom prst="rect">
              <a:avLst/>
            </a:prstGeom>
            <a:noFill/>
            <a:ln w="9525">
              <a:noFill/>
              <a:miter lim="800000"/>
              <a:headEnd/>
              <a:tailEnd/>
            </a:ln>
          </p:spPr>
        </p:pic>
        <p:pic>
          <p:nvPicPr>
            <p:cNvPr id="215043" name="Picture 3"/>
            <p:cNvPicPr>
              <a:picLocks noChangeAspect="1" noChangeArrowheads="1"/>
            </p:cNvPicPr>
            <p:nvPr/>
          </p:nvPicPr>
          <p:blipFill>
            <a:blip r:embed="rId3" cstate="email"/>
            <a:srcRect/>
            <a:stretch>
              <a:fillRect/>
            </a:stretch>
          </p:blipFill>
          <p:spPr bwMode="auto">
            <a:xfrm>
              <a:off x="1035124" y="3353519"/>
              <a:ext cx="7353300" cy="3171825"/>
            </a:xfrm>
            <a:prstGeom prst="rect">
              <a:avLst/>
            </a:prstGeom>
            <a:noFill/>
            <a:ln w="9525">
              <a:noFill/>
              <a:miter lim="800000"/>
              <a:headEnd/>
              <a:tailEnd/>
            </a:ln>
          </p:spPr>
        </p:pic>
        <p:sp>
          <p:nvSpPr>
            <p:cNvPr id="4" name="矩形 3"/>
            <p:cNvSpPr/>
            <p:nvPr/>
          </p:nvSpPr>
          <p:spPr>
            <a:xfrm>
              <a:off x="1115616" y="3429000"/>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6" name="矩形 5"/>
          <p:cNvSpPr/>
          <p:nvPr/>
        </p:nvSpPr>
        <p:spPr>
          <a:xfrm>
            <a:off x="5004048" y="332656"/>
            <a:ext cx="3888432" cy="646331"/>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b="1" dirty="0">
                <a:solidFill>
                  <a:prstClr val="white"/>
                </a:solidFill>
                <a:latin typeface="Georgia"/>
                <a:ea typeface="微软雅黑"/>
              </a:rPr>
              <a:t>证实成熟的外周</a:t>
            </a:r>
            <a:r>
              <a:rPr lang="en-US" altLang="zh-CN" b="1" dirty="0">
                <a:solidFill>
                  <a:prstClr val="white"/>
                </a:solidFill>
                <a:latin typeface="Georgia"/>
                <a:ea typeface="微软雅黑"/>
              </a:rPr>
              <a:t>B</a:t>
            </a:r>
            <a:r>
              <a:rPr lang="zh-CN" altLang="en-US" b="1" dirty="0">
                <a:solidFill>
                  <a:prstClr val="white"/>
                </a:solidFill>
                <a:latin typeface="Georgia"/>
                <a:ea typeface="微软雅黑"/>
              </a:rPr>
              <a:t>细胞中克隆无反应性的实验系统</a:t>
            </a:r>
            <a:endParaRPr lang="en-US" altLang="zh-CN" b="1" dirty="0">
              <a:solidFill>
                <a:prstClr val="white"/>
              </a:solidFill>
              <a:latin typeface="Georgia"/>
              <a:ea typeface="微软雅黑"/>
            </a:endParaRPr>
          </a:p>
        </p:txBody>
      </p:sp>
      <p:sp>
        <p:nvSpPr>
          <p:cNvPr id="7" name="矩形 6">
            <a:extLst>
              <a:ext uri="{FF2B5EF4-FFF2-40B4-BE49-F238E27FC236}">
                <a16:creationId xmlns:a16="http://schemas.microsoft.com/office/drawing/2014/main" id="{385B88AD-6958-44E1-8D89-42776AAEDE3F}"/>
              </a:ext>
            </a:extLst>
          </p:cNvPr>
          <p:cNvSpPr/>
          <p:nvPr/>
        </p:nvSpPr>
        <p:spPr>
          <a:xfrm>
            <a:off x="592287" y="1275530"/>
            <a:ext cx="1237130"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转基因小鼠</a:t>
            </a:r>
          </a:p>
        </p:txBody>
      </p:sp>
      <p:sp>
        <p:nvSpPr>
          <p:cNvPr id="8" name="矩形 7">
            <a:extLst>
              <a:ext uri="{FF2B5EF4-FFF2-40B4-BE49-F238E27FC236}">
                <a16:creationId xmlns:a16="http://schemas.microsoft.com/office/drawing/2014/main" id="{3053BE83-F709-4D5B-A871-0ED73AC2384C}"/>
              </a:ext>
            </a:extLst>
          </p:cNvPr>
          <p:cNvSpPr/>
          <p:nvPr/>
        </p:nvSpPr>
        <p:spPr>
          <a:xfrm>
            <a:off x="3398240" y="1275530"/>
            <a:ext cx="1237130"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转基因小鼠</a:t>
            </a:r>
          </a:p>
        </p:txBody>
      </p:sp>
      <p:sp>
        <p:nvSpPr>
          <p:cNvPr id="9" name="矩形 8">
            <a:extLst>
              <a:ext uri="{FF2B5EF4-FFF2-40B4-BE49-F238E27FC236}">
                <a16:creationId xmlns:a16="http://schemas.microsoft.com/office/drawing/2014/main" id="{5495124D-D684-4040-A137-645AD5274435}"/>
              </a:ext>
            </a:extLst>
          </p:cNvPr>
          <p:cNvSpPr/>
          <p:nvPr/>
        </p:nvSpPr>
        <p:spPr>
          <a:xfrm>
            <a:off x="1829417" y="2423012"/>
            <a:ext cx="1406842"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双转基因小鼠</a:t>
            </a:r>
          </a:p>
        </p:txBody>
      </p:sp>
      <p:sp>
        <p:nvSpPr>
          <p:cNvPr id="10" name="矩形 9">
            <a:extLst>
              <a:ext uri="{FF2B5EF4-FFF2-40B4-BE49-F238E27FC236}">
                <a16:creationId xmlns:a16="http://schemas.microsoft.com/office/drawing/2014/main" id="{5A7E594B-CD36-498F-AFB5-02848C9165E3}"/>
              </a:ext>
            </a:extLst>
          </p:cNvPr>
          <p:cNvSpPr/>
          <p:nvPr/>
        </p:nvSpPr>
        <p:spPr>
          <a:xfrm>
            <a:off x="878541" y="2699534"/>
            <a:ext cx="3352799"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（同时携带</a:t>
            </a:r>
            <a:r>
              <a:rPr lang="en-US" altLang="zh-CN" sz="1400" b="1" dirty="0">
                <a:solidFill>
                  <a:schemeClr val="tx1"/>
                </a:solidFill>
                <a:latin typeface="+mn-ea"/>
              </a:rPr>
              <a:t>HEL</a:t>
            </a:r>
            <a:r>
              <a:rPr lang="zh-CN" altLang="en-US" sz="1400" b="1" dirty="0">
                <a:solidFill>
                  <a:schemeClr val="tx1"/>
                </a:solidFill>
                <a:latin typeface="+mn-ea"/>
              </a:rPr>
              <a:t>和抗</a:t>
            </a:r>
            <a:r>
              <a:rPr lang="en-US" altLang="zh-CN" sz="1400" b="1" dirty="0">
                <a:solidFill>
                  <a:schemeClr val="tx1"/>
                </a:solidFill>
                <a:latin typeface="+mn-ea"/>
              </a:rPr>
              <a:t>HEL</a:t>
            </a:r>
            <a:r>
              <a:rPr lang="zh-CN" altLang="en-US" sz="1400" b="1" dirty="0">
                <a:solidFill>
                  <a:schemeClr val="tx1"/>
                </a:solidFill>
                <a:latin typeface="+mn-ea"/>
              </a:rPr>
              <a:t>转基因）</a:t>
            </a:r>
          </a:p>
        </p:txBody>
      </p:sp>
      <p:sp>
        <p:nvSpPr>
          <p:cNvPr id="11" name="矩形 10">
            <a:extLst>
              <a:ext uri="{FF2B5EF4-FFF2-40B4-BE49-F238E27FC236}">
                <a16:creationId xmlns:a16="http://schemas.microsoft.com/office/drawing/2014/main" id="{AB492804-D484-475C-90BD-062D0ED7B2C5}"/>
              </a:ext>
            </a:extLst>
          </p:cNvPr>
          <p:cNvSpPr/>
          <p:nvPr/>
        </p:nvSpPr>
        <p:spPr>
          <a:xfrm>
            <a:off x="2277652" y="3486059"/>
            <a:ext cx="1237130"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非转基因小鼠</a:t>
            </a:r>
          </a:p>
        </p:txBody>
      </p:sp>
      <p:sp>
        <p:nvSpPr>
          <p:cNvPr id="12" name="矩形 11">
            <a:extLst>
              <a:ext uri="{FF2B5EF4-FFF2-40B4-BE49-F238E27FC236}">
                <a16:creationId xmlns:a16="http://schemas.microsoft.com/office/drawing/2014/main" id="{567289CA-91B2-43B0-87E9-FEEDAAB7EF52}"/>
              </a:ext>
            </a:extLst>
          </p:cNvPr>
          <p:cNvSpPr/>
          <p:nvPr/>
        </p:nvSpPr>
        <p:spPr>
          <a:xfrm>
            <a:off x="4166741" y="3498392"/>
            <a:ext cx="1615493"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抗</a:t>
            </a:r>
            <a:r>
              <a:rPr lang="en-US" altLang="zh-CN" sz="1400" b="1" dirty="0">
                <a:solidFill>
                  <a:schemeClr val="tx1"/>
                </a:solidFill>
                <a:latin typeface="+mn-ea"/>
              </a:rPr>
              <a:t>HEL</a:t>
            </a:r>
            <a:r>
              <a:rPr lang="zh-CN" altLang="en-US" sz="1400" b="1" dirty="0">
                <a:solidFill>
                  <a:schemeClr val="tx1"/>
                </a:solidFill>
                <a:latin typeface="+mn-ea"/>
              </a:rPr>
              <a:t>转基因小鼠</a:t>
            </a:r>
          </a:p>
        </p:txBody>
      </p:sp>
      <p:sp>
        <p:nvSpPr>
          <p:cNvPr id="13" name="矩形 12">
            <a:extLst>
              <a:ext uri="{FF2B5EF4-FFF2-40B4-BE49-F238E27FC236}">
                <a16:creationId xmlns:a16="http://schemas.microsoft.com/office/drawing/2014/main" id="{7B5764F9-FCB6-4642-A64D-72C9CE171211}"/>
              </a:ext>
            </a:extLst>
          </p:cNvPr>
          <p:cNvSpPr/>
          <p:nvPr/>
        </p:nvSpPr>
        <p:spPr>
          <a:xfrm>
            <a:off x="6291164" y="3486058"/>
            <a:ext cx="1615493" cy="476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抗</a:t>
            </a:r>
            <a:r>
              <a:rPr lang="en-US" altLang="zh-CN" sz="1400" b="1" dirty="0">
                <a:solidFill>
                  <a:schemeClr val="tx1"/>
                </a:solidFill>
                <a:latin typeface="+mn-ea"/>
              </a:rPr>
              <a:t>HEL/HEL</a:t>
            </a:r>
            <a:r>
              <a:rPr lang="zh-CN" altLang="en-US" sz="1400" b="1" dirty="0">
                <a:solidFill>
                  <a:schemeClr val="tx1"/>
                </a:solidFill>
                <a:latin typeface="+mn-ea"/>
              </a:rPr>
              <a:t>双转基因小鼠</a:t>
            </a:r>
          </a:p>
        </p:txBody>
      </p:sp>
      <p:sp>
        <p:nvSpPr>
          <p:cNvPr id="14" name="矩形 13">
            <a:extLst>
              <a:ext uri="{FF2B5EF4-FFF2-40B4-BE49-F238E27FC236}">
                <a16:creationId xmlns:a16="http://schemas.microsoft.com/office/drawing/2014/main" id="{3F4F8F62-BD76-4A7E-9042-487EEFAFE114}"/>
              </a:ext>
            </a:extLst>
          </p:cNvPr>
          <p:cNvSpPr/>
          <p:nvPr/>
        </p:nvSpPr>
        <p:spPr>
          <a:xfrm>
            <a:off x="2804107" y="6197704"/>
            <a:ext cx="4331799"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膜</a:t>
            </a:r>
            <a:r>
              <a:rPr lang="en-US" altLang="zh-CN" sz="1400" b="1" dirty="0">
                <a:solidFill>
                  <a:schemeClr val="tx1"/>
                </a:solidFill>
                <a:latin typeface="+mn-ea"/>
              </a:rPr>
              <a:t>IgM</a:t>
            </a:r>
            <a:r>
              <a:rPr lang="zh-CN" altLang="en-US" sz="1400" b="1" dirty="0">
                <a:solidFill>
                  <a:schemeClr val="tx1"/>
                </a:solidFill>
                <a:latin typeface="+mn-ea"/>
              </a:rPr>
              <a:t>表达水平（任意荧光单位）</a:t>
            </a:r>
          </a:p>
        </p:txBody>
      </p:sp>
      <p:sp>
        <p:nvSpPr>
          <p:cNvPr id="15" name="矩形 14">
            <a:extLst>
              <a:ext uri="{FF2B5EF4-FFF2-40B4-BE49-F238E27FC236}">
                <a16:creationId xmlns:a16="http://schemas.microsoft.com/office/drawing/2014/main" id="{9D7D456B-B39F-4589-BE48-0FB17717A195}"/>
              </a:ext>
            </a:extLst>
          </p:cNvPr>
          <p:cNvSpPr/>
          <p:nvPr/>
        </p:nvSpPr>
        <p:spPr>
          <a:xfrm rot="16200000">
            <a:off x="566925" y="4765952"/>
            <a:ext cx="1615493" cy="32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HEL</a:t>
            </a:r>
            <a:r>
              <a:rPr lang="zh-CN" altLang="en-US" sz="1400" b="1" dirty="0">
                <a:solidFill>
                  <a:schemeClr val="tx1"/>
                </a:solidFill>
                <a:latin typeface="+mn-ea"/>
              </a:rPr>
              <a:t>结合</a:t>
            </a:r>
            <a:r>
              <a:rPr lang="en-US" altLang="zh-CN" sz="1400" b="1" dirty="0">
                <a:solidFill>
                  <a:schemeClr val="tx1"/>
                </a:solidFill>
                <a:latin typeface="+mn-ea"/>
              </a:rPr>
              <a:t>B</a:t>
            </a:r>
            <a:r>
              <a:rPr lang="zh-CN" altLang="en-US" sz="1400" b="1" dirty="0">
                <a:solidFill>
                  <a:schemeClr val="tx1"/>
                </a:solidFill>
                <a:latin typeface="+mn-ea"/>
              </a:rPr>
              <a:t>细胞</a:t>
            </a:r>
          </a:p>
        </p:txBody>
      </p:sp>
    </p:spTree>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p:cNvPicPr>
            <a:picLocks noChangeAspect="1" noChangeArrowheads="1"/>
          </p:cNvPicPr>
          <p:nvPr/>
        </p:nvPicPr>
        <p:blipFill>
          <a:blip r:embed="rId2" cstate="email"/>
          <a:srcRect/>
          <a:stretch>
            <a:fillRect/>
          </a:stretch>
        </p:blipFill>
        <p:spPr bwMode="auto">
          <a:xfrm>
            <a:off x="179512" y="116634"/>
            <a:ext cx="4191000" cy="3400425"/>
          </a:xfrm>
          <a:prstGeom prst="rect">
            <a:avLst/>
          </a:prstGeom>
          <a:noFill/>
          <a:ln w="9525">
            <a:noFill/>
            <a:miter lim="800000"/>
            <a:headEnd/>
            <a:tailEnd/>
          </a:ln>
        </p:spPr>
      </p:pic>
      <p:pic>
        <p:nvPicPr>
          <p:cNvPr id="216067" name="Picture 3"/>
          <p:cNvPicPr>
            <a:picLocks noChangeAspect="1" noChangeArrowheads="1"/>
          </p:cNvPicPr>
          <p:nvPr/>
        </p:nvPicPr>
        <p:blipFill>
          <a:blip r:embed="rId3" cstate="email"/>
          <a:srcRect/>
          <a:stretch>
            <a:fillRect/>
          </a:stretch>
        </p:blipFill>
        <p:spPr bwMode="auto">
          <a:xfrm>
            <a:off x="4266862" y="1628802"/>
            <a:ext cx="4563583" cy="4956051"/>
          </a:xfrm>
          <a:prstGeom prst="rect">
            <a:avLst/>
          </a:prstGeom>
          <a:noFill/>
          <a:ln w="9525">
            <a:noFill/>
            <a:miter lim="800000"/>
            <a:headEnd/>
            <a:tailEnd/>
          </a:ln>
        </p:spPr>
      </p:pic>
      <p:sp>
        <p:nvSpPr>
          <p:cNvPr id="4" name="矩形 3"/>
          <p:cNvSpPr/>
          <p:nvPr/>
        </p:nvSpPr>
        <p:spPr>
          <a:xfrm>
            <a:off x="4860032" y="260650"/>
            <a:ext cx="4032448" cy="646331"/>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b="1" dirty="0">
                <a:solidFill>
                  <a:prstClr val="white"/>
                </a:solidFill>
                <a:latin typeface="Georgia"/>
                <a:ea typeface="微软雅黑"/>
              </a:rPr>
              <a:t>证实自身反应性成熟外周</a:t>
            </a:r>
            <a:r>
              <a:rPr lang="en-US" altLang="zh-CN" b="1" dirty="0">
                <a:solidFill>
                  <a:prstClr val="white"/>
                </a:solidFill>
                <a:latin typeface="Georgia"/>
                <a:ea typeface="微软雅黑"/>
              </a:rPr>
              <a:t>B</a:t>
            </a:r>
            <a:r>
              <a:rPr lang="zh-CN" altLang="en-US" b="1" dirty="0">
                <a:solidFill>
                  <a:prstClr val="white"/>
                </a:solidFill>
                <a:latin typeface="Georgia"/>
                <a:ea typeface="微软雅黑"/>
              </a:rPr>
              <a:t>细胞克隆删除的实验</a:t>
            </a:r>
            <a:endParaRPr lang="en-US" altLang="zh-CN" b="1" dirty="0">
              <a:solidFill>
                <a:prstClr val="white"/>
              </a:solidFill>
              <a:latin typeface="Georgia"/>
              <a:ea typeface="微软雅黑"/>
            </a:endParaRPr>
          </a:p>
        </p:txBody>
      </p:sp>
      <p:sp>
        <p:nvSpPr>
          <p:cNvPr id="5" name="矩形 4">
            <a:extLst>
              <a:ext uri="{FF2B5EF4-FFF2-40B4-BE49-F238E27FC236}">
                <a16:creationId xmlns:a16="http://schemas.microsoft.com/office/drawing/2014/main" id="{AAF8470F-CEC8-4B01-9314-12B319669788}"/>
              </a:ext>
            </a:extLst>
          </p:cNvPr>
          <p:cNvSpPr/>
          <p:nvPr/>
        </p:nvSpPr>
        <p:spPr>
          <a:xfrm>
            <a:off x="1118741" y="1219200"/>
            <a:ext cx="1032787" cy="68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携带肝脏特异性</a:t>
            </a:r>
            <a:r>
              <a:rPr lang="en-US" altLang="zh-CN" sz="1400" b="1" dirty="0" err="1">
                <a:solidFill>
                  <a:schemeClr val="tx1"/>
                </a:solidFill>
                <a:latin typeface="+mn-ea"/>
              </a:rPr>
              <a:t>K</a:t>
            </a:r>
            <a:r>
              <a:rPr lang="en-US" altLang="zh-CN" sz="1400" b="1" baseline="30000" dirty="0" err="1">
                <a:solidFill>
                  <a:schemeClr val="tx1"/>
                </a:solidFill>
                <a:latin typeface="+mn-ea"/>
              </a:rPr>
              <a:t>b</a:t>
            </a:r>
            <a:r>
              <a:rPr lang="zh-CN" altLang="en-US" sz="1400" b="1" dirty="0">
                <a:solidFill>
                  <a:schemeClr val="tx1"/>
                </a:solidFill>
                <a:latin typeface="+mn-ea"/>
              </a:rPr>
              <a:t>转基因的小鼠</a:t>
            </a:r>
          </a:p>
        </p:txBody>
      </p:sp>
      <p:sp>
        <p:nvSpPr>
          <p:cNvPr id="6" name="矩形 5">
            <a:extLst>
              <a:ext uri="{FF2B5EF4-FFF2-40B4-BE49-F238E27FC236}">
                <a16:creationId xmlns:a16="http://schemas.microsoft.com/office/drawing/2014/main" id="{C2AF7E08-3725-4D6A-AD5F-7E47C8B9F4B8}"/>
              </a:ext>
            </a:extLst>
          </p:cNvPr>
          <p:cNvSpPr/>
          <p:nvPr/>
        </p:nvSpPr>
        <p:spPr>
          <a:xfrm>
            <a:off x="3137589" y="1135527"/>
            <a:ext cx="1032787" cy="827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携带抗</a:t>
            </a:r>
            <a:r>
              <a:rPr lang="en-US" altLang="zh-CN" sz="1400" b="1" dirty="0" err="1">
                <a:solidFill>
                  <a:schemeClr val="tx1"/>
                </a:solidFill>
                <a:latin typeface="+mn-ea"/>
              </a:rPr>
              <a:t>K</a:t>
            </a:r>
            <a:r>
              <a:rPr lang="en-US" altLang="zh-CN" sz="1400" b="1" baseline="30000" dirty="0" err="1">
                <a:solidFill>
                  <a:schemeClr val="tx1"/>
                </a:solidFill>
                <a:latin typeface="+mn-ea"/>
              </a:rPr>
              <a:t>b</a:t>
            </a:r>
            <a:r>
              <a:rPr lang="zh-CN" altLang="en-US" sz="1400" b="1" dirty="0">
                <a:solidFill>
                  <a:schemeClr val="tx1"/>
                </a:solidFill>
                <a:latin typeface="+mn-ea"/>
              </a:rPr>
              <a:t>转基因的小鼠</a:t>
            </a:r>
          </a:p>
        </p:txBody>
      </p:sp>
      <p:sp>
        <p:nvSpPr>
          <p:cNvPr id="7" name="矩形 6">
            <a:extLst>
              <a:ext uri="{FF2B5EF4-FFF2-40B4-BE49-F238E27FC236}">
                <a16:creationId xmlns:a16="http://schemas.microsoft.com/office/drawing/2014/main" id="{EB44E636-BB85-45C3-866F-E1246C6A462D}"/>
              </a:ext>
            </a:extLst>
          </p:cNvPr>
          <p:cNvSpPr/>
          <p:nvPr/>
        </p:nvSpPr>
        <p:spPr>
          <a:xfrm>
            <a:off x="1866193" y="2744097"/>
            <a:ext cx="1656935" cy="827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携带</a:t>
            </a:r>
            <a:r>
              <a:rPr lang="en-US" altLang="zh-CN" sz="1400" b="1" dirty="0" err="1">
                <a:solidFill>
                  <a:schemeClr val="tx1"/>
                </a:solidFill>
                <a:latin typeface="+mn-ea"/>
              </a:rPr>
              <a:t>K</a:t>
            </a:r>
            <a:r>
              <a:rPr lang="en-US" altLang="zh-CN" sz="1400" b="1" baseline="30000" dirty="0" err="1">
                <a:solidFill>
                  <a:schemeClr val="tx1"/>
                </a:solidFill>
                <a:latin typeface="+mn-ea"/>
              </a:rPr>
              <a:t>b</a:t>
            </a:r>
            <a:r>
              <a:rPr lang="zh-CN" altLang="en-US" sz="1400" b="1" dirty="0">
                <a:solidFill>
                  <a:schemeClr val="tx1"/>
                </a:solidFill>
                <a:latin typeface="+mn-ea"/>
              </a:rPr>
              <a:t>和抗</a:t>
            </a:r>
            <a:r>
              <a:rPr lang="en-US" altLang="zh-CN" sz="1400" b="1" dirty="0" err="1">
                <a:solidFill>
                  <a:schemeClr val="tx1"/>
                </a:solidFill>
                <a:latin typeface="+mn-ea"/>
              </a:rPr>
              <a:t>K</a:t>
            </a:r>
            <a:r>
              <a:rPr lang="en-US" altLang="zh-CN" sz="1400" b="1" baseline="30000" dirty="0" err="1">
                <a:solidFill>
                  <a:schemeClr val="tx1"/>
                </a:solidFill>
                <a:latin typeface="+mn-ea"/>
              </a:rPr>
              <a:t>b</a:t>
            </a:r>
            <a:r>
              <a:rPr lang="zh-CN" altLang="en-US" sz="1400" b="1" dirty="0">
                <a:solidFill>
                  <a:schemeClr val="tx1"/>
                </a:solidFill>
                <a:latin typeface="+mn-ea"/>
              </a:rPr>
              <a:t>的双转基因小鼠</a:t>
            </a:r>
          </a:p>
        </p:txBody>
      </p:sp>
      <p:sp>
        <p:nvSpPr>
          <p:cNvPr id="8" name="矩形 7">
            <a:extLst>
              <a:ext uri="{FF2B5EF4-FFF2-40B4-BE49-F238E27FC236}">
                <a16:creationId xmlns:a16="http://schemas.microsoft.com/office/drawing/2014/main" id="{57216389-4007-4ED5-A719-DBFC5CC84A73}"/>
              </a:ext>
            </a:extLst>
          </p:cNvPr>
          <p:cNvSpPr/>
          <p:nvPr/>
        </p:nvSpPr>
        <p:spPr>
          <a:xfrm>
            <a:off x="4914110" y="1748117"/>
            <a:ext cx="1450831" cy="555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单转基因（抗</a:t>
            </a:r>
            <a:r>
              <a:rPr lang="en-US" altLang="zh-CN" sz="1400" b="1" dirty="0" err="1">
                <a:solidFill>
                  <a:schemeClr val="tx1"/>
                </a:solidFill>
                <a:latin typeface="+mn-ea"/>
              </a:rPr>
              <a:t>K</a:t>
            </a:r>
            <a:r>
              <a:rPr lang="en-US" altLang="zh-CN" sz="1400" b="1" baseline="30000" dirty="0" err="1">
                <a:solidFill>
                  <a:schemeClr val="tx1"/>
                </a:solidFill>
                <a:latin typeface="+mn-ea"/>
              </a:rPr>
              <a:t>b</a:t>
            </a:r>
            <a:r>
              <a:rPr lang="en-US" altLang="zh-CN" sz="1400" b="1" baseline="30000" dirty="0">
                <a:solidFill>
                  <a:schemeClr val="tx1"/>
                </a:solidFill>
                <a:latin typeface="+mn-ea"/>
              </a:rPr>
              <a:t> </a:t>
            </a:r>
            <a:r>
              <a:rPr lang="zh-CN" altLang="en-US" sz="1400" b="1" dirty="0">
                <a:solidFill>
                  <a:schemeClr val="tx1"/>
                </a:solidFill>
                <a:latin typeface="+mn-ea"/>
              </a:rPr>
              <a:t>）</a:t>
            </a:r>
          </a:p>
        </p:txBody>
      </p:sp>
      <p:sp>
        <p:nvSpPr>
          <p:cNvPr id="9" name="矩形 8">
            <a:extLst>
              <a:ext uri="{FF2B5EF4-FFF2-40B4-BE49-F238E27FC236}">
                <a16:creationId xmlns:a16="http://schemas.microsoft.com/office/drawing/2014/main" id="{2AE10E20-F808-42E6-8A90-9FF2AF62F76F}"/>
              </a:ext>
            </a:extLst>
          </p:cNvPr>
          <p:cNvSpPr/>
          <p:nvPr/>
        </p:nvSpPr>
        <p:spPr>
          <a:xfrm>
            <a:off x="6983507" y="1748117"/>
            <a:ext cx="1767168" cy="555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双转基因（</a:t>
            </a:r>
            <a:r>
              <a:rPr lang="en-US" altLang="zh-CN" sz="1400" b="1" dirty="0">
                <a:solidFill>
                  <a:schemeClr val="tx1"/>
                </a:solidFill>
                <a:latin typeface="+mn-ea"/>
              </a:rPr>
              <a:t> </a:t>
            </a:r>
            <a:r>
              <a:rPr lang="en-US" altLang="zh-CN" sz="1400" b="1" dirty="0" err="1">
                <a:solidFill>
                  <a:schemeClr val="tx1"/>
                </a:solidFill>
                <a:latin typeface="+mn-ea"/>
              </a:rPr>
              <a:t>K</a:t>
            </a:r>
            <a:r>
              <a:rPr lang="en-US" altLang="zh-CN" sz="1400" b="1" baseline="30000" dirty="0" err="1">
                <a:solidFill>
                  <a:schemeClr val="tx1"/>
                </a:solidFill>
                <a:latin typeface="+mn-ea"/>
              </a:rPr>
              <a:t>b</a:t>
            </a:r>
            <a:r>
              <a:rPr lang="en-US" altLang="zh-CN" sz="1400" b="1" baseline="30000" dirty="0">
                <a:solidFill>
                  <a:schemeClr val="tx1"/>
                </a:solidFill>
                <a:latin typeface="+mn-ea"/>
              </a:rPr>
              <a:t> </a:t>
            </a:r>
            <a:r>
              <a:rPr lang="en-US" altLang="zh-CN" sz="1400" b="1" dirty="0">
                <a:solidFill>
                  <a:schemeClr val="tx1"/>
                </a:solidFill>
                <a:latin typeface="+mn-ea"/>
              </a:rPr>
              <a:t>/</a:t>
            </a:r>
            <a:r>
              <a:rPr lang="zh-CN" altLang="en-US" sz="1400" b="1" dirty="0">
                <a:solidFill>
                  <a:schemeClr val="tx1"/>
                </a:solidFill>
                <a:latin typeface="+mn-ea"/>
              </a:rPr>
              <a:t>抗</a:t>
            </a:r>
            <a:r>
              <a:rPr lang="en-US" altLang="zh-CN" sz="1400" b="1" dirty="0" err="1">
                <a:solidFill>
                  <a:schemeClr val="tx1"/>
                </a:solidFill>
                <a:latin typeface="+mn-ea"/>
              </a:rPr>
              <a:t>K</a:t>
            </a:r>
            <a:r>
              <a:rPr lang="en-US" altLang="zh-CN" sz="1400" b="1" baseline="30000" dirty="0" err="1">
                <a:solidFill>
                  <a:schemeClr val="tx1"/>
                </a:solidFill>
                <a:latin typeface="+mn-ea"/>
              </a:rPr>
              <a:t>b</a:t>
            </a:r>
            <a:r>
              <a:rPr lang="en-US" altLang="zh-CN" sz="1400" b="1" baseline="30000" dirty="0">
                <a:solidFill>
                  <a:schemeClr val="tx1"/>
                </a:solidFill>
                <a:latin typeface="+mn-ea"/>
              </a:rPr>
              <a:t> </a:t>
            </a:r>
            <a:r>
              <a:rPr lang="zh-CN" altLang="en-US" sz="1400" b="1" dirty="0">
                <a:solidFill>
                  <a:schemeClr val="tx1"/>
                </a:solidFill>
                <a:latin typeface="+mn-ea"/>
              </a:rPr>
              <a:t>）</a:t>
            </a:r>
          </a:p>
        </p:txBody>
      </p:sp>
      <p:sp>
        <p:nvSpPr>
          <p:cNvPr id="10" name="矩形 9">
            <a:extLst>
              <a:ext uri="{FF2B5EF4-FFF2-40B4-BE49-F238E27FC236}">
                <a16:creationId xmlns:a16="http://schemas.microsoft.com/office/drawing/2014/main" id="{2EB95639-88CB-49B4-8D96-D0588C34CF3A}"/>
              </a:ext>
            </a:extLst>
          </p:cNvPr>
          <p:cNvSpPr/>
          <p:nvPr/>
        </p:nvSpPr>
        <p:spPr>
          <a:xfrm>
            <a:off x="5066510" y="2348754"/>
            <a:ext cx="1056383" cy="21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骨髓</a:t>
            </a:r>
          </a:p>
        </p:txBody>
      </p:sp>
      <p:sp>
        <p:nvSpPr>
          <p:cNvPr id="11" name="矩形 10">
            <a:extLst>
              <a:ext uri="{FF2B5EF4-FFF2-40B4-BE49-F238E27FC236}">
                <a16:creationId xmlns:a16="http://schemas.microsoft.com/office/drawing/2014/main" id="{FBD52448-614C-41FC-8C35-2599F5857A41}"/>
              </a:ext>
            </a:extLst>
          </p:cNvPr>
          <p:cNvSpPr/>
          <p:nvPr/>
        </p:nvSpPr>
        <p:spPr>
          <a:xfrm>
            <a:off x="7492399" y="2330824"/>
            <a:ext cx="1056383" cy="21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骨髓</a:t>
            </a:r>
          </a:p>
        </p:txBody>
      </p:sp>
      <p:sp>
        <p:nvSpPr>
          <p:cNvPr id="12" name="矩形 11">
            <a:extLst>
              <a:ext uri="{FF2B5EF4-FFF2-40B4-BE49-F238E27FC236}">
                <a16:creationId xmlns:a16="http://schemas.microsoft.com/office/drawing/2014/main" id="{58F79D4A-8513-45B9-A783-E81AAA1F05D6}"/>
              </a:ext>
            </a:extLst>
          </p:cNvPr>
          <p:cNvSpPr/>
          <p:nvPr/>
        </p:nvSpPr>
        <p:spPr>
          <a:xfrm>
            <a:off x="5066509" y="4580967"/>
            <a:ext cx="1056383" cy="21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淋巴结</a:t>
            </a:r>
          </a:p>
        </p:txBody>
      </p:sp>
      <p:sp>
        <p:nvSpPr>
          <p:cNvPr id="13" name="矩形 12">
            <a:extLst>
              <a:ext uri="{FF2B5EF4-FFF2-40B4-BE49-F238E27FC236}">
                <a16:creationId xmlns:a16="http://schemas.microsoft.com/office/drawing/2014/main" id="{2B1D7859-EE07-437A-B213-80934D4110E3}"/>
              </a:ext>
            </a:extLst>
          </p:cNvPr>
          <p:cNvSpPr/>
          <p:nvPr/>
        </p:nvSpPr>
        <p:spPr>
          <a:xfrm>
            <a:off x="7415262" y="4580967"/>
            <a:ext cx="1056383" cy="21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淋巴结</a:t>
            </a:r>
          </a:p>
        </p:txBody>
      </p:sp>
      <p:sp>
        <p:nvSpPr>
          <p:cNvPr id="14" name="矩形 13">
            <a:extLst>
              <a:ext uri="{FF2B5EF4-FFF2-40B4-BE49-F238E27FC236}">
                <a16:creationId xmlns:a16="http://schemas.microsoft.com/office/drawing/2014/main" id="{3546C322-C2E5-407C-A513-8738BCBE7C23}"/>
              </a:ext>
            </a:extLst>
          </p:cNvPr>
          <p:cNvSpPr/>
          <p:nvPr/>
        </p:nvSpPr>
        <p:spPr>
          <a:xfrm rot="16200000">
            <a:off x="3980350" y="5531230"/>
            <a:ext cx="1056383" cy="21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err="1">
                <a:solidFill>
                  <a:schemeClr val="tx1"/>
                </a:solidFill>
                <a:latin typeface="+mn-ea"/>
              </a:rPr>
              <a:t>K</a:t>
            </a:r>
            <a:r>
              <a:rPr lang="en-US" altLang="zh-CN" sz="1400" b="1" baseline="30000" dirty="0" err="1">
                <a:solidFill>
                  <a:schemeClr val="tx1"/>
                </a:solidFill>
                <a:latin typeface="+mn-ea"/>
              </a:rPr>
              <a:t>b</a:t>
            </a:r>
            <a:r>
              <a:rPr lang="zh-CN" altLang="en-US" sz="1400" b="1" dirty="0">
                <a:solidFill>
                  <a:schemeClr val="tx1"/>
                </a:solidFill>
                <a:latin typeface="+mn-ea"/>
              </a:rPr>
              <a:t>结合</a:t>
            </a:r>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15" name="矩形 14">
            <a:extLst>
              <a:ext uri="{FF2B5EF4-FFF2-40B4-BE49-F238E27FC236}">
                <a16:creationId xmlns:a16="http://schemas.microsoft.com/office/drawing/2014/main" id="{B09B4CBC-44A9-464F-B467-D5F84B407C55}"/>
              </a:ext>
            </a:extLst>
          </p:cNvPr>
          <p:cNvSpPr/>
          <p:nvPr/>
        </p:nvSpPr>
        <p:spPr>
          <a:xfrm rot="16200000">
            <a:off x="3989315" y="3209371"/>
            <a:ext cx="1056383" cy="21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err="1">
                <a:solidFill>
                  <a:schemeClr val="tx1"/>
                </a:solidFill>
                <a:latin typeface="+mn-ea"/>
              </a:rPr>
              <a:t>K</a:t>
            </a:r>
            <a:r>
              <a:rPr lang="en-US" altLang="zh-CN" sz="1400" b="1" baseline="30000" dirty="0" err="1">
                <a:solidFill>
                  <a:schemeClr val="tx1"/>
                </a:solidFill>
                <a:latin typeface="+mn-ea"/>
              </a:rPr>
              <a:t>b</a:t>
            </a:r>
            <a:r>
              <a:rPr lang="zh-CN" altLang="en-US" sz="1400" b="1" dirty="0">
                <a:solidFill>
                  <a:schemeClr val="tx1"/>
                </a:solidFill>
                <a:latin typeface="+mn-ea"/>
              </a:rPr>
              <a:t>结合</a:t>
            </a:r>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16" name="矩形 15">
            <a:extLst>
              <a:ext uri="{FF2B5EF4-FFF2-40B4-BE49-F238E27FC236}">
                <a16:creationId xmlns:a16="http://schemas.microsoft.com/office/drawing/2014/main" id="{71A9563A-B8C9-443A-B2DC-4ABD43BD80EB}"/>
              </a:ext>
            </a:extLst>
          </p:cNvPr>
          <p:cNvSpPr/>
          <p:nvPr/>
        </p:nvSpPr>
        <p:spPr>
          <a:xfrm rot="16200000">
            <a:off x="6329106" y="5459513"/>
            <a:ext cx="1056383" cy="21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err="1">
                <a:solidFill>
                  <a:schemeClr val="tx1"/>
                </a:solidFill>
                <a:latin typeface="+mn-ea"/>
              </a:rPr>
              <a:t>K</a:t>
            </a:r>
            <a:r>
              <a:rPr lang="en-US" altLang="zh-CN" sz="1400" b="1" baseline="30000" dirty="0" err="1">
                <a:solidFill>
                  <a:schemeClr val="tx1"/>
                </a:solidFill>
                <a:latin typeface="+mn-ea"/>
              </a:rPr>
              <a:t>b</a:t>
            </a:r>
            <a:r>
              <a:rPr lang="zh-CN" altLang="en-US" sz="1400" b="1" dirty="0">
                <a:solidFill>
                  <a:schemeClr val="tx1"/>
                </a:solidFill>
                <a:latin typeface="+mn-ea"/>
              </a:rPr>
              <a:t>结合</a:t>
            </a:r>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17" name="矩形 16">
            <a:extLst>
              <a:ext uri="{FF2B5EF4-FFF2-40B4-BE49-F238E27FC236}">
                <a16:creationId xmlns:a16="http://schemas.microsoft.com/office/drawing/2014/main" id="{D192FD9A-89A0-428E-AF9A-8312BE664931}"/>
              </a:ext>
            </a:extLst>
          </p:cNvPr>
          <p:cNvSpPr/>
          <p:nvPr/>
        </p:nvSpPr>
        <p:spPr>
          <a:xfrm rot="16200000">
            <a:off x="6356756" y="3211647"/>
            <a:ext cx="1056383" cy="21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err="1">
                <a:solidFill>
                  <a:schemeClr val="tx1"/>
                </a:solidFill>
                <a:latin typeface="+mn-ea"/>
              </a:rPr>
              <a:t>K</a:t>
            </a:r>
            <a:r>
              <a:rPr lang="en-US" altLang="zh-CN" sz="1400" b="1" baseline="30000" dirty="0" err="1">
                <a:solidFill>
                  <a:schemeClr val="tx1"/>
                </a:solidFill>
                <a:latin typeface="+mn-ea"/>
              </a:rPr>
              <a:t>b</a:t>
            </a:r>
            <a:r>
              <a:rPr lang="zh-CN" altLang="en-US" sz="1400" b="1" dirty="0">
                <a:solidFill>
                  <a:schemeClr val="tx1"/>
                </a:solidFill>
                <a:latin typeface="+mn-ea"/>
              </a:rPr>
              <a:t>结合</a:t>
            </a:r>
            <a:r>
              <a:rPr lang="en-US" altLang="zh-CN" sz="1400" b="1" dirty="0">
                <a:solidFill>
                  <a:schemeClr val="tx1"/>
                </a:solidFill>
                <a:latin typeface="+mn-ea"/>
              </a:rPr>
              <a:t>B</a:t>
            </a:r>
            <a:r>
              <a:rPr lang="zh-CN" altLang="en-US" sz="1400" b="1" dirty="0">
                <a:solidFill>
                  <a:schemeClr val="tx1"/>
                </a:solidFill>
                <a:latin typeface="+mn-ea"/>
              </a:rPr>
              <a:t>细胞</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p:cNvPicPr>
            <a:picLocks noChangeAspect="1" noChangeArrowheads="1"/>
          </p:cNvPicPr>
          <p:nvPr/>
        </p:nvPicPr>
        <p:blipFill>
          <a:blip r:embed="rId2" cstate="email"/>
          <a:srcRect/>
          <a:stretch>
            <a:fillRect/>
          </a:stretch>
        </p:blipFill>
        <p:spPr bwMode="auto">
          <a:xfrm>
            <a:off x="1475656" y="332656"/>
            <a:ext cx="6192688" cy="4890752"/>
          </a:xfrm>
          <a:prstGeom prst="rect">
            <a:avLst/>
          </a:prstGeom>
          <a:noFill/>
          <a:ln w="9525">
            <a:noFill/>
            <a:miter lim="800000"/>
            <a:headEnd/>
            <a:tailEnd/>
          </a:ln>
        </p:spPr>
      </p:pic>
      <p:sp>
        <p:nvSpPr>
          <p:cNvPr id="3" name="矩形 2"/>
          <p:cNvSpPr/>
          <p:nvPr/>
        </p:nvSpPr>
        <p:spPr>
          <a:xfrm>
            <a:off x="683568" y="5853660"/>
            <a:ext cx="7776864" cy="369332"/>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zh-CN" altLang="en-US" dirty="0">
                <a:solidFill>
                  <a:prstClr val="white"/>
                </a:solidFill>
                <a:latin typeface="Georgia"/>
                <a:ea typeface="微软雅黑"/>
              </a:rPr>
              <a:t>抗原初次免疫</a:t>
            </a:r>
            <a:r>
              <a:rPr lang="en-US" altLang="zh-CN" dirty="0">
                <a:solidFill>
                  <a:prstClr val="white"/>
                </a:solidFill>
                <a:latin typeface="Georgia"/>
                <a:ea typeface="微软雅黑"/>
              </a:rPr>
              <a:t> (1°)</a:t>
            </a:r>
            <a:r>
              <a:rPr lang="zh-CN" altLang="en-US" dirty="0">
                <a:solidFill>
                  <a:prstClr val="white"/>
                </a:solidFill>
                <a:latin typeface="Georgia"/>
                <a:ea typeface="微软雅黑"/>
              </a:rPr>
              <a:t>和二次免疫</a:t>
            </a:r>
            <a:r>
              <a:rPr lang="en-US" altLang="zh-CN" dirty="0">
                <a:solidFill>
                  <a:prstClr val="white"/>
                </a:solidFill>
                <a:latin typeface="Georgia"/>
                <a:ea typeface="微软雅黑"/>
              </a:rPr>
              <a:t> (2°)</a:t>
            </a:r>
            <a:r>
              <a:rPr lang="zh-CN" altLang="en-US" dirty="0">
                <a:solidFill>
                  <a:prstClr val="white"/>
                </a:solidFill>
                <a:latin typeface="Georgia"/>
                <a:ea typeface="微软雅黑"/>
              </a:rPr>
              <a:t>后的血清抗体浓度和同种型</a:t>
            </a:r>
            <a:endParaRPr lang="en-US" altLang="zh-CN" dirty="0">
              <a:solidFill>
                <a:prstClr val="white"/>
              </a:solidFill>
              <a:latin typeface="Georgia"/>
              <a:ea typeface="微软雅黑"/>
            </a:endParaRPr>
          </a:p>
        </p:txBody>
      </p:sp>
      <p:sp>
        <p:nvSpPr>
          <p:cNvPr id="4" name="矩形 3">
            <a:extLst>
              <a:ext uri="{FF2B5EF4-FFF2-40B4-BE49-F238E27FC236}">
                <a16:creationId xmlns:a16="http://schemas.microsoft.com/office/drawing/2014/main" id="{7B29A230-8483-465B-9261-A327FF398CC5}"/>
              </a:ext>
            </a:extLst>
          </p:cNvPr>
          <p:cNvSpPr/>
          <p:nvPr/>
        </p:nvSpPr>
        <p:spPr>
          <a:xfrm>
            <a:off x="3885100" y="4868555"/>
            <a:ext cx="2296625" cy="36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免疫后时间</a:t>
            </a:r>
          </a:p>
        </p:txBody>
      </p:sp>
      <p:sp>
        <p:nvSpPr>
          <p:cNvPr id="5" name="矩形 4">
            <a:extLst>
              <a:ext uri="{FF2B5EF4-FFF2-40B4-BE49-F238E27FC236}">
                <a16:creationId xmlns:a16="http://schemas.microsoft.com/office/drawing/2014/main" id="{3546C322-C2E5-407C-A513-8738BCBE7C23}"/>
              </a:ext>
            </a:extLst>
          </p:cNvPr>
          <p:cNvSpPr/>
          <p:nvPr/>
        </p:nvSpPr>
        <p:spPr>
          <a:xfrm rot="16200000">
            <a:off x="-30730" y="2116707"/>
            <a:ext cx="3423787" cy="828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血清抗体浓度（</a:t>
            </a:r>
            <a:r>
              <a:rPr lang="en-US" altLang="zh-CN" sz="1600" b="1" dirty="0">
                <a:solidFill>
                  <a:schemeClr val="tx1"/>
                </a:solidFill>
                <a:latin typeface="+mn-ea"/>
              </a:rPr>
              <a:t>U/mL</a:t>
            </a:r>
            <a:r>
              <a:rPr lang="zh-CN" altLang="en-US" sz="1600" b="1" dirty="0">
                <a:solidFill>
                  <a:schemeClr val="tx1"/>
                </a:solidFill>
                <a:latin typeface="+mn-ea"/>
              </a:rPr>
              <a:t>）</a:t>
            </a:r>
          </a:p>
        </p:txBody>
      </p:sp>
      <p:sp>
        <p:nvSpPr>
          <p:cNvPr id="6" name="矩形 5">
            <a:extLst>
              <a:ext uri="{FF2B5EF4-FFF2-40B4-BE49-F238E27FC236}">
                <a16:creationId xmlns:a16="http://schemas.microsoft.com/office/drawing/2014/main" id="{FCBAC046-90A0-4669-A38C-74DD8992423F}"/>
              </a:ext>
            </a:extLst>
          </p:cNvPr>
          <p:cNvSpPr/>
          <p:nvPr/>
        </p:nvSpPr>
        <p:spPr>
          <a:xfrm>
            <a:off x="3294170" y="1804779"/>
            <a:ext cx="982556" cy="462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初次应答</a:t>
            </a:r>
          </a:p>
        </p:txBody>
      </p:sp>
      <p:sp>
        <p:nvSpPr>
          <p:cNvPr id="7" name="矩形 6">
            <a:extLst>
              <a:ext uri="{FF2B5EF4-FFF2-40B4-BE49-F238E27FC236}">
                <a16:creationId xmlns:a16="http://schemas.microsoft.com/office/drawing/2014/main" id="{7D376EEB-332F-4CCB-BD0F-8B2CFA3FCAA0}"/>
              </a:ext>
            </a:extLst>
          </p:cNvPr>
          <p:cNvSpPr/>
          <p:nvPr/>
        </p:nvSpPr>
        <p:spPr>
          <a:xfrm>
            <a:off x="6084995" y="1823828"/>
            <a:ext cx="982556" cy="462171"/>
          </a:xfrm>
          <a:prstGeom prst="rect">
            <a:avLst/>
          </a:prstGeom>
          <a:solidFill>
            <a:srgbClr val="FFFA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二次应答</a:t>
            </a:r>
          </a:p>
        </p:txBody>
      </p:sp>
      <p:sp>
        <p:nvSpPr>
          <p:cNvPr id="8" name="矩形 7">
            <a:extLst>
              <a:ext uri="{FF2B5EF4-FFF2-40B4-BE49-F238E27FC236}">
                <a16:creationId xmlns:a16="http://schemas.microsoft.com/office/drawing/2014/main" id="{5DDB7C6F-F827-492F-8456-AFCAC665B998}"/>
              </a:ext>
            </a:extLst>
          </p:cNvPr>
          <p:cNvSpPr/>
          <p:nvPr/>
        </p:nvSpPr>
        <p:spPr>
          <a:xfrm>
            <a:off x="4865795" y="681353"/>
            <a:ext cx="982556" cy="462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600" b="1" dirty="0">
                <a:solidFill>
                  <a:schemeClr val="tx1"/>
                </a:solidFill>
                <a:latin typeface="+mn-ea"/>
              </a:rPr>
              <a:t>总浓度</a:t>
            </a:r>
          </a:p>
        </p:txBody>
      </p:sp>
      <p:sp>
        <p:nvSpPr>
          <p:cNvPr id="9" name="矩形 8">
            <a:extLst>
              <a:ext uri="{FF2B5EF4-FFF2-40B4-BE49-F238E27FC236}">
                <a16:creationId xmlns:a16="http://schemas.microsoft.com/office/drawing/2014/main" id="{D867FF16-92AF-4C57-83F2-37824057F011}"/>
              </a:ext>
            </a:extLst>
          </p:cNvPr>
          <p:cNvSpPr/>
          <p:nvPr/>
        </p:nvSpPr>
        <p:spPr>
          <a:xfrm>
            <a:off x="2876549" y="2531046"/>
            <a:ext cx="712897" cy="462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600" b="1" dirty="0">
                <a:solidFill>
                  <a:schemeClr val="tx1"/>
                </a:solidFill>
                <a:latin typeface="+mn-ea"/>
              </a:rPr>
              <a:t>总浓度</a:t>
            </a:r>
          </a:p>
        </p:txBody>
      </p:sp>
      <p:sp>
        <p:nvSpPr>
          <p:cNvPr id="10" name="矩形 9">
            <a:extLst>
              <a:ext uri="{FF2B5EF4-FFF2-40B4-BE49-F238E27FC236}">
                <a16:creationId xmlns:a16="http://schemas.microsoft.com/office/drawing/2014/main" id="{D77EDCD2-29D6-427B-9DB8-88CC95A81D52}"/>
              </a:ext>
            </a:extLst>
          </p:cNvPr>
          <p:cNvSpPr/>
          <p:nvPr/>
        </p:nvSpPr>
        <p:spPr>
          <a:xfrm>
            <a:off x="2752725" y="3771900"/>
            <a:ext cx="484295" cy="186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200" b="1" dirty="0">
                <a:solidFill>
                  <a:schemeClr val="tx1"/>
                </a:solidFill>
                <a:latin typeface="+mn-ea"/>
              </a:rPr>
              <a:t>延迟期</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p:cNvPicPr>
            <a:picLocks noChangeAspect="1" noChangeArrowheads="1"/>
          </p:cNvPicPr>
          <p:nvPr/>
        </p:nvPicPr>
        <p:blipFill>
          <a:blip r:embed="rId2" cstate="email"/>
          <a:srcRect/>
          <a:stretch>
            <a:fillRect/>
          </a:stretch>
        </p:blipFill>
        <p:spPr bwMode="auto">
          <a:xfrm>
            <a:off x="360040" y="692698"/>
            <a:ext cx="8460432" cy="2522167"/>
          </a:xfrm>
          <a:prstGeom prst="rect">
            <a:avLst/>
          </a:prstGeom>
          <a:noFill/>
          <a:ln w="9525">
            <a:solidFill>
              <a:schemeClr val="tx1"/>
            </a:solidFill>
            <a:miter lim="800000"/>
            <a:headEnd/>
            <a:tailEnd/>
          </a:ln>
        </p:spPr>
      </p:pic>
      <p:sp>
        <p:nvSpPr>
          <p:cNvPr id="3" name="矩形 2"/>
          <p:cNvSpPr/>
          <p:nvPr/>
        </p:nvSpPr>
        <p:spPr>
          <a:xfrm>
            <a:off x="323528" y="188640"/>
            <a:ext cx="6840760"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latin typeface="Georgia"/>
                <a:ea typeface="微软雅黑"/>
              </a:rPr>
              <a:t>初次和二次抗体应答的比较</a:t>
            </a:r>
            <a:endParaRPr lang="en-US" altLang="zh-CN" sz="2000" dirty="0">
              <a:solidFill>
                <a:prstClr val="white"/>
              </a:solidFill>
              <a:latin typeface="Georgia"/>
              <a:ea typeface="微软雅黑"/>
            </a:endParaRPr>
          </a:p>
        </p:txBody>
      </p:sp>
      <p:sp>
        <p:nvSpPr>
          <p:cNvPr id="4" name="矩形 3">
            <a:extLst>
              <a:ext uri="{FF2B5EF4-FFF2-40B4-BE49-F238E27FC236}">
                <a16:creationId xmlns:a16="http://schemas.microsoft.com/office/drawing/2014/main" id="{5DDB7C6F-F827-492F-8456-AFCAC665B998}"/>
              </a:ext>
            </a:extLst>
          </p:cNvPr>
          <p:cNvSpPr/>
          <p:nvPr/>
        </p:nvSpPr>
        <p:spPr>
          <a:xfrm>
            <a:off x="504825" y="711748"/>
            <a:ext cx="491278"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rgbClr val="0070C0"/>
                </a:solidFill>
                <a:latin typeface="+mn-ea"/>
              </a:rPr>
              <a:t>特点</a:t>
            </a:r>
          </a:p>
        </p:txBody>
      </p:sp>
      <p:sp>
        <p:nvSpPr>
          <p:cNvPr id="5" name="矩形 4">
            <a:extLst>
              <a:ext uri="{FF2B5EF4-FFF2-40B4-BE49-F238E27FC236}">
                <a16:creationId xmlns:a16="http://schemas.microsoft.com/office/drawing/2014/main" id="{E0B6A6E8-4E4A-4B7C-81BE-6029A3AA3C90}"/>
              </a:ext>
            </a:extLst>
          </p:cNvPr>
          <p:cNvSpPr/>
          <p:nvPr/>
        </p:nvSpPr>
        <p:spPr>
          <a:xfrm>
            <a:off x="3041387" y="711748"/>
            <a:ext cx="1238250"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rgbClr val="0070C0"/>
                </a:solidFill>
                <a:latin typeface="+mn-ea"/>
              </a:rPr>
              <a:t>初次应答</a:t>
            </a:r>
          </a:p>
        </p:txBody>
      </p:sp>
      <p:sp>
        <p:nvSpPr>
          <p:cNvPr id="6" name="矩形 5">
            <a:extLst>
              <a:ext uri="{FF2B5EF4-FFF2-40B4-BE49-F238E27FC236}">
                <a16:creationId xmlns:a16="http://schemas.microsoft.com/office/drawing/2014/main" id="{5F3F544B-7570-4607-9677-94BDB938B992}"/>
              </a:ext>
            </a:extLst>
          </p:cNvPr>
          <p:cNvSpPr/>
          <p:nvPr/>
        </p:nvSpPr>
        <p:spPr>
          <a:xfrm>
            <a:off x="6324921" y="711748"/>
            <a:ext cx="1238250"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rgbClr val="0070C0"/>
                </a:solidFill>
                <a:latin typeface="+mn-ea"/>
              </a:rPr>
              <a:t>二次应答</a:t>
            </a:r>
          </a:p>
        </p:txBody>
      </p:sp>
      <p:sp>
        <p:nvSpPr>
          <p:cNvPr id="8" name="矩形 7">
            <a:extLst>
              <a:ext uri="{FF2B5EF4-FFF2-40B4-BE49-F238E27FC236}">
                <a16:creationId xmlns:a16="http://schemas.microsoft.com/office/drawing/2014/main" id="{E0B6A6E8-4E4A-4B7C-81BE-6029A3AA3C90}"/>
              </a:ext>
            </a:extLst>
          </p:cNvPr>
          <p:cNvSpPr/>
          <p:nvPr/>
        </p:nvSpPr>
        <p:spPr>
          <a:xfrm>
            <a:off x="504825" y="1065973"/>
            <a:ext cx="1238250"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应答</a:t>
            </a:r>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10" name="矩形 9">
            <a:extLst>
              <a:ext uri="{FF2B5EF4-FFF2-40B4-BE49-F238E27FC236}">
                <a16:creationId xmlns:a16="http://schemas.microsoft.com/office/drawing/2014/main" id="{9D159BB7-3EDD-4E73-AE74-F3779F719DF5}"/>
              </a:ext>
            </a:extLst>
          </p:cNvPr>
          <p:cNvSpPr/>
          <p:nvPr/>
        </p:nvSpPr>
        <p:spPr>
          <a:xfrm>
            <a:off x="504824" y="1335301"/>
            <a:ext cx="1895475" cy="327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抗原注射后的延迟期</a:t>
            </a:r>
          </a:p>
        </p:txBody>
      </p:sp>
      <p:sp>
        <p:nvSpPr>
          <p:cNvPr id="11" name="矩形 10">
            <a:extLst>
              <a:ext uri="{FF2B5EF4-FFF2-40B4-BE49-F238E27FC236}">
                <a16:creationId xmlns:a16="http://schemas.microsoft.com/office/drawing/2014/main" id="{3A21C5C4-B3A6-4B78-9024-C707C776216D}"/>
              </a:ext>
            </a:extLst>
          </p:cNvPr>
          <p:cNvSpPr/>
          <p:nvPr/>
        </p:nvSpPr>
        <p:spPr>
          <a:xfrm>
            <a:off x="504823" y="1663197"/>
            <a:ext cx="1895475"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应答峰值时间</a:t>
            </a:r>
          </a:p>
        </p:txBody>
      </p:sp>
      <p:sp>
        <p:nvSpPr>
          <p:cNvPr id="12" name="矩形 11">
            <a:extLst>
              <a:ext uri="{FF2B5EF4-FFF2-40B4-BE49-F238E27FC236}">
                <a16:creationId xmlns:a16="http://schemas.microsoft.com/office/drawing/2014/main" id="{9C65D8FE-A889-4EE6-A0A2-5830CE7C3F0D}"/>
              </a:ext>
            </a:extLst>
          </p:cNvPr>
          <p:cNvSpPr/>
          <p:nvPr/>
        </p:nvSpPr>
        <p:spPr>
          <a:xfrm>
            <a:off x="504822" y="1950733"/>
            <a:ext cx="1895475"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应答峰值抗体倍数</a:t>
            </a:r>
          </a:p>
        </p:txBody>
      </p:sp>
      <p:sp>
        <p:nvSpPr>
          <p:cNvPr id="13" name="矩形 12">
            <a:extLst>
              <a:ext uri="{FF2B5EF4-FFF2-40B4-BE49-F238E27FC236}">
                <a16:creationId xmlns:a16="http://schemas.microsoft.com/office/drawing/2014/main" id="{AF21DCC4-FE19-4781-BB5E-D4FAC7A437B7}"/>
              </a:ext>
            </a:extLst>
          </p:cNvPr>
          <p:cNvSpPr/>
          <p:nvPr/>
        </p:nvSpPr>
        <p:spPr>
          <a:xfrm>
            <a:off x="504821" y="2260750"/>
            <a:ext cx="1895475"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产生的同种型</a:t>
            </a:r>
          </a:p>
        </p:txBody>
      </p:sp>
      <p:sp>
        <p:nvSpPr>
          <p:cNvPr id="14" name="矩形 13">
            <a:extLst>
              <a:ext uri="{FF2B5EF4-FFF2-40B4-BE49-F238E27FC236}">
                <a16:creationId xmlns:a16="http://schemas.microsoft.com/office/drawing/2014/main" id="{6295F14F-B889-41DF-9295-2D5C8231D511}"/>
              </a:ext>
            </a:extLst>
          </p:cNvPr>
          <p:cNvSpPr/>
          <p:nvPr/>
        </p:nvSpPr>
        <p:spPr>
          <a:xfrm>
            <a:off x="504821" y="2560318"/>
            <a:ext cx="1895475"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抗原</a:t>
            </a:r>
          </a:p>
        </p:txBody>
      </p:sp>
      <p:sp>
        <p:nvSpPr>
          <p:cNvPr id="15" name="矩形 14">
            <a:extLst>
              <a:ext uri="{FF2B5EF4-FFF2-40B4-BE49-F238E27FC236}">
                <a16:creationId xmlns:a16="http://schemas.microsoft.com/office/drawing/2014/main" id="{F25DA9F6-B3A3-489E-993F-B833AA45EEEB}"/>
              </a:ext>
            </a:extLst>
          </p:cNvPr>
          <p:cNvSpPr/>
          <p:nvPr/>
        </p:nvSpPr>
        <p:spPr>
          <a:xfrm>
            <a:off x="495296" y="2874643"/>
            <a:ext cx="1895475"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抗体亲和力</a:t>
            </a:r>
          </a:p>
        </p:txBody>
      </p:sp>
      <p:sp>
        <p:nvSpPr>
          <p:cNvPr id="16" name="矩形 15">
            <a:extLst>
              <a:ext uri="{FF2B5EF4-FFF2-40B4-BE49-F238E27FC236}">
                <a16:creationId xmlns:a16="http://schemas.microsoft.com/office/drawing/2014/main" id="{A345B710-1086-49DC-AFA5-9ED9D894DA6B}"/>
              </a:ext>
            </a:extLst>
          </p:cNvPr>
          <p:cNvSpPr/>
          <p:nvPr/>
        </p:nvSpPr>
        <p:spPr>
          <a:xfrm>
            <a:off x="3124783" y="1057120"/>
            <a:ext cx="1238250"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幼稚</a:t>
            </a:r>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17" name="矩形 16">
            <a:extLst>
              <a:ext uri="{FF2B5EF4-FFF2-40B4-BE49-F238E27FC236}">
                <a16:creationId xmlns:a16="http://schemas.microsoft.com/office/drawing/2014/main" id="{DA5971A1-52A9-44AA-8348-9AE377132A26}"/>
              </a:ext>
            </a:extLst>
          </p:cNvPr>
          <p:cNvSpPr/>
          <p:nvPr/>
        </p:nvSpPr>
        <p:spPr>
          <a:xfrm>
            <a:off x="6324921" y="1085024"/>
            <a:ext cx="1238250"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记忆</a:t>
            </a:r>
            <a:r>
              <a:rPr lang="en-US" altLang="zh-CN" sz="1400" b="1" dirty="0">
                <a:solidFill>
                  <a:schemeClr val="tx1"/>
                </a:solidFill>
                <a:latin typeface="+mn-ea"/>
              </a:rPr>
              <a:t>B</a:t>
            </a:r>
            <a:r>
              <a:rPr lang="zh-CN" altLang="en-US" sz="1400" b="1" dirty="0">
                <a:solidFill>
                  <a:schemeClr val="tx1"/>
                </a:solidFill>
                <a:latin typeface="+mn-ea"/>
              </a:rPr>
              <a:t>细胞</a:t>
            </a:r>
          </a:p>
        </p:txBody>
      </p:sp>
      <p:sp>
        <p:nvSpPr>
          <p:cNvPr id="18" name="矩形 17">
            <a:extLst>
              <a:ext uri="{FF2B5EF4-FFF2-40B4-BE49-F238E27FC236}">
                <a16:creationId xmlns:a16="http://schemas.microsoft.com/office/drawing/2014/main" id="{5DA66543-FBC3-4296-95A0-D569CAC0463A}"/>
              </a:ext>
            </a:extLst>
          </p:cNvPr>
          <p:cNvSpPr/>
          <p:nvPr/>
        </p:nvSpPr>
        <p:spPr>
          <a:xfrm>
            <a:off x="3099120" y="1316250"/>
            <a:ext cx="1238250"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通常</a:t>
            </a:r>
            <a:r>
              <a:rPr lang="en-US" altLang="zh-CN" sz="1400" b="1" dirty="0">
                <a:solidFill>
                  <a:schemeClr val="tx1"/>
                </a:solidFill>
                <a:latin typeface="+mn-ea"/>
              </a:rPr>
              <a:t>4-7</a:t>
            </a:r>
            <a:r>
              <a:rPr lang="zh-CN" altLang="en-US" sz="1400" b="1" dirty="0">
                <a:solidFill>
                  <a:schemeClr val="tx1"/>
                </a:solidFill>
                <a:latin typeface="+mn-ea"/>
              </a:rPr>
              <a:t>天</a:t>
            </a:r>
          </a:p>
        </p:txBody>
      </p:sp>
      <p:sp>
        <p:nvSpPr>
          <p:cNvPr id="19" name="矩形 18">
            <a:extLst>
              <a:ext uri="{FF2B5EF4-FFF2-40B4-BE49-F238E27FC236}">
                <a16:creationId xmlns:a16="http://schemas.microsoft.com/office/drawing/2014/main" id="{A6B7B8B2-5701-4E1D-8521-D5AB8F82F6D6}"/>
              </a:ext>
            </a:extLst>
          </p:cNvPr>
          <p:cNvSpPr/>
          <p:nvPr/>
        </p:nvSpPr>
        <p:spPr>
          <a:xfrm>
            <a:off x="6324921" y="1339728"/>
            <a:ext cx="1238250"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通常</a:t>
            </a:r>
            <a:r>
              <a:rPr lang="en-US" altLang="zh-CN" sz="1400" b="1" dirty="0">
                <a:solidFill>
                  <a:schemeClr val="tx1"/>
                </a:solidFill>
                <a:latin typeface="+mn-ea"/>
              </a:rPr>
              <a:t>1-3</a:t>
            </a:r>
            <a:r>
              <a:rPr lang="zh-CN" altLang="en-US" sz="1400" b="1" dirty="0">
                <a:solidFill>
                  <a:schemeClr val="tx1"/>
                </a:solidFill>
                <a:latin typeface="+mn-ea"/>
              </a:rPr>
              <a:t>天</a:t>
            </a:r>
          </a:p>
        </p:txBody>
      </p:sp>
      <p:sp>
        <p:nvSpPr>
          <p:cNvPr id="20" name="矩形 19">
            <a:extLst>
              <a:ext uri="{FF2B5EF4-FFF2-40B4-BE49-F238E27FC236}">
                <a16:creationId xmlns:a16="http://schemas.microsoft.com/office/drawing/2014/main" id="{C58DE691-7D6C-48A1-82F4-7A93963E30CB}"/>
              </a:ext>
            </a:extLst>
          </p:cNvPr>
          <p:cNvSpPr/>
          <p:nvPr/>
        </p:nvSpPr>
        <p:spPr>
          <a:xfrm>
            <a:off x="3099120" y="1680032"/>
            <a:ext cx="1238250"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7-10</a:t>
            </a:r>
            <a:r>
              <a:rPr lang="zh-CN" altLang="en-US" sz="1400" b="1" dirty="0">
                <a:solidFill>
                  <a:schemeClr val="tx1"/>
                </a:solidFill>
                <a:latin typeface="+mn-ea"/>
              </a:rPr>
              <a:t>天</a:t>
            </a:r>
          </a:p>
        </p:txBody>
      </p:sp>
      <p:sp>
        <p:nvSpPr>
          <p:cNvPr id="21" name="矩形 20">
            <a:extLst>
              <a:ext uri="{FF2B5EF4-FFF2-40B4-BE49-F238E27FC236}">
                <a16:creationId xmlns:a16="http://schemas.microsoft.com/office/drawing/2014/main" id="{6DA5210B-845E-469B-89BE-44DD15B3F20A}"/>
              </a:ext>
            </a:extLst>
          </p:cNvPr>
          <p:cNvSpPr/>
          <p:nvPr/>
        </p:nvSpPr>
        <p:spPr>
          <a:xfrm>
            <a:off x="6337358" y="1686352"/>
            <a:ext cx="1238250" cy="2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3-5</a:t>
            </a:r>
            <a:r>
              <a:rPr lang="zh-CN" altLang="en-US" sz="1400" b="1" dirty="0">
                <a:solidFill>
                  <a:schemeClr val="tx1"/>
                </a:solidFill>
                <a:latin typeface="+mn-ea"/>
              </a:rPr>
              <a:t>天</a:t>
            </a:r>
          </a:p>
        </p:txBody>
      </p:sp>
      <p:sp>
        <p:nvSpPr>
          <p:cNvPr id="22" name="矩形 21">
            <a:extLst>
              <a:ext uri="{FF2B5EF4-FFF2-40B4-BE49-F238E27FC236}">
                <a16:creationId xmlns:a16="http://schemas.microsoft.com/office/drawing/2014/main" id="{B15420E0-BD70-406B-8900-986D52BBF5DB}"/>
              </a:ext>
            </a:extLst>
          </p:cNvPr>
          <p:cNvSpPr/>
          <p:nvPr/>
        </p:nvSpPr>
        <p:spPr>
          <a:xfrm>
            <a:off x="3124783" y="1950733"/>
            <a:ext cx="1895475" cy="219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取决于抗原而不同</a:t>
            </a:r>
          </a:p>
        </p:txBody>
      </p:sp>
      <p:sp>
        <p:nvSpPr>
          <p:cNvPr id="23" name="矩形 22">
            <a:extLst>
              <a:ext uri="{FF2B5EF4-FFF2-40B4-BE49-F238E27FC236}">
                <a16:creationId xmlns:a16="http://schemas.microsoft.com/office/drawing/2014/main" id="{4C441BAE-74CD-48B5-9805-A39B89565D79}"/>
              </a:ext>
            </a:extLst>
          </p:cNvPr>
          <p:cNvSpPr/>
          <p:nvPr/>
        </p:nvSpPr>
        <p:spPr>
          <a:xfrm>
            <a:off x="6339503" y="2010474"/>
            <a:ext cx="2204422" cy="277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通常是初次应答的</a:t>
            </a:r>
            <a:r>
              <a:rPr lang="en-US" altLang="zh-CN" sz="1400" b="1" dirty="0">
                <a:solidFill>
                  <a:schemeClr val="tx1"/>
                </a:solidFill>
                <a:latin typeface="+mn-ea"/>
              </a:rPr>
              <a:t>100-1000</a:t>
            </a:r>
            <a:r>
              <a:rPr lang="zh-CN" altLang="en-US" sz="1400" b="1" dirty="0">
                <a:solidFill>
                  <a:schemeClr val="tx1"/>
                </a:solidFill>
                <a:latin typeface="+mn-ea"/>
              </a:rPr>
              <a:t>倍</a:t>
            </a:r>
          </a:p>
        </p:txBody>
      </p:sp>
      <p:sp>
        <p:nvSpPr>
          <p:cNvPr id="24" name="矩形 23">
            <a:extLst>
              <a:ext uri="{FF2B5EF4-FFF2-40B4-BE49-F238E27FC236}">
                <a16:creationId xmlns:a16="http://schemas.microsoft.com/office/drawing/2014/main" id="{137E7448-FC1D-43D2-9E89-C078BAC1768A}"/>
              </a:ext>
            </a:extLst>
          </p:cNvPr>
          <p:cNvSpPr/>
          <p:nvPr/>
        </p:nvSpPr>
        <p:spPr>
          <a:xfrm>
            <a:off x="3099120" y="2324616"/>
            <a:ext cx="2473005" cy="219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应答早期</a:t>
            </a:r>
            <a:r>
              <a:rPr lang="en-US" altLang="zh-CN" sz="1400" b="1" dirty="0">
                <a:solidFill>
                  <a:schemeClr val="tx1"/>
                </a:solidFill>
                <a:latin typeface="+mn-ea"/>
              </a:rPr>
              <a:t>IgM</a:t>
            </a:r>
            <a:r>
              <a:rPr lang="zh-CN" altLang="en-US" sz="1400" b="1" dirty="0">
                <a:solidFill>
                  <a:schemeClr val="tx1"/>
                </a:solidFill>
                <a:latin typeface="+mn-ea"/>
              </a:rPr>
              <a:t>占优</a:t>
            </a:r>
          </a:p>
        </p:txBody>
      </p:sp>
      <p:sp>
        <p:nvSpPr>
          <p:cNvPr id="25" name="矩形 24">
            <a:extLst>
              <a:ext uri="{FF2B5EF4-FFF2-40B4-BE49-F238E27FC236}">
                <a16:creationId xmlns:a16="http://schemas.microsoft.com/office/drawing/2014/main" id="{9C39AEE1-6C9E-4959-8AF1-8C6AB2D87EC8}"/>
              </a:ext>
            </a:extLst>
          </p:cNvPr>
          <p:cNvSpPr/>
          <p:nvPr/>
        </p:nvSpPr>
        <p:spPr>
          <a:xfrm>
            <a:off x="6337358" y="2343666"/>
            <a:ext cx="1225813" cy="24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IgG</a:t>
            </a:r>
            <a:r>
              <a:rPr lang="zh-CN" altLang="en-US" sz="1400" b="1" dirty="0">
                <a:solidFill>
                  <a:schemeClr val="tx1"/>
                </a:solidFill>
                <a:latin typeface="+mn-ea"/>
              </a:rPr>
              <a:t>占优</a:t>
            </a:r>
          </a:p>
        </p:txBody>
      </p:sp>
      <p:sp>
        <p:nvSpPr>
          <p:cNvPr id="26" name="矩形 25">
            <a:extLst>
              <a:ext uri="{FF2B5EF4-FFF2-40B4-BE49-F238E27FC236}">
                <a16:creationId xmlns:a16="http://schemas.microsoft.com/office/drawing/2014/main" id="{73A49506-ACA0-44BD-B864-372AA83ADA80}"/>
              </a:ext>
            </a:extLst>
          </p:cNvPr>
          <p:cNvSpPr/>
          <p:nvPr/>
        </p:nvSpPr>
        <p:spPr>
          <a:xfrm>
            <a:off x="3079275" y="2593943"/>
            <a:ext cx="2035649"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TD</a:t>
            </a:r>
            <a:r>
              <a:rPr lang="zh-CN" altLang="en-US" sz="1400" b="1" dirty="0">
                <a:solidFill>
                  <a:schemeClr val="tx1"/>
                </a:solidFill>
                <a:latin typeface="+mn-ea"/>
              </a:rPr>
              <a:t>抗原和</a:t>
            </a:r>
            <a:r>
              <a:rPr lang="en-US" altLang="zh-CN" sz="1400" b="1" dirty="0">
                <a:solidFill>
                  <a:schemeClr val="tx1"/>
                </a:solidFill>
                <a:latin typeface="+mn-ea"/>
              </a:rPr>
              <a:t>TI</a:t>
            </a:r>
            <a:r>
              <a:rPr lang="zh-CN" altLang="en-US" sz="1400" b="1" dirty="0">
                <a:solidFill>
                  <a:schemeClr val="tx1"/>
                </a:solidFill>
                <a:latin typeface="+mn-ea"/>
              </a:rPr>
              <a:t>抗原</a:t>
            </a:r>
          </a:p>
        </p:txBody>
      </p:sp>
      <p:sp>
        <p:nvSpPr>
          <p:cNvPr id="27" name="矩形 26">
            <a:extLst>
              <a:ext uri="{FF2B5EF4-FFF2-40B4-BE49-F238E27FC236}">
                <a16:creationId xmlns:a16="http://schemas.microsoft.com/office/drawing/2014/main" id="{B3501507-912A-4DC4-85B1-8952A621E06B}"/>
              </a:ext>
            </a:extLst>
          </p:cNvPr>
          <p:cNvSpPr/>
          <p:nvPr/>
        </p:nvSpPr>
        <p:spPr>
          <a:xfrm>
            <a:off x="6324921" y="2576949"/>
            <a:ext cx="2035649"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TD</a:t>
            </a:r>
            <a:r>
              <a:rPr lang="zh-CN" altLang="en-US" sz="1400" b="1" dirty="0">
                <a:solidFill>
                  <a:schemeClr val="tx1"/>
                </a:solidFill>
                <a:latin typeface="+mn-ea"/>
              </a:rPr>
              <a:t>抗原</a:t>
            </a:r>
          </a:p>
        </p:txBody>
      </p:sp>
      <p:sp>
        <p:nvSpPr>
          <p:cNvPr id="28" name="矩形 27">
            <a:extLst>
              <a:ext uri="{FF2B5EF4-FFF2-40B4-BE49-F238E27FC236}">
                <a16:creationId xmlns:a16="http://schemas.microsoft.com/office/drawing/2014/main" id="{D33F484B-9F39-4110-9D90-CAE5E27D37A3}"/>
              </a:ext>
            </a:extLst>
          </p:cNvPr>
          <p:cNvSpPr/>
          <p:nvPr/>
        </p:nvSpPr>
        <p:spPr>
          <a:xfrm>
            <a:off x="3079275" y="2879805"/>
            <a:ext cx="2035649"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较低</a:t>
            </a:r>
          </a:p>
        </p:txBody>
      </p:sp>
      <p:sp>
        <p:nvSpPr>
          <p:cNvPr id="29" name="矩形 28">
            <a:extLst>
              <a:ext uri="{FF2B5EF4-FFF2-40B4-BE49-F238E27FC236}">
                <a16:creationId xmlns:a16="http://schemas.microsoft.com/office/drawing/2014/main" id="{E5BB8FDE-8716-40A9-A96B-B871FEA30201}"/>
              </a:ext>
            </a:extLst>
          </p:cNvPr>
          <p:cNvSpPr/>
          <p:nvPr/>
        </p:nvSpPr>
        <p:spPr>
          <a:xfrm>
            <a:off x="6337358" y="2873766"/>
            <a:ext cx="846375"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较高</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p:cNvPicPr>
            <a:picLocks noChangeAspect="1" noChangeArrowheads="1"/>
          </p:cNvPicPr>
          <p:nvPr/>
        </p:nvPicPr>
        <p:blipFill>
          <a:blip r:embed="rId2" cstate="email"/>
          <a:srcRect/>
          <a:stretch>
            <a:fillRect/>
          </a:stretch>
        </p:blipFill>
        <p:spPr bwMode="auto">
          <a:xfrm>
            <a:off x="1043608" y="155726"/>
            <a:ext cx="7056784" cy="5289498"/>
          </a:xfrm>
          <a:prstGeom prst="rect">
            <a:avLst/>
          </a:prstGeom>
          <a:noFill/>
          <a:ln w="9525">
            <a:noFill/>
            <a:miter lim="800000"/>
            <a:headEnd/>
            <a:tailEnd/>
          </a:ln>
        </p:spPr>
      </p:pic>
      <p:sp>
        <p:nvSpPr>
          <p:cNvPr id="3" name="矩形 2"/>
          <p:cNvSpPr/>
          <p:nvPr/>
        </p:nvSpPr>
        <p:spPr>
          <a:xfrm>
            <a:off x="323528" y="5458000"/>
            <a:ext cx="8568952" cy="369332"/>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zh-CN" altLang="en-US" dirty="0">
                <a:solidFill>
                  <a:prstClr val="white"/>
                </a:solidFill>
                <a:latin typeface="Georgia"/>
                <a:ea typeface="微软雅黑"/>
              </a:rPr>
              <a:t>外周淋巴结的示意图显示了</a:t>
            </a:r>
            <a:r>
              <a:rPr lang="en-US" altLang="zh-CN" dirty="0">
                <a:solidFill>
                  <a:prstClr val="white"/>
                </a:solidFill>
                <a:latin typeface="Georgia"/>
                <a:ea typeface="微软雅黑"/>
              </a:rPr>
              <a:t>B</a:t>
            </a:r>
            <a:r>
              <a:rPr lang="zh-CN" altLang="en-US" dirty="0">
                <a:solidFill>
                  <a:prstClr val="white"/>
                </a:solidFill>
                <a:latin typeface="Georgia"/>
                <a:ea typeface="微软雅黑"/>
              </a:rPr>
              <a:t>细胞激活、增殖和分化的解剖学部位</a:t>
            </a:r>
            <a:endParaRPr lang="en-US" altLang="zh-CN" dirty="0">
              <a:solidFill>
                <a:prstClr val="white"/>
              </a:solidFill>
              <a:latin typeface="Georgia"/>
              <a:ea typeface="微软雅黑"/>
            </a:endParaRPr>
          </a:p>
        </p:txBody>
      </p:sp>
      <p:sp>
        <p:nvSpPr>
          <p:cNvPr id="4" name="矩形 3">
            <a:extLst>
              <a:ext uri="{FF2B5EF4-FFF2-40B4-BE49-F238E27FC236}">
                <a16:creationId xmlns:a16="http://schemas.microsoft.com/office/drawing/2014/main" id="{5B4437C0-1FB5-4754-B4FE-A985BCE8C6A2}"/>
              </a:ext>
            </a:extLst>
          </p:cNvPr>
          <p:cNvSpPr/>
          <p:nvPr/>
        </p:nvSpPr>
        <p:spPr>
          <a:xfrm>
            <a:off x="3079276" y="431620"/>
            <a:ext cx="1521300"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初级滤泡</a:t>
            </a:r>
          </a:p>
        </p:txBody>
      </p:sp>
      <p:sp>
        <p:nvSpPr>
          <p:cNvPr id="5" name="矩形 4">
            <a:extLst>
              <a:ext uri="{FF2B5EF4-FFF2-40B4-BE49-F238E27FC236}">
                <a16:creationId xmlns:a16="http://schemas.microsoft.com/office/drawing/2014/main" id="{DA4CB0D1-35B1-49B4-AEC5-9B01FA7D4497}"/>
              </a:ext>
            </a:extLst>
          </p:cNvPr>
          <p:cNvSpPr/>
          <p:nvPr/>
        </p:nvSpPr>
        <p:spPr>
          <a:xfrm>
            <a:off x="1557975" y="4013020"/>
            <a:ext cx="1709099"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次级滤泡</a:t>
            </a:r>
          </a:p>
        </p:txBody>
      </p:sp>
      <p:sp>
        <p:nvSpPr>
          <p:cNvPr id="7" name="矩形 6">
            <a:extLst>
              <a:ext uri="{FF2B5EF4-FFF2-40B4-BE49-F238E27FC236}">
                <a16:creationId xmlns:a16="http://schemas.microsoft.com/office/drawing/2014/main" id="{C3CA1971-2FFB-4459-A717-44DCC0F28175}"/>
              </a:ext>
            </a:extLst>
          </p:cNvPr>
          <p:cNvSpPr/>
          <p:nvPr/>
        </p:nvSpPr>
        <p:spPr>
          <a:xfrm>
            <a:off x="3362325" y="4347845"/>
            <a:ext cx="1066800" cy="786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输出淋巴</a:t>
            </a:r>
            <a:endParaRPr lang="en-US" altLang="zh-CN" sz="1600" b="1" dirty="0">
              <a:solidFill>
                <a:schemeClr val="tx1"/>
              </a:solidFill>
              <a:latin typeface="+mn-ea"/>
            </a:endParaRPr>
          </a:p>
          <a:p>
            <a:pPr algn="ctr"/>
            <a:r>
              <a:rPr lang="zh-CN" altLang="en-US" sz="1600" b="1" dirty="0">
                <a:solidFill>
                  <a:schemeClr val="tx1"/>
                </a:solidFill>
                <a:latin typeface="+mn-ea"/>
              </a:rPr>
              <a:t>导管</a:t>
            </a:r>
          </a:p>
        </p:txBody>
      </p:sp>
      <p:sp>
        <p:nvSpPr>
          <p:cNvPr id="8" name="矩形 7">
            <a:extLst>
              <a:ext uri="{FF2B5EF4-FFF2-40B4-BE49-F238E27FC236}">
                <a16:creationId xmlns:a16="http://schemas.microsoft.com/office/drawing/2014/main" id="{4441848D-4424-4685-9777-162F6D6E6C99}"/>
              </a:ext>
            </a:extLst>
          </p:cNvPr>
          <p:cNvSpPr/>
          <p:nvPr/>
        </p:nvSpPr>
        <p:spPr>
          <a:xfrm>
            <a:off x="1401453" y="2298520"/>
            <a:ext cx="1709099"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生发中心</a:t>
            </a:r>
          </a:p>
        </p:txBody>
      </p:sp>
      <p:sp>
        <p:nvSpPr>
          <p:cNvPr id="9" name="矩形 8">
            <a:extLst>
              <a:ext uri="{FF2B5EF4-FFF2-40B4-BE49-F238E27FC236}">
                <a16:creationId xmlns:a16="http://schemas.microsoft.com/office/drawing/2014/main" id="{37561945-B2EB-4897-A0E3-264A67135769}"/>
              </a:ext>
            </a:extLst>
          </p:cNvPr>
          <p:cNvSpPr/>
          <p:nvPr/>
        </p:nvSpPr>
        <p:spPr>
          <a:xfrm>
            <a:off x="5105400" y="782244"/>
            <a:ext cx="1066800" cy="786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输入淋巴</a:t>
            </a:r>
            <a:endParaRPr lang="en-US" altLang="zh-CN" sz="1600" b="1" dirty="0">
              <a:solidFill>
                <a:schemeClr val="tx1"/>
              </a:solidFill>
              <a:latin typeface="+mn-ea"/>
            </a:endParaRPr>
          </a:p>
          <a:p>
            <a:pPr algn="ctr"/>
            <a:r>
              <a:rPr lang="zh-CN" altLang="en-US" sz="1600" b="1" dirty="0">
                <a:solidFill>
                  <a:schemeClr val="tx1"/>
                </a:solidFill>
                <a:latin typeface="+mn-ea"/>
              </a:rPr>
              <a:t>导管</a:t>
            </a:r>
          </a:p>
        </p:txBody>
      </p:sp>
      <p:sp>
        <p:nvSpPr>
          <p:cNvPr id="10" name="矩形 9">
            <a:extLst>
              <a:ext uri="{FF2B5EF4-FFF2-40B4-BE49-F238E27FC236}">
                <a16:creationId xmlns:a16="http://schemas.microsoft.com/office/drawing/2014/main" id="{297DCEC9-AF1E-4B44-8960-C1FA0731F7CC}"/>
              </a:ext>
            </a:extLst>
          </p:cNvPr>
          <p:cNvSpPr/>
          <p:nvPr/>
        </p:nvSpPr>
        <p:spPr>
          <a:xfrm>
            <a:off x="6698776" y="3680404"/>
            <a:ext cx="1521300"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皮质区</a:t>
            </a:r>
          </a:p>
        </p:txBody>
      </p:sp>
      <p:sp>
        <p:nvSpPr>
          <p:cNvPr id="11" name="矩形 10">
            <a:extLst>
              <a:ext uri="{FF2B5EF4-FFF2-40B4-BE49-F238E27FC236}">
                <a16:creationId xmlns:a16="http://schemas.microsoft.com/office/drawing/2014/main" id="{75B0BF56-DAA1-491C-804B-82FB6D643043}"/>
              </a:ext>
            </a:extLst>
          </p:cNvPr>
          <p:cNvSpPr/>
          <p:nvPr/>
        </p:nvSpPr>
        <p:spPr>
          <a:xfrm>
            <a:off x="6579092" y="1873950"/>
            <a:ext cx="1521300"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副皮质区</a:t>
            </a:r>
          </a:p>
        </p:txBody>
      </p:sp>
      <p:sp>
        <p:nvSpPr>
          <p:cNvPr id="12" name="矩形 11">
            <a:extLst>
              <a:ext uri="{FF2B5EF4-FFF2-40B4-BE49-F238E27FC236}">
                <a16:creationId xmlns:a16="http://schemas.microsoft.com/office/drawing/2014/main" id="{60C56961-4E4C-49BB-8A37-46C6DD78DDF6}"/>
              </a:ext>
            </a:extLst>
          </p:cNvPr>
          <p:cNvSpPr/>
          <p:nvPr/>
        </p:nvSpPr>
        <p:spPr>
          <a:xfrm>
            <a:off x="5504108" y="4174044"/>
            <a:ext cx="1521300" cy="32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髓质区</a:t>
            </a:r>
          </a:p>
        </p:txBody>
      </p:sp>
      <p:sp>
        <p:nvSpPr>
          <p:cNvPr id="13" name="矩形 12">
            <a:extLst>
              <a:ext uri="{FF2B5EF4-FFF2-40B4-BE49-F238E27FC236}">
                <a16:creationId xmlns:a16="http://schemas.microsoft.com/office/drawing/2014/main" id="{45877067-E03E-48BF-8259-0B483BD76081}"/>
              </a:ext>
            </a:extLst>
          </p:cNvPr>
          <p:cNvSpPr/>
          <p:nvPr/>
        </p:nvSpPr>
        <p:spPr>
          <a:xfrm>
            <a:off x="3098326" y="834209"/>
            <a:ext cx="1521300" cy="195353"/>
          </a:xfrm>
          <a:prstGeom prst="rect">
            <a:avLst/>
          </a:prstGeom>
          <a:solidFill>
            <a:srgbClr val="DBEF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B</a:t>
            </a:r>
            <a:r>
              <a:rPr lang="zh-CN" altLang="en-US" sz="1600" b="1" dirty="0">
                <a:solidFill>
                  <a:schemeClr val="tx1"/>
                </a:solidFill>
                <a:latin typeface="+mn-ea"/>
              </a:rPr>
              <a:t>细胞激活</a:t>
            </a:r>
          </a:p>
        </p:txBody>
      </p:sp>
      <p:sp>
        <p:nvSpPr>
          <p:cNvPr id="15" name="矩形 14">
            <a:extLst>
              <a:ext uri="{FF2B5EF4-FFF2-40B4-BE49-F238E27FC236}">
                <a16:creationId xmlns:a16="http://schemas.microsoft.com/office/drawing/2014/main" id="{8A7AA41C-54C1-4216-BEE5-BF3983EDD6E8}"/>
              </a:ext>
            </a:extLst>
          </p:cNvPr>
          <p:cNvSpPr/>
          <p:nvPr/>
        </p:nvSpPr>
        <p:spPr>
          <a:xfrm>
            <a:off x="1636376" y="2658369"/>
            <a:ext cx="1427402" cy="1037533"/>
          </a:xfrm>
          <a:prstGeom prst="rect">
            <a:avLst/>
          </a:prstGeom>
          <a:solidFill>
            <a:srgbClr val="DBEF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B</a:t>
            </a:r>
            <a:r>
              <a:rPr lang="zh-CN" altLang="en-US" sz="1600" b="1" dirty="0">
                <a:solidFill>
                  <a:schemeClr val="tx1"/>
                </a:solidFill>
                <a:latin typeface="+mn-ea"/>
              </a:rPr>
              <a:t>细胞增殖和分化</a:t>
            </a:r>
          </a:p>
        </p:txBody>
      </p:sp>
      <p:sp>
        <p:nvSpPr>
          <p:cNvPr id="14" name="矩形 13">
            <a:extLst>
              <a:ext uri="{FF2B5EF4-FFF2-40B4-BE49-F238E27FC236}">
                <a16:creationId xmlns:a16="http://schemas.microsoft.com/office/drawing/2014/main" id="{5B5E623A-2EA0-4F66-8761-45A19BA45261}"/>
              </a:ext>
            </a:extLst>
          </p:cNvPr>
          <p:cNvSpPr/>
          <p:nvPr/>
        </p:nvSpPr>
        <p:spPr>
          <a:xfrm>
            <a:off x="6656646" y="2284174"/>
            <a:ext cx="1146751" cy="786129"/>
          </a:xfrm>
          <a:prstGeom prst="rect">
            <a:avLst/>
          </a:prstGeom>
          <a:solidFill>
            <a:srgbClr val="DBEF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最初的</a:t>
            </a:r>
            <a:r>
              <a:rPr lang="en-US" altLang="zh-CN" sz="1600" b="1" dirty="0">
                <a:solidFill>
                  <a:schemeClr val="tx1"/>
                </a:solidFill>
                <a:latin typeface="+mn-ea"/>
              </a:rPr>
              <a:t>T</a:t>
            </a:r>
            <a:r>
              <a:rPr lang="zh-CN" altLang="en-US" sz="1600" b="1" dirty="0">
                <a:solidFill>
                  <a:schemeClr val="tx1"/>
                </a:solidFill>
                <a:latin typeface="+mn-ea"/>
              </a:rPr>
              <a:t>细胞和</a:t>
            </a:r>
            <a:r>
              <a:rPr lang="en-US" altLang="zh-CN" sz="1600" b="1" dirty="0">
                <a:solidFill>
                  <a:schemeClr val="tx1"/>
                </a:solidFill>
                <a:latin typeface="+mn-ea"/>
              </a:rPr>
              <a:t>B</a:t>
            </a:r>
            <a:r>
              <a:rPr lang="zh-CN" altLang="en-US" sz="1600" b="1" dirty="0">
                <a:solidFill>
                  <a:schemeClr val="tx1"/>
                </a:solidFill>
                <a:latin typeface="+mn-ea"/>
              </a:rPr>
              <a:t>细胞激活</a:t>
            </a:r>
            <a:endParaRPr lang="en-US" altLang="zh-CN" sz="1600" b="1" dirty="0">
              <a:solidFill>
                <a:schemeClr val="tx1"/>
              </a:solidFill>
              <a:latin typeface="+mn-ea"/>
            </a:endParaRPr>
          </a:p>
        </p:txBody>
      </p:sp>
      <p:sp>
        <p:nvSpPr>
          <p:cNvPr id="16" name="矩形 15">
            <a:extLst>
              <a:ext uri="{FF2B5EF4-FFF2-40B4-BE49-F238E27FC236}">
                <a16:creationId xmlns:a16="http://schemas.microsoft.com/office/drawing/2014/main" id="{8A7AA41C-54C1-4216-BEE5-BF3983EDD6E8}"/>
              </a:ext>
            </a:extLst>
          </p:cNvPr>
          <p:cNvSpPr/>
          <p:nvPr/>
        </p:nvSpPr>
        <p:spPr>
          <a:xfrm>
            <a:off x="5638799" y="4554709"/>
            <a:ext cx="1994115" cy="493640"/>
          </a:xfrm>
          <a:prstGeom prst="rect">
            <a:avLst/>
          </a:prstGeom>
          <a:solidFill>
            <a:srgbClr val="DBEF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浆细胞分泌抗体</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igure_02_01"/>
          <p:cNvPicPr>
            <a:picLocks noChangeAspect="1" noChangeArrowheads="1"/>
          </p:cNvPicPr>
          <p:nvPr/>
        </p:nvPicPr>
        <p:blipFill>
          <a:blip r:embed="rId2" cstate="print"/>
          <a:srcRect/>
          <a:stretch>
            <a:fillRect/>
          </a:stretch>
        </p:blipFill>
        <p:spPr bwMode="auto">
          <a:xfrm>
            <a:off x="251522" y="692696"/>
            <a:ext cx="8535987" cy="3096344"/>
          </a:xfrm>
          <a:prstGeom prst="rect">
            <a:avLst/>
          </a:prstGeom>
          <a:noFill/>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0_12"/>
          <p:cNvPicPr>
            <a:picLocks noChangeAspect="1" noChangeArrowheads="1"/>
          </p:cNvPicPr>
          <p:nvPr/>
        </p:nvPicPr>
        <p:blipFill>
          <a:blip r:embed="rId2" cstate="print"/>
          <a:srcRect/>
          <a:stretch>
            <a:fillRect/>
          </a:stretch>
        </p:blipFill>
        <p:spPr bwMode="auto">
          <a:xfrm>
            <a:off x="304802" y="406400"/>
            <a:ext cx="8531225" cy="6057900"/>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0F557543-F298-4EBD-B685-A53DB342FB08}"/>
              </a:ext>
            </a:extLst>
          </p:cNvPr>
          <p:cNvSpPr/>
          <p:nvPr/>
        </p:nvSpPr>
        <p:spPr>
          <a:xfrm>
            <a:off x="557939" y="550190"/>
            <a:ext cx="3680847" cy="542441"/>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生发中心的光学显微照片</a:t>
            </a:r>
          </a:p>
        </p:txBody>
      </p:sp>
      <p:sp>
        <p:nvSpPr>
          <p:cNvPr id="4" name="矩形 3">
            <a:extLst>
              <a:ext uri="{FF2B5EF4-FFF2-40B4-BE49-F238E27FC236}">
                <a16:creationId xmlns:a16="http://schemas.microsoft.com/office/drawing/2014/main" id="{3998FE3D-A7AE-40AB-B38A-0B246DED1468}"/>
              </a:ext>
            </a:extLst>
          </p:cNvPr>
          <p:cNvSpPr/>
          <p:nvPr/>
        </p:nvSpPr>
        <p:spPr>
          <a:xfrm>
            <a:off x="4726983" y="547608"/>
            <a:ext cx="3941735" cy="700006"/>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荧光染色的生发中心，显示了</a:t>
            </a:r>
            <a:r>
              <a:rPr lang="en-US" altLang="zh-CN" b="1" dirty="0">
                <a:solidFill>
                  <a:schemeClr val="tx1"/>
                </a:solidFill>
                <a:latin typeface="+mn-ea"/>
              </a:rPr>
              <a:t>T</a:t>
            </a:r>
            <a:r>
              <a:rPr lang="zh-CN" altLang="en-US" b="1" dirty="0">
                <a:solidFill>
                  <a:schemeClr val="tx1"/>
                </a:solidFill>
                <a:latin typeface="+mn-ea"/>
              </a:rPr>
              <a:t>细胞、滤泡树突状细胞和增殖中的</a:t>
            </a:r>
            <a:r>
              <a:rPr lang="en-US" altLang="zh-CN" b="1" dirty="0">
                <a:solidFill>
                  <a:schemeClr val="tx1"/>
                </a:solidFill>
                <a:latin typeface="+mn-ea"/>
              </a:rPr>
              <a:t>B</a:t>
            </a:r>
            <a:r>
              <a:rPr lang="zh-CN" altLang="en-US" b="1" dirty="0">
                <a:solidFill>
                  <a:schemeClr val="tx1"/>
                </a:solidFill>
                <a:latin typeface="+mn-ea"/>
              </a:rPr>
              <a:t>细胞</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0_17a"/>
          <p:cNvPicPr>
            <a:picLocks noChangeAspect="1" noChangeArrowheads="1"/>
          </p:cNvPicPr>
          <p:nvPr/>
        </p:nvPicPr>
        <p:blipFill>
          <a:blip r:embed="rId2" cstate="print"/>
          <a:srcRect/>
          <a:stretch>
            <a:fillRect/>
          </a:stretch>
        </p:blipFill>
        <p:spPr bwMode="auto">
          <a:xfrm>
            <a:off x="304802" y="584202"/>
            <a:ext cx="8531225" cy="5686425"/>
          </a:xfrm>
          <a:prstGeom prst="rect">
            <a:avLst/>
          </a:prstGeom>
          <a:noFill/>
          <a:ln w="9525">
            <a:noFill/>
            <a:miter lim="800000"/>
            <a:headEnd/>
            <a:tailEnd/>
          </a:ln>
          <a:effectLst/>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0_16"/>
          <p:cNvPicPr>
            <a:picLocks noChangeAspect="1" noChangeArrowheads="1"/>
          </p:cNvPicPr>
          <p:nvPr/>
        </p:nvPicPr>
        <p:blipFill>
          <a:blip r:embed="rId2" cstate="print"/>
          <a:srcRect/>
          <a:stretch>
            <a:fillRect/>
          </a:stretch>
        </p:blipFill>
        <p:spPr bwMode="auto">
          <a:xfrm>
            <a:off x="368302" y="279400"/>
            <a:ext cx="8410575"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44447E23-F35C-4192-BDCF-27D8E98EBE70}"/>
              </a:ext>
            </a:extLst>
          </p:cNvPr>
          <p:cNvSpPr/>
          <p:nvPr/>
        </p:nvSpPr>
        <p:spPr>
          <a:xfrm>
            <a:off x="5690740" y="2624630"/>
            <a:ext cx="1521300" cy="413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滤泡树突状细胞</a:t>
            </a:r>
          </a:p>
        </p:txBody>
      </p:sp>
      <p:sp>
        <p:nvSpPr>
          <p:cNvPr id="4" name="矩形 3">
            <a:extLst>
              <a:ext uri="{FF2B5EF4-FFF2-40B4-BE49-F238E27FC236}">
                <a16:creationId xmlns:a16="http://schemas.microsoft.com/office/drawing/2014/main" id="{A2A58468-4B81-4986-9D6E-13746D490036}"/>
              </a:ext>
            </a:extLst>
          </p:cNvPr>
          <p:cNvSpPr/>
          <p:nvPr/>
        </p:nvSpPr>
        <p:spPr>
          <a:xfrm>
            <a:off x="2188123" y="5732041"/>
            <a:ext cx="1521300" cy="322049"/>
          </a:xfrm>
          <a:prstGeom prst="rect">
            <a:avLst/>
          </a:prstGeom>
          <a:solidFill>
            <a:srgbClr val="FFFE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生发中心</a:t>
            </a:r>
          </a:p>
        </p:txBody>
      </p:sp>
      <p:sp>
        <p:nvSpPr>
          <p:cNvPr id="5" name="矩形 4">
            <a:extLst>
              <a:ext uri="{FF2B5EF4-FFF2-40B4-BE49-F238E27FC236}">
                <a16:creationId xmlns:a16="http://schemas.microsoft.com/office/drawing/2014/main" id="{98B1FE90-C8E2-4945-83DB-63E6E6C33188}"/>
              </a:ext>
            </a:extLst>
          </p:cNvPr>
          <p:cNvSpPr/>
          <p:nvPr/>
        </p:nvSpPr>
        <p:spPr>
          <a:xfrm>
            <a:off x="666823" y="5893065"/>
            <a:ext cx="1521300" cy="322049"/>
          </a:xfrm>
          <a:prstGeom prst="rect">
            <a:avLst/>
          </a:prstGeom>
          <a:solidFill>
            <a:srgbClr val="FFFE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淋巴结</a:t>
            </a:r>
          </a:p>
        </p:txBody>
      </p:sp>
      <p:sp>
        <p:nvSpPr>
          <p:cNvPr id="7" name="矩形 6">
            <a:extLst>
              <a:ext uri="{FF2B5EF4-FFF2-40B4-BE49-F238E27FC236}">
                <a16:creationId xmlns:a16="http://schemas.microsoft.com/office/drawing/2014/main" id="{8B89564C-BE04-4A63-9143-3B53DF65B52C}"/>
              </a:ext>
            </a:extLst>
          </p:cNvPr>
          <p:cNvSpPr/>
          <p:nvPr/>
        </p:nvSpPr>
        <p:spPr>
          <a:xfrm>
            <a:off x="604433" y="4037314"/>
            <a:ext cx="1309607" cy="1077127"/>
          </a:xfrm>
          <a:prstGeom prst="rect">
            <a:avLst/>
          </a:prstGeom>
          <a:solidFill>
            <a:srgbClr val="FFFE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放射性标记的抗原与滤泡树突状细胞结合</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2008" y="72008"/>
            <a:ext cx="8619102" cy="6597352"/>
            <a:chOff x="72008" y="72008"/>
            <a:chExt cx="8619102" cy="6597352"/>
          </a:xfrm>
        </p:grpSpPr>
        <p:pic>
          <p:nvPicPr>
            <p:cNvPr id="222210" name="Picture 2"/>
            <p:cNvPicPr>
              <a:picLocks noChangeAspect="1" noChangeArrowheads="1"/>
            </p:cNvPicPr>
            <p:nvPr/>
          </p:nvPicPr>
          <p:blipFill>
            <a:blip r:embed="rId2" cstate="email"/>
            <a:srcRect/>
            <a:stretch>
              <a:fillRect/>
            </a:stretch>
          </p:blipFill>
          <p:spPr bwMode="auto">
            <a:xfrm>
              <a:off x="171821" y="188640"/>
              <a:ext cx="5584469" cy="6480720"/>
            </a:xfrm>
            <a:prstGeom prst="rect">
              <a:avLst/>
            </a:prstGeom>
            <a:noFill/>
            <a:ln w="9525">
              <a:noFill/>
              <a:miter lim="800000"/>
              <a:headEnd/>
              <a:tailEnd/>
            </a:ln>
          </p:spPr>
        </p:pic>
        <p:sp>
          <p:nvSpPr>
            <p:cNvPr id="3" name="矩形 2"/>
            <p:cNvSpPr/>
            <p:nvPr/>
          </p:nvSpPr>
          <p:spPr>
            <a:xfrm>
              <a:off x="5856103" y="6229563"/>
              <a:ext cx="2835007" cy="369332"/>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zh-CN" altLang="en-US" dirty="0">
                  <a:solidFill>
                    <a:prstClr val="white"/>
                  </a:solidFill>
                  <a:latin typeface="Georgia"/>
                  <a:ea typeface="微软雅黑"/>
                </a:rPr>
                <a:t>生发中心中的细胞事件</a:t>
              </a:r>
              <a:endParaRPr lang="en-US" altLang="zh-CN" dirty="0">
                <a:solidFill>
                  <a:prstClr val="white"/>
                </a:solidFill>
                <a:latin typeface="Georgia"/>
                <a:ea typeface="微软雅黑"/>
              </a:endParaRPr>
            </a:p>
          </p:txBody>
        </p:sp>
        <p:sp>
          <p:nvSpPr>
            <p:cNvPr id="4" name="矩形 3"/>
            <p:cNvSpPr/>
            <p:nvPr/>
          </p:nvSpPr>
          <p:spPr>
            <a:xfrm>
              <a:off x="72008" y="72008"/>
              <a:ext cx="2123728"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6" name="矩形 5">
            <a:extLst>
              <a:ext uri="{FF2B5EF4-FFF2-40B4-BE49-F238E27FC236}">
                <a16:creationId xmlns:a16="http://schemas.microsoft.com/office/drawing/2014/main" id="{734C3D7D-ECE8-4676-8732-037FEC51ED0F}"/>
              </a:ext>
            </a:extLst>
          </p:cNvPr>
          <p:cNvSpPr/>
          <p:nvPr/>
        </p:nvSpPr>
        <p:spPr>
          <a:xfrm>
            <a:off x="4150434" y="5579641"/>
            <a:ext cx="843131" cy="287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生发中心</a:t>
            </a:r>
          </a:p>
        </p:txBody>
      </p:sp>
      <p:sp>
        <p:nvSpPr>
          <p:cNvPr id="7" name="矩形 6">
            <a:extLst>
              <a:ext uri="{FF2B5EF4-FFF2-40B4-BE49-F238E27FC236}">
                <a16:creationId xmlns:a16="http://schemas.microsoft.com/office/drawing/2014/main" id="{17FAA059-67DC-4555-A4AE-0397D65E6DC9}"/>
              </a:ext>
            </a:extLst>
          </p:cNvPr>
          <p:cNvSpPr/>
          <p:nvPr/>
        </p:nvSpPr>
        <p:spPr>
          <a:xfrm>
            <a:off x="416402" y="6400801"/>
            <a:ext cx="1717198" cy="3011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进入</a:t>
            </a:r>
            <a:r>
              <a:rPr lang="en-US" altLang="zh-CN" sz="1000" b="1" dirty="0">
                <a:solidFill>
                  <a:schemeClr val="tx1"/>
                </a:solidFill>
                <a:latin typeface="+mn-ea"/>
              </a:rPr>
              <a:t>B</a:t>
            </a:r>
            <a:r>
              <a:rPr lang="zh-CN" altLang="en-US" sz="1000" b="1" dirty="0">
                <a:solidFill>
                  <a:schemeClr val="tx1"/>
                </a:solidFill>
                <a:latin typeface="+mn-ea"/>
              </a:rPr>
              <a:t>细胞群（亲和力</a:t>
            </a:r>
            <a:r>
              <a:rPr lang="en-US" altLang="zh-CN" sz="1000" b="1" dirty="0">
                <a:solidFill>
                  <a:schemeClr val="tx1"/>
                </a:solidFill>
                <a:latin typeface="+mn-ea"/>
              </a:rPr>
              <a:t>=Ka</a:t>
            </a:r>
            <a:r>
              <a:rPr lang="en-US" altLang="zh-CN" sz="1000" b="1" baseline="-25000" dirty="0">
                <a:solidFill>
                  <a:schemeClr val="tx1"/>
                </a:solidFill>
                <a:latin typeface="+mn-ea"/>
              </a:rPr>
              <a:t>1</a:t>
            </a:r>
            <a:r>
              <a:rPr lang="zh-CN" altLang="en-US" sz="1000" b="1" dirty="0">
                <a:solidFill>
                  <a:schemeClr val="tx1"/>
                </a:solidFill>
                <a:latin typeface="+mn-ea"/>
              </a:rPr>
              <a:t>）</a:t>
            </a:r>
          </a:p>
        </p:txBody>
      </p:sp>
      <p:sp>
        <p:nvSpPr>
          <p:cNvPr id="8" name="矩形 7">
            <a:extLst>
              <a:ext uri="{FF2B5EF4-FFF2-40B4-BE49-F238E27FC236}">
                <a16:creationId xmlns:a16="http://schemas.microsoft.com/office/drawing/2014/main" id="{27077D86-3C91-4F34-830B-A52A57E03689}"/>
              </a:ext>
            </a:extLst>
          </p:cNvPr>
          <p:cNvSpPr/>
          <p:nvPr/>
        </p:nvSpPr>
        <p:spPr>
          <a:xfrm>
            <a:off x="1518604" y="5648273"/>
            <a:ext cx="1582150" cy="219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中心母细胞（激活的</a:t>
            </a:r>
            <a:r>
              <a:rPr lang="en-US" altLang="zh-CN" sz="1000" b="1" dirty="0">
                <a:solidFill>
                  <a:schemeClr val="tx1"/>
                </a:solidFill>
                <a:latin typeface="+mn-ea"/>
              </a:rPr>
              <a:t>B</a:t>
            </a:r>
            <a:r>
              <a:rPr lang="zh-CN" altLang="en-US" sz="1000" b="1" dirty="0">
                <a:solidFill>
                  <a:schemeClr val="tx1"/>
                </a:solidFill>
                <a:latin typeface="+mn-ea"/>
              </a:rPr>
              <a:t>细胞）</a:t>
            </a:r>
          </a:p>
        </p:txBody>
      </p:sp>
      <p:sp>
        <p:nvSpPr>
          <p:cNvPr id="9" name="矩形 8">
            <a:extLst>
              <a:ext uri="{FF2B5EF4-FFF2-40B4-BE49-F238E27FC236}">
                <a16:creationId xmlns:a16="http://schemas.microsoft.com/office/drawing/2014/main" id="{17FAA059-67DC-4555-A4AE-0397D65E6DC9}"/>
              </a:ext>
            </a:extLst>
          </p:cNvPr>
          <p:cNvSpPr/>
          <p:nvPr/>
        </p:nvSpPr>
        <p:spPr>
          <a:xfrm>
            <a:off x="416402" y="4753708"/>
            <a:ext cx="703152" cy="21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暗区</a:t>
            </a:r>
          </a:p>
        </p:txBody>
      </p:sp>
      <p:sp>
        <p:nvSpPr>
          <p:cNvPr id="10" name="矩形 9">
            <a:extLst>
              <a:ext uri="{FF2B5EF4-FFF2-40B4-BE49-F238E27FC236}">
                <a16:creationId xmlns:a16="http://schemas.microsoft.com/office/drawing/2014/main" id="{A34581FC-68A7-4BEC-9096-872A9D50E0AF}"/>
              </a:ext>
            </a:extLst>
          </p:cNvPr>
          <p:cNvSpPr/>
          <p:nvPr/>
        </p:nvSpPr>
        <p:spPr>
          <a:xfrm>
            <a:off x="430720" y="3118339"/>
            <a:ext cx="703152" cy="21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亮区</a:t>
            </a:r>
          </a:p>
        </p:txBody>
      </p:sp>
      <p:sp>
        <p:nvSpPr>
          <p:cNvPr id="11" name="矩形 10">
            <a:extLst>
              <a:ext uri="{FF2B5EF4-FFF2-40B4-BE49-F238E27FC236}">
                <a16:creationId xmlns:a16="http://schemas.microsoft.com/office/drawing/2014/main" id="{531D0384-9073-4F6C-BF0C-933D0988B92D}"/>
              </a:ext>
            </a:extLst>
          </p:cNvPr>
          <p:cNvSpPr/>
          <p:nvPr/>
        </p:nvSpPr>
        <p:spPr>
          <a:xfrm>
            <a:off x="451336" y="1082081"/>
            <a:ext cx="659087" cy="1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亮区</a:t>
            </a:r>
          </a:p>
        </p:txBody>
      </p:sp>
      <p:sp>
        <p:nvSpPr>
          <p:cNvPr id="12" name="矩形 11">
            <a:extLst>
              <a:ext uri="{FF2B5EF4-FFF2-40B4-BE49-F238E27FC236}">
                <a16:creationId xmlns:a16="http://schemas.microsoft.com/office/drawing/2014/main" id="{CBCCFAC1-4347-4F5C-A73F-AA80A0C40AC6}"/>
              </a:ext>
            </a:extLst>
          </p:cNvPr>
          <p:cNvSpPr/>
          <p:nvPr/>
        </p:nvSpPr>
        <p:spPr>
          <a:xfrm>
            <a:off x="1656454" y="1492388"/>
            <a:ext cx="659087"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记忆细胞</a:t>
            </a:r>
          </a:p>
        </p:txBody>
      </p:sp>
      <p:sp>
        <p:nvSpPr>
          <p:cNvPr id="13" name="矩形 12">
            <a:extLst>
              <a:ext uri="{FF2B5EF4-FFF2-40B4-BE49-F238E27FC236}">
                <a16:creationId xmlns:a16="http://schemas.microsoft.com/office/drawing/2014/main" id="{90AA697E-E8D0-4296-980C-B7FAA6FC1F41}"/>
              </a:ext>
            </a:extLst>
          </p:cNvPr>
          <p:cNvSpPr/>
          <p:nvPr/>
        </p:nvSpPr>
        <p:spPr>
          <a:xfrm>
            <a:off x="3047285" y="1492388"/>
            <a:ext cx="659087"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浆母细胞</a:t>
            </a:r>
          </a:p>
        </p:txBody>
      </p:sp>
      <p:sp>
        <p:nvSpPr>
          <p:cNvPr id="14" name="矩形 13">
            <a:extLst>
              <a:ext uri="{FF2B5EF4-FFF2-40B4-BE49-F238E27FC236}">
                <a16:creationId xmlns:a16="http://schemas.microsoft.com/office/drawing/2014/main" id="{2B6235F8-654C-4090-B594-1128544718AC}"/>
              </a:ext>
            </a:extLst>
          </p:cNvPr>
          <p:cNvSpPr/>
          <p:nvPr/>
        </p:nvSpPr>
        <p:spPr>
          <a:xfrm>
            <a:off x="4111280" y="1650637"/>
            <a:ext cx="659087"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浆细胞</a:t>
            </a:r>
          </a:p>
        </p:txBody>
      </p:sp>
      <p:sp>
        <p:nvSpPr>
          <p:cNvPr id="15" name="矩形 14">
            <a:extLst>
              <a:ext uri="{FF2B5EF4-FFF2-40B4-BE49-F238E27FC236}">
                <a16:creationId xmlns:a16="http://schemas.microsoft.com/office/drawing/2014/main" id="{C22F9FE2-360A-4239-BD86-90970CC7C54F}"/>
              </a:ext>
            </a:extLst>
          </p:cNvPr>
          <p:cNvSpPr/>
          <p:nvPr/>
        </p:nvSpPr>
        <p:spPr>
          <a:xfrm>
            <a:off x="3252438" y="2864696"/>
            <a:ext cx="1243362"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000" b="1" dirty="0">
                <a:solidFill>
                  <a:schemeClr val="tx1"/>
                </a:solidFill>
                <a:latin typeface="+mn-ea"/>
              </a:rPr>
              <a:t>滤泡树突状细胞</a:t>
            </a:r>
          </a:p>
        </p:txBody>
      </p:sp>
      <p:sp>
        <p:nvSpPr>
          <p:cNvPr id="16" name="矩形 15">
            <a:extLst>
              <a:ext uri="{FF2B5EF4-FFF2-40B4-BE49-F238E27FC236}">
                <a16:creationId xmlns:a16="http://schemas.microsoft.com/office/drawing/2014/main" id="{90AA697E-E8D0-4296-980C-B7FAA6FC1F41}"/>
              </a:ext>
            </a:extLst>
          </p:cNvPr>
          <p:cNvSpPr/>
          <p:nvPr/>
        </p:nvSpPr>
        <p:spPr>
          <a:xfrm>
            <a:off x="2975779" y="2327212"/>
            <a:ext cx="1045236"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筛选的中心细胞</a:t>
            </a:r>
          </a:p>
        </p:txBody>
      </p:sp>
      <p:sp>
        <p:nvSpPr>
          <p:cNvPr id="17" name="矩形 16">
            <a:extLst>
              <a:ext uri="{FF2B5EF4-FFF2-40B4-BE49-F238E27FC236}">
                <a16:creationId xmlns:a16="http://schemas.microsoft.com/office/drawing/2014/main" id="{E688AB13-4994-4D9B-8AAE-7C0BD1B111B9}"/>
              </a:ext>
            </a:extLst>
          </p:cNvPr>
          <p:cNvSpPr/>
          <p:nvPr/>
        </p:nvSpPr>
        <p:spPr>
          <a:xfrm>
            <a:off x="3047285" y="3271103"/>
            <a:ext cx="1045236"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抗原抗体复合物</a:t>
            </a:r>
          </a:p>
        </p:txBody>
      </p:sp>
      <p:sp>
        <p:nvSpPr>
          <p:cNvPr id="18" name="矩形 17">
            <a:extLst>
              <a:ext uri="{FF2B5EF4-FFF2-40B4-BE49-F238E27FC236}">
                <a16:creationId xmlns:a16="http://schemas.microsoft.com/office/drawing/2014/main" id="{88523E90-57C3-41B7-B867-19E431F0E302}"/>
              </a:ext>
            </a:extLst>
          </p:cNvPr>
          <p:cNvSpPr/>
          <p:nvPr/>
        </p:nvSpPr>
        <p:spPr>
          <a:xfrm>
            <a:off x="2686682" y="4010195"/>
            <a:ext cx="578193"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000" b="1" dirty="0">
                <a:solidFill>
                  <a:schemeClr val="tx1"/>
                </a:solidFill>
                <a:latin typeface="+mn-ea"/>
              </a:rPr>
              <a:t>中心细胞</a:t>
            </a:r>
          </a:p>
        </p:txBody>
      </p:sp>
      <p:sp>
        <p:nvSpPr>
          <p:cNvPr id="19" name="矩形 18">
            <a:extLst>
              <a:ext uri="{FF2B5EF4-FFF2-40B4-BE49-F238E27FC236}">
                <a16:creationId xmlns:a16="http://schemas.microsoft.com/office/drawing/2014/main" id="{F61B4B04-296F-42CE-985B-E5948CCC5A96}"/>
              </a:ext>
            </a:extLst>
          </p:cNvPr>
          <p:cNvSpPr/>
          <p:nvPr/>
        </p:nvSpPr>
        <p:spPr>
          <a:xfrm>
            <a:off x="2727708" y="4514290"/>
            <a:ext cx="578193"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000" b="1" dirty="0">
                <a:solidFill>
                  <a:schemeClr val="tx1"/>
                </a:solidFill>
                <a:latin typeface="+mn-ea"/>
              </a:rPr>
              <a:t>中心细胞</a:t>
            </a:r>
          </a:p>
        </p:txBody>
      </p:sp>
      <p:sp>
        <p:nvSpPr>
          <p:cNvPr id="20" name="矩形 19">
            <a:extLst>
              <a:ext uri="{FF2B5EF4-FFF2-40B4-BE49-F238E27FC236}">
                <a16:creationId xmlns:a16="http://schemas.microsoft.com/office/drawing/2014/main" id="{C2ABEBBB-6140-4502-BEF6-30FBAFC9787E}"/>
              </a:ext>
            </a:extLst>
          </p:cNvPr>
          <p:cNvSpPr/>
          <p:nvPr/>
        </p:nvSpPr>
        <p:spPr>
          <a:xfrm>
            <a:off x="1894915" y="3817665"/>
            <a:ext cx="578193"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000" b="1" dirty="0">
                <a:solidFill>
                  <a:schemeClr val="tx1"/>
                </a:solidFill>
                <a:latin typeface="+mn-ea"/>
              </a:rPr>
              <a:t>中心细胞</a:t>
            </a:r>
          </a:p>
        </p:txBody>
      </p:sp>
      <p:sp>
        <p:nvSpPr>
          <p:cNvPr id="21" name="矩形 20">
            <a:extLst>
              <a:ext uri="{FF2B5EF4-FFF2-40B4-BE49-F238E27FC236}">
                <a16:creationId xmlns:a16="http://schemas.microsoft.com/office/drawing/2014/main" id="{66E454E2-C1A3-4343-B8FD-9314AD23CE41}"/>
              </a:ext>
            </a:extLst>
          </p:cNvPr>
          <p:cNvSpPr/>
          <p:nvPr/>
        </p:nvSpPr>
        <p:spPr>
          <a:xfrm>
            <a:off x="3436966" y="4004329"/>
            <a:ext cx="455094"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凋亡</a:t>
            </a:r>
          </a:p>
        </p:txBody>
      </p:sp>
      <p:sp>
        <p:nvSpPr>
          <p:cNvPr id="22" name="矩形 21">
            <a:extLst>
              <a:ext uri="{FF2B5EF4-FFF2-40B4-BE49-F238E27FC236}">
                <a16:creationId xmlns:a16="http://schemas.microsoft.com/office/drawing/2014/main" id="{C4DFCC51-5442-421E-9043-0F447211C108}"/>
              </a:ext>
            </a:extLst>
          </p:cNvPr>
          <p:cNvSpPr/>
          <p:nvPr/>
        </p:nvSpPr>
        <p:spPr>
          <a:xfrm>
            <a:off x="3436964" y="4514284"/>
            <a:ext cx="455094"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凋亡</a:t>
            </a:r>
          </a:p>
        </p:txBody>
      </p:sp>
      <p:sp>
        <p:nvSpPr>
          <p:cNvPr id="23" name="矩形 22">
            <a:extLst>
              <a:ext uri="{FF2B5EF4-FFF2-40B4-BE49-F238E27FC236}">
                <a16:creationId xmlns:a16="http://schemas.microsoft.com/office/drawing/2014/main" id="{E0DC211E-149F-4143-BE72-5B7DD197740E}"/>
              </a:ext>
            </a:extLst>
          </p:cNvPr>
          <p:cNvSpPr/>
          <p:nvPr/>
        </p:nvSpPr>
        <p:spPr>
          <a:xfrm>
            <a:off x="1496793" y="4086385"/>
            <a:ext cx="455094" cy="13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凋亡</a:t>
            </a:r>
          </a:p>
        </p:txBody>
      </p:sp>
      <p:sp>
        <p:nvSpPr>
          <p:cNvPr id="24" name="矩形 23">
            <a:extLst>
              <a:ext uri="{FF2B5EF4-FFF2-40B4-BE49-F238E27FC236}">
                <a16:creationId xmlns:a16="http://schemas.microsoft.com/office/drawing/2014/main" id="{0B0A2314-34AA-4BA3-9B54-56560564EA91}"/>
              </a:ext>
            </a:extLst>
          </p:cNvPr>
          <p:cNvSpPr/>
          <p:nvPr/>
        </p:nvSpPr>
        <p:spPr>
          <a:xfrm>
            <a:off x="1439821" y="4564733"/>
            <a:ext cx="455094" cy="219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低亲和</a:t>
            </a:r>
          </a:p>
        </p:txBody>
      </p:sp>
      <p:sp>
        <p:nvSpPr>
          <p:cNvPr id="25" name="矩形 24">
            <a:extLst>
              <a:ext uri="{FF2B5EF4-FFF2-40B4-BE49-F238E27FC236}">
                <a16:creationId xmlns:a16="http://schemas.microsoft.com/office/drawing/2014/main" id="{F4C55C88-154E-49A2-A7D5-5A4FEA450550}"/>
              </a:ext>
            </a:extLst>
          </p:cNvPr>
          <p:cNvSpPr/>
          <p:nvPr/>
        </p:nvSpPr>
        <p:spPr>
          <a:xfrm>
            <a:off x="1924218" y="4506095"/>
            <a:ext cx="455094" cy="219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高亲和</a:t>
            </a:r>
          </a:p>
        </p:txBody>
      </p:sp>
      <p:sp>
        <p:nvSpPr>
          <p:cNvPr id="26" name="矩形 25">
            <a:extLst>
              <a:ext uri="{FF2B5EF4-FFF2-40B4-BE49-F238E27FC236}">
                <a16:creationId xmlns:a16="http://schemas.microsoft.com/office/drawing/2014/main" id="{8669E58C-C5BD-4A4B-9C8E-69F2161995E1}"/>
              </a:ext>
            </a:extLst>
          </p:cNvPr>
          <p:cNvSpPr/>
          <p:nvPr/>
        </p:nvSpPr>
        <p:spPr>
          <a:xfrm>
            <a:off x="2892759" y="386321"/>
            <a:ext cx="659087" cy="235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记忆细胞</a:t>
            </a:r>
          </a:p>
        </p:txBody>
      </p:sp>
      <p:sp>
        <p:nvSpPr>
          <p:cNvPr id="27" name="矩形 26">
            <a:extLst>
              <a:ext uri="{FF2B5EF4-FFF2-40B4-BE49-F238E27FC236}">
                <a16:creationId xmlns:a16="http://schemas.microsoft.com/office/drawing/2014/main" id="{09490C66-FA68-4780-9999-55DD52FCD887}"/>
              </a:ext>
            </a:extLst>
          </p:cNvPr>
          <p:cNvSpPr/>
          <p:nvPr/>
        </p:nvSpPr>
        <p:spPr>
          <a:xfrm>
            <a:off x="4495800" y="386320"/>
            <a:ext cx="426967" cy="235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浆细胞</a:t>
            </a:r>
          </a:p>
        </p:txBody>
      </p:sp>
      <p:sp>
        <p:nvSpPr>
          <p:cNvPr id="28" name="矩形 27">
            <a:extLst>
              <a:ext uri="{FF2B5EF4-FFF2-40B4-BE49-F238E27FC236}">
                <a16:creationId xmlns:a16="http://schemas.microsoft.com/office/drawing/2014/main" id="{C43D8C42-A7D0-4FA6-9FBD-165CEFA7AE7B}"/>
              </a:ext>
            </a:extLst>
          </p:cNvPr>
          <p:cNvSpPr/>
          <p:nvPr/>
        </p:nvSpPr>
        <p:spPr>
          <a:xfrm>
            <a:off x="4974088" y="290823"/>
            <a:ext cx="892633" cy="559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离开</a:t>
            </a:r>
            <a:r>
              <a:rPr lang="en-US" altLang="zh-CN" sz="1000" b="1" dirty="0">
                <a:solidFill>
                  <a:schemeClr val="tx1"/>
                </a:solidFill>
                <a:latin typeface="+mn-ea"/>
              </a:rPr>
              <a:t>B</a:t>
            </a:r>
            <a:r>
              <a:rPr lang="zh-CN" altLang="en-US" sz="1000" b="1" dirty="0">
                <a:solidFill>
                  <a:schemeClr val="tx1"/>
                </a:solidFill>
                <a:latin typeface="+mn-ea"/>
              </a:rPr>
              <a:t>细胞群（亲和力</a:t>
            </a:r>
            <a:r>
              <a:rPr lang="en-US" altLang="zh-CN" sz="1000" b="1" dirty="0">
                <a:solidFill>
                  <a:schemeClr val="tx1"/>
                </a:solidFill>
                <a:latin typeface="+mn-ea"/>
              </a:rPr>
              <a:t>=Ka</a:t>
            </a:r>
            <a:r>
              <a:rPr lang="en-US" altLang="zh-CN" sz="1000" b="1" baseline="-25000" dirty="0">
                <a:solidFill>
                  <a:schemeClr val="tx1"/>
                </a:solidFill>
                <a:latin typeface="+mn-ea"/>
              </a:rPr>
              <a:t>2</a:t>
            </a:r>
            <a:r>
              <a:rPr lang="zh-CN" altLang="en-US" sz="1000" b="1" dirty="0">
                <a:solidFill>
                  <a:schemeClr val="tx1"/>
                </a:solidFill>
                <a:latin typeface="+mn-ea"/>
              </a:rPr>
              <a:t>）</a:t>
            </a:r>
            <a:endParaRPr lang="en-US" altLang="zh-CN" sz="1000" b="1" dirty="0">
              <a:solidFill>
                <a:schemeClr val="tx1"/>
              </a:solidFill>
              <a:latin typeface="+mn-ea"/>
            </a:endParaRPr>
          </a:p>
          <a:p>
            <a:pPr algn="ctr"/>
            <a:r>
              <a:rPr lang="en-US" altLang="zh-CN" sz="1000" b="1" dirty="0">
                <a:solidFill>
                  <a:schemeClr val="tx1"/>
                </a:solidFill>
                <a:latin typeface="+mn-ea"/>
              </a:rPr>
              <a:t>Ka</a:t>
            </a:r>
            <a:r>
              <a:rPr lang="en-US" altLang="zh-CN" sz="1000" b="1" baseline="-25000" dirty="0">
                <a:solidFill>
                  <a:schemeClr val="tx1"/>
                </a:solidFill>
                <a:latin typeface="+mn-ea"/>
              </a:rPr>
              <a:t>2</a:t>
            </a:r>
            <a:r>
              <a:rPr lang="en-US" altLang="zh-CN" sz="1000" b="1" dirty="0">
                <a:solidFill>
                  <a:schemeClr val="tx1"/>
                </a:solidFill>
                <a:latin typeface="+mn-ea"/>
              </a:rPr>
              <a:t>&gt;Ka</a:t>
            </a:r>
            <a:r>
              <a:rPr lang="en-US" altLang="zh-CN" sz="1000" b="1" baseline="-25000" dirty="0">
                <a:solidFill>
                  <a:schemeClr val="tx1"/>
                </a:solidFill>
                <a:latin typeface="+mn-ea"/>
              </a:rPr>
              <a:t>1</a:t>
            </a:r>
            <a:endParaRPr lang="zh-CN" altLang="en-US" sz="1000" b="1" baseline="-25000" dirty="0">
              <a:solidFill>
                <a:schemeClr val="tx1"/>
              </a:solidFill>
              <a:latin typeface="+mn-ea"/>
            </a:endParaRPr>
          </a:p>
        </p:txBody>
      </p:sp>
      <p:sp>
        <p:nvSpPr>
          <p:cNvPr id="29" name="矩形 28">
            <a:extLst>
              <a:ext uri="{FF2B5EF4-FFF2-40B4-BE49-F238E27FC236}">
                <a16:creationId xmlns:a16="http://schemas.microsoft.com/office/drawing/2014/main" id="{1DF44C85-06AC-40BE-B08C-EF79F0E857E8}"/>
              </a:ext>
            </a:extLst>
          </p:cNvPr>
          <p:cNvSpPr/>
          <p:nvPr/>
        </p:nvSpPr>
        <p:spPr>
          <a:xfrm>
            <a:off x="4172201" y="4698281"/>
            <a:ext cx="750566" cy="287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巨噬细胞</a:t>
            </a:r>
          </a:p>
        </p:txBody>
      </p:sp>
      <p:sp>
        <p:nvSpPr>
          <p:cNvPr id="30" name="矩形 29">
            <a:extLst>
              <a:ext uri="{FF2B5EF4-FFF2-40B4-BE49-F238E27FC236}">
                <a16:creationId xmlns:a16="http://schemas.microsoft.com/office/drawing/2014/main" id="{EE8BA034-B8BC-48B3-9CBB-97164FFE55B6}"/>
              </a:ext>
            </a:extLst>
          </p:cNvPr>
          <p:cNvSpPr/>
          <p:nvPr/>
        </p:nvSpPr>
        <p:spPr>
          <a:xfrm>
            <a:off x="416401" y="4978718"/>
            <a:ext cx="1080391" cy="413898"/>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增殖中中心母细胞体细胞突变</a:t>
            </a:r>
          </a:p>
        </p:txBody>
      </p:sp>
      <p:sp>
        <p:nvSpPr>
          <p:cNvPr id="32" name="矩形 31">
            <a:extLst>
              <a:ext uri="{FF2B5EF4-FFF2-40B4-BE49-F238E27FC236}">
                <a16:creationId xmlns:a16="http://schemas.microsoft.com/office/drawing/2014/main" id="{56C6EDBA-5065-4481-90A9-A304BCB18A23}"/>
              </a:ext>
            </a:extLst>
          </p:cNvPr>
          <p:cNvSpPr/>
          <p:nvPr/>
        </p:nvSpPr>
        <p:spPr>
          <a:xfrm>
            <a:off x="416400" y="3349599"/>
            <a:ext cx="1295169" cy="413898"/>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通过结合抗原抗体复合物筛选高亲和中心细胞</a:t>
            </a:r>
          </a:p>
        </p:txBody>
      </p:sp>
      <p:sp>
        <p:nvSpPr>
          <p:cNvPr id="33" name="矩形 32">
            <a:extLst>
              <a:ext uri="{FF2B5EF4-FFF2-40B4-BE49-F238E27FC236}">
                <a16:creationId xmlns:a16="http://schemas.microsoft.com/office/drawing/2014/main" id="{34AB2C55-AA3D-41AA-9A45-52D45076970F}"/>
              </a:ext>
            </a:extLst>
          </p:cNvPr>
          <p:cNvSpPr/>
          <p:nvPr/>
        </p:nvSpPr>
        <p:spPr>
          <a:xfrm>
            <a:off x="416400" y="1200937"/>
            <a:ext cx="1240053" cy="551239"/>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b="1" dirty="0">
                <a:solidFill>
                  <a:schemeClr val="tx1"/>
                </a:solidFill>
                <a:latin typeface="+mn-ea"/>
              </a:rPr>
              <a:t>同种型转换，分化为记忆细胞和浆细胞</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2" cstate="email"/>
          <a:srcRect/>
          <a:stretch>
            <a:fillRect/>
          </a:stretch>
        </p:blipFill>
        <p:spPr bwMode="auto">
          <a:xfrm>
            <a:off x="674317" y="404664"/>
            <a:ext cx="7858125" cy="4667250"/>
          </a:xfrm>
          <a:prstGeom prst="rect">
            <a:avLst/>
          </a:prstGeom>
          <a:noFill/>
          <a:ln w="9525">
            <a:noFill/>
            <a:miter lim="800000"/>
            <a:headEnd/>
            <a:tailEnd/>
          </a:ln>
        </p:spPr>
      </p:pic>
      <p:sp>
        <p:nvSpPr>
          <p:cNvPr id="3" name="矩形 2"/>
          <p:cNvSpPr/>
          <p:nvPr/>
        </p:nvSpPr>
        <p:spPr>
          <a:xfrm>
            <a:off x="1331642" y="5544234"/>
            <a:ext cx="7200800" cy="369332"/>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zh-CN" altLang="en-US" b="1" dirty="0">
                <a:solidFill>
                  <a:prstClr val="white"/>
                </a:solidFill>
                <a:latin typeface="Georgia"/>
                <a:ea typeface="微软雅黑"/>
              </a:rPr>
              <a:t>体细胞高频突变的频率随着与重排的（</a:t>
            </a:r>
            <a:r>
              <a:rPr lang="en-US" altLang="zh-CN" b="1" dirty="0">
                <a:solidFill>
                  <a:prstClr val="white"/>
                </a:solidFill>
                <a:latin typeface="Georgia"/>
                <a:ea typeface="微软雅黑"/>
              </a:rPr>
              <a:t>VDJ</a:t>
            </a:r>
            <a:r>
              <a:rPr lang="zh-CN" altLang="en-US" b="1" dirty="0">
                <a:solidFill>
                  <a:prstClr val="white"/>
                </a:solidFill>
                <a:latin typeface="Georgia"/>
                <a:ea typeface="微软雅黑"/>
              </a:rPr>
              <a:t>）基因距离的增加而降低</a:t>
            </a:r>
            <a:endParaRPr lang="en-US" altLang="zh-CN" b="1" dirty="0">
              <a:solidFill>
                <a:prstClr val="white"/>
              </a:solidFill>
              <a:latin typeface="Georgia"/>
              <a:ea typeface="微软雅黑"/>
            </a:endParaRPr>
          </a:p>
        </p:txBody>
      </p:sp>
      <p:sp>
        <p:nvSpPr>
          <p:cNvPr id="4" name="矩形 3">
            <a:extLst>
              <a:ext uri="{FF2B5EF4-FFF2-40B4-BE49-F238E27FC236}">
                <a16:creationId xmlns:a16="http://schemas.microsoft.com/office/drawing/2014/main" id="{42F39654-C7F4-4435-A59D-52B60E59C488}"/>
              </a:ext>
            </a:extLst>
          </p:cNvPr>
          <p:cNvSpPr/>
          <p:nvPr/>
        </p:nvSpPr>
        <p:spPr>
          <a:xfrm>
            <a:off x="4019081" y="4169296"/>
            <a:ext cx="1296838" cy="287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核苷酸</a:t>
            </a:r>
          </a:p>
        </p:txBody>
      </p:sp>
      <p:sp>
        <p:nvSpPr>
          <p:cNvPr id="5" name="矩形 4">
            <a:extLst>
              <a:ext uri="{FF2B5EF4-FFF2-40B4-BE49-F238E27FC236}">
                <a16:creationId xmlns:a16="http://schemas.microsoft.com/office/drawing/2014/main" id="{2A6D3DDF-B0C3-427D-8A3E-1060BF74799D}"/>
              </a:ext>
            </a:extLst>
          </p:cNvPr>
          <p:cNvSpPr/>
          <p:nvPr/>
        </p:nvSpPr>
        <p:spPr>
          <a:xfrm rot="16200000">
            <a:off x="-186217" y="2103539"/>
            <a:ext cx="2278579" cy="287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突变频率（</a:t>
            </a:r>
            <a:r>
              <a:rPr lang="en-US" altLang="zh-CN" sz="1600" b="1" dirty="0">
                <a:solidFill>
                  <a:schemeClr val="tx1"/>
                </a:solidFill>
                <a:latin typeface="+mn-ea"/>
              </a:rPr>
              <a:t>%</a:t>
            </a:r>
            <a:r>
              <a:rPr lang="zh-CN" altLang="en-US" sz="1600" b="1" dirty="0">
                <a:solidFill>
                  <a:schemeClr val="tx1"/>
                </a:solidFill>
                <a:latin typeface="+mn-ea"/>
              </a:rPr>
              <a:t>）</a:t>
            </a:r>
          </a:p>
        </p:txBody>
      </p:sp>
      <p:sp>
        <p:nvSpPr>
          <p:cNvPr id="6" name="矩形 5">
            <a:extLst>
              <a:ext uri="{FF2B5EF4-FFF2-40B4-BE49-F238E27FC236}">
                <a16:creationId xmlns:a16="http://schemas.microsoft.com/office/drawing/2014/main" id="{427018DA-406F-4F99-8055-CBD44BFE9450}"/>
              </a:ext>
            </a:extLst>
          </p:cNvPr>
          <p:cNvSpPr/>
          <p:nvPr/>
        </p:nvSpPr>
        <p:spPr>
          <a:xfrm>
            <a:off x="1242301" y="4737661"/>
            <a:ext cx="1296838" cy="287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启动子</a:t>
            </a:r>
          </a:p>
        </p:txBody>
      </p:sp>
      <p:sp>
        <p:nvSpPr>
          <p:cNvPr id="7" name="矩形 6">
            <a:extLst>
              <a:ext uri="{FF2B5EF4-FFF2-40B4-BE49-F238E27FC236}">
                <a16:creationId xmlns:a16="http://schemas.microsoft.com/office/drawing/2014/main" id="{3ACCC557-243F-4BCC-B6BA-8DBBA7DFEE57}"/>
              </a:ext>
            </a:extLst>
          </p:cNvPr>
          <p:cNvSpPr/>
          <p:nvPr/>
        </p:nvSpPr>
        <p:spPr>
          <a:xfrm>
            <a:off x="7625166" y="4791479"/>
            <a:ext cx="746502" cy="287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恒定区</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cstate="email"/>
          <a:srcRect/>
          <a:stretch>
            <a:fillRect/>
          </a:stretch>
        </p:blipFill>
        <p:spPr bwMode="auto">
          <a:xfrm>
            <a:off x="680791" y="44626"/>
            <a:ext cx="8067675" cy="5724525"/>
          </a:xfrm>
          <a:prstGeom prst="rect">
            <a:avLst/>
          </a:prstGeom>
          <a:noFill/>
          <a:ln w="9525">
            <a:noFill/>
            <a:miter lim="800000"/>
            <a:headEnd/>
            <a:tailEnd/>
          </a:ln>
        </p:spPr>
      </p:pic>
      <p:sp>
        <p:nvSpPr>
          <p:cNvPr id="3" name="矩形 2"/>
          <p:cNvSpPr/>
          <p:nvPr/>
        </p:nvSpPr>
        <p:spPr>
          <a:xfrm>
            <a:off x="611560" y="5810746"/>
            <a:ext cx="8280920" cy="646331"/>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algn="ctr" defTabSz="914400">
              <a:defRPr/>
            </a:pPr>
            <a:r>
              <a:rPr lang="zh-CN" altLang="en-US" dirty="0">
                <a:solidFill>
                  <a:prstClr val="white"/>
                </a:solidFill>
                <a:latin typeface="Georgia"/>
                <a:ea typeface="微软雅黑"/>
              </a:rPr>
              <a:t>多种细胞因子与</a:t>
            </a:r>
            <a:r>
              <a:rPr lang="en-US" altLang="zh-CN" dirty="0">
                <a:solidFill>
                  <a:prstClr val="white"/>
                </a:solidFill>
                <a:latin typeface="Georgia"/>
                <a:ea typeface="微软雅黑"/>
              </a:rPr>
              <a:t>B</a:t>
            </a:r>
            <a:r>
              <a:rPr lang="zh-CN" altLang="en-US" dirty="0">
                <a:solidFill>
                  <a:prstClr val="white"/>
                </a:solidFill>
                <a:latin typeface="Georgia"/>
                <a:ea typeface="微软雅黑"/>
              </a:rPr>
              <a:t>细胞的相互作用产生</a:t>
            </a:r>
            <a:r>
              <a:rPr lang="en-US" altLang="zh-CN" dirty="0">
                <a:solidFill>
                  <a:prstClr val="white"/>
                </a:solidFill>
                <a:latin typeface="Georgia"/>
                <a:ea typeface="微软雅黑"/>
              </a:rPr>
              <a:t>B</a:t>
            </a:r>
            <a:r>
              <a:rPr lang="zh-CN" altLang="en-US" dirty="0">
                <a:solidFill>
                  <a:prstClr val="white"/>
                </a:solidFill>
                <a:latin typeface="Georgia"/>
                <a:ea typeface="微软雅黑"/>
              </a:rPr>
              <a:t>细胞在分化成为浆细胞过程中增殖和类别转换所需的信号</a:t>
            </a:r>
            <a:endParaRPr lang="en-US" altLang="zh-CN" dirty="0">
              <a:solidFill>
                <a:prstClr val="white"/>
              </a:solidFill>
              <a:latin typeface="Georgia"/>
              <a:ea typeface="微软雅黑"/>
            </a:endParaRPr>
          </a:p>
        </p:txBody>
      </p:sp>
      <p:sp>
        <p:nvSpPr>
          <p:cNvPr id="4" name="矩形 3">
            <a:extLst>
              <a:ext uri="{FF2B5EF4-FFF2-40B4-BE49-F238E27FC236}">
                <a16:creationId xmlns:a16="http://schemas.microsoft.com/office/drawing/2014/main" id="{968017EA-8076-4077-B19E-2E701B713C4A}"/>
              </a:ext>
            </a:extLst>
          </p:cNvPr>
          <p:cNvSpPr/>
          <p:nvPr/>
        </p:nvSpPr>
        <p:spPr>
          <a:xfrm>
            <a:off x="5990094" y="201414"/>
            <a:ext cx="997057" cy="287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浆细胞</a:t>
            </a:r>
          </a:p>
        </p:txBody>
      </p:sp>
      <p:sp>
        <p:nvSpPr>
          <p:cNvPr id="5" name="矩形 4">
            <a:extLst>
              <a:ext uri="{FF2B5EF4-FFF2-40B4-BE49-F238E27FC236}">
                <a16:creationId xmlns:a16="http://schemas.microsoft.com/office/drawing/2014/main" id="{FE61F740-5C16-4FFF-833A-4A9CDD6B0323}"/>
              </a:ext>
            </a:extLst>
          </p:cNvPr>
          <p:cNvSpPr/>
          <p:nvPr/>
        </p:nvSpPr>
        <p:spPr>
          <a:xfrm>
            <a:off x="3247220" y="602764"/>
            <a:ext cx="1882719" cy="625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增殖中的</a:t>
            </a:r>
            <a:r>
              <a:rPr lang="en-US" altLang="zh-CN" sz="1400" b="1" dirty="0">
                <a:solidFill>
                  <a:schemeClr val="tx1"/>
                </a:solidFill>
                <a:latin typeface="+mn-ea"/>
              </a:rPr>
              <a:t>B</a:t>
            </a:r>
            <a:r>
              <a:rPr lang="zh-CN" altLang="en-US" sz="1400" b="1" dirty="0">
                <a:solidFill>
                  <a:schemeClr val="tx1"/>
                </a:solidFill>
                <a:latin typeface="+mn-ea"/>
              </a:rPr>
              <a:t>细胞</a:t>
            </a:r>
            <a:endParaRPr lang="en-US" altLang="zh-CN" sz="1400" b="1" dirty="0">
              <a:solidFill>
                <a:schemeClr val="tx1"/>
              </a:solidFill>
              <a:latin typeface="+mn-ea"/>
            </a:endParaRPr>
          </a:p>
          <a:p>
            <a:pPr algn="ctr"/>
            <a:r>
              <a:rPr lang="zh-CN" altLang="en-US" sz="1400" b="1" dirty="0">
                <a:solidFill>
                  <a:schemeClr val="tx1"/>
                </a:solidFill>
                <a:latin typeface="+mn-ea"/>
              </a:rPr>
              <a:t>（中心细胞）</a:t>
            </a:r>
          </a:p>
        </p:txBody>
      </p:sp>
      <p:sp>
        <p:nvSpPr>
          <p:cNvPr id="6" name="矩形 5">
            <a:extLst>
              <a:ext uri="{FF2B5EF4-FFF2-40B4-BE49-F238E27FC236}">
                <a16:creationId xmlns:a16="http://schemas.microsoft.com/office/drawing/2014/main" id="{2416A6C5-1D46-4E55-8CE4-832884D8CAF4}"/>
              </a:ext>
            </a:extLst>
          </p:cNvPr>
          <p:cNvSpPr/>
          <p:nvPr/>
        </p:nvSpPr>
        <p:spPr>
          <a:xfrm>
            <a:off x="1441342" y="3692564"/>
            <a:ext cx="1432134" cy="625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激活的</a:t>
            </a:r>
            <a:r>
              <a:rPr lang="en-US" altLang="zh-CN" sz="1400" b="1" dirty="0">
                <a:solidFill>
                  <a:schemeClr val="tx1"/>
                </a:solidFill>
                <a:latin typeface="+mn-ea"/>
              </a:rPr>
              <a:t>B</a:t>
            </a:r>
            <a:r>
              <a:rPr lang="zh-CN" altLang="en-US" sz="1400" b="1" dirty="0">
                <a:solidFill>
                  <a:schemeClr val="tx1"/>
                </a:solidFill>
                <a:latin typeface="+mn-ea"/>
              </a:rPr>
              <a:t>细胞</a:t>
            </a:r>
            <a:endParaRPr lang="en-US" altLang="zh-CN" sz="1400" b="1" dirty="0">
              <a:solidFill>
                <a:schemeClr val="tx1"/>
              </a:solidFill>
              <a:latin typeface="+mn-ea"/>
            </a:endParaRPr>
          </a:p>
          <a:p>
            <a:pPr algn="ctr"/>
            <a:r>
              <a:rPr lang="zh-CN" altLang="en-US" sz="1400" b="1" dirty="0">
                <a:solidFill>
                  <a:schemeClr val="tx1"/>
                </a:solidFill>
                <a:latin typeface="+mn-ea"/>
              </a:rPr>
              <a:t>（中心母细胞）</a:t>
            </a:r>
          </a:p>
        </p:txBody>
      </p:sp>
      <p:sp>
        <p:nvSpPr>
          <p:cNvPr id="7" name="矩形 6">
            <a:extLst>
              <a:ext uri="{FF2B5EF4-FFF2-40B4-BE49-F238E27FC236}">
                <a16:creationId xmlns:a16="http://schemas.microsoft.com/office/drawing/2014/main" id="{AB6E93B2-3208-4BCC-9827-2BFE8365E8BF}"/>
              </a:ext>
            </a:extLst>
          </p:cNvPr>
          <p:cNvSpPr/>
          <p:nvPr/>
        </p:nvSpPr>
        <p:spPr>
          <a:xfrm>
            <a:off x="1247613" y="5110189"/>
            <a:ext cx="1728061" cy="252226"/>
          </a:xfrm>
          <a:prstGeom prst="rect">
            <a:avLst/>
          </a:prstGeom>
          <a:solidFill>
            <a:srgbClr val="DBEF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促增殖细胞因子</a:t>
            </a:r>
            <a:endParaRPr lang="en-US" altLang="zh-CN" sz="1200" b="1" dirty="0">
              <a:solidFill>
                <a:schemeClr val="tx1"/>
              </a:solidFill>
              <a:latin typeface="+mn-ea"/>
            </a:endParaRPr>
          </a:p>
        </p:txBody>
      </p:sp>
      <p:sp>
        <p:nvSpPr>
          <p:cNvPr id="8" name="矩形 7">
            <a:extLst>
              <a:ext uri="{FF2B5EF4-FFF2-40B4-BE49-F238E27FC236}">
                <a16:creationId xmlns:a16="http://schemas.microsoft.com/office/drawing/2014/main" id="{77EFD8DC-9D30-4B56-9C32-0FDCF3A3F5BF}"/>
              </a:ext>
            </a:extLst>
          </p:cNvPr>
          <p:cNvSpPr/>
          <p:nvPr/>
        </p:nvSpPr>
        <p:spPr>
          <a:xfrm>
            <a:off x="3550245" y="5117938"/>
            <a:ext cx="1882719" cy="252226"/>
          </a:xfrm>
          <a:prstGeom prst="rect">
            <a:avLst/>
          </a:prstGeom>
          <a:solidFill>
            <a:srgbClr val="DBEF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促分化细胞因子</a:t>
            </a:r>
            <a:endParaRPr lang="en-US" altLang="zh-CN" sz="1200" b="1" dirty="0">
              <a:solidFill>
                <a:schemeClr val="tx1"/>
              </a:solidFill>
              <a:latin typeface="+mn-ea"/>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p:cNvPicPr>
            <a:picLocks noChangeAspect="1" noChangeArrowheads="1"/>
          </p:cNvPicPr>
          <p:nvPr/>
        </p:nvPicPr>
        <p:blipFill>
          <a:blip r:embed="rId2" cstate="email"/>
          <a:srcRect/>
          <a:stretch>
            <a:fillRect/>
          </a:stretch>
        </p:blipFill>
        <p:spPr bwMode="auto">
          <a:xfrm>
            <a:off x="72008" y="640954"/>
            <a:ext cx="8964488" cy="2355998"/>
          </a:xfrm>
          <a:prstGeom prst="rect">
            <a:avLst/>
          </a:prstGeom>
          <a:noFill/>
          <a:ln w="9525">
            <a:solidFill>
              <a:schemeClr val="tx1"/>
            </a:solidFill>
            <a:miter lim="800000"/>
            <a:headEnd/>
            <a:tailEnd/>
          </a:ln>
        </p:spPr>
      </p:pic>
      <p:sp>
        <p:nvSpPr>
          <p:cNvPr id="3" name="矩形 2"/>
          <p:cNvSpPr/>
          <p:nvPr/>
        </p:nvSpPr>
        <p:spPr>
          <a:xfrm>
            <a:off x="145917" y="188640"/>
            <a:ext cx="3256020" cy="369332"/>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defTabSz="914400">
              <a:defRPr/>
            </a:pPr>
            <a:r>
              <a:rPr lang="zh-CN" altLang="en-US" dirty="0">
                <a:solidFill>
                  <a:prstClr val="white"/>
                </a:solidFill>
                <a:latin typeface="Georgia"/>
                <a:ea typeface="微软雅黑"/>
              </a:rPr>
              <a:t>幼稚</a:t>
            </a:r>
            <a:r>
              <a:rPr lang="en-US" altLang="zh-CN" dirty="0">
                <a:solidFill>
                  <a:prstClr val="white"/>
                </a:solidFill>
                <a:latin typeface="Georgia"/>
                <a:ea typeface="微软雅黑"/>
              </a:rPr>
              <a:t>B</a:t>
            </a:r>
            <a:r>
              <a:rPr lang="zh-CN" altLang="en-US" dirty="0">
                <a:solidFill>
                  <a:prstClr val="white"/>
                </a:solidFill>
                <a:latin typeface="Georgia"/>
                <a:ea typeface="微软雅黑"/>
              </a:rPr>
              <a:t>细胞和记忆</a:t>
            </a:r>
            <a:r>
              <a:rPr lang="en-US" altLang="zh-CN" dirty="0">
                <a:solidFill>
                  <a:prstClr val="white"/>
                </a:solidFill>
                <a:latin typeface="Georgia"/>
                <a:ea typeface="微软雅黑"/>
              </a:rPr>
              <a:t>B</a:t>
            </a:r>
            <a:r>
              <a:rPr lang="zh-CN" altLang="en-US" dirty="0">
                <a:solidFill>
                  <a:prstClr val="white"/>
                </a:solidFill>
                <a:latin typeface="Georgia"/>
                <a:ea typeface="微软雅黑"/>
              </a:rPr>
              <a:t>细胞的对比</a:t>
            </a:r>
            <a:endParaRPr lang="en-US" altLang="zh-CN" dirty="0">
              <a:solidFill>
                <a:prstClr val="white"/>
              </a:solidFill>
              <a:latin typeface="Georgia"/>
              <a:ea typeface="微软雅黑"/>
            </a:endParaRPr>
          </a:p>
        </p:txBody>
      </p:sp>
      <p:sp>
        <p:nvSpPr>
          <p:cNvPr id="7" name="矩形 6">
            <a:extLst>
              <a:ext uri="{FF2B5EF4-FFF2-40B4-BE49-F238E27FC236}">
                <a16:creationId xmlns:a16="http://schemas.microsoft.com/office/drawing/2014/main" id="{5415130C-B5F6-4FCF-B743-7710E07E0A53}"/>
              </a:ext>
            </a:extLst>
          </p:cNvPr>
          <p:cNvSpPr/>
          <p:nvPr/>
        </p:nvSpPr>
        <p:spPr>
          <a:xfrm>
            <a:off x="203448" y="703729"/>
            <a:ext cx="681926" cy="252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特征</a:t>
            </a:r>
            <a:endParaRPr lang="en-US" altLang="zh-CN" sz="1200" b="1" dirty="0">
              <a:solidFill>
                <a:schemeClr val="tx1"/>
              </a:solidFill>
              <a:latin typeface="+mn-ea"/>
            </a:endParaRPr>
          </a:p>
        </p:txBody>
      </p:sp>
      <p:sp>
        <p:nvSpPr>
          <p:cNvPr id="8" name="矩形 7">
            <a:extLst>
              <a:ext uri="{FF2B5EF4-FFF2-40B4-BE49-F238E27FC236}">
                <a16:creationId xmlns:a16="http://schemas.microsoft.com/office/drawing/2014/main" id="{44CEFBA5-2500-40E9-AD97-CA9730775000}"/>
              </a:ext>
            </a:extLst>
          </p:cNvPr>
          <p:cNvSpPr/>
          <p:nvPr/>
        </p:nvSpPr>
        <p:spPr>
          <a:xfrm>
            <a:off x="2982811" y="701670"/>
            <a:ext cx="845270" cy="252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幼稚</a:t>
            </a:r>
            <a:r>
              <a:rPr lang="en-US" altLang="zh-CN" sz="1200" b="1" dirty="0">
                <a:solidFill>
                  <a:schemeClr val="tx1"/>
                </a:solidFill>
                <a:latin typeface="+mn-ea"/>
              </a:rPr>
              <a:t>B</a:t>
            </a:r>
            <a:r>
              <a:rPr lang="zh-CN" altLang="en-US" sz="1200" b="1" dirty="0">
                <a:solidFill>
                  <a:schemeClr val="tx1"/>
                </a:solidFill>
                <a:latin typeface="+mn-ea"/>
              </a:rPr>
              <a:t>细胞</a:t>
            </a:r>
            <a:endParaRPr lang="en-US" altLang="zh-CN" sz="1200" b="1" dirty="0">
              <a:solidFill>
                <a:schemeClr val="tx1"/>
              </a:solidFill>
              <a:latin typeface="+mn-ea"/>
            </a:endParaRPr>
          </a:p>
        </p:txBody>
      </p:sp>
      <p:sp>
        <p:nvSpPr>
          <p:cNvPr id="9" name="矩形 8">
            <a:extLst>
              <a:ext uri="{FF2B5EF4-FFF2-40B4-BE49-F238E27FC236}">
                <a16:creationId xmlns:a16="http://schemas.microsoft.com/office/drawing/2014/main" id="{9DB90769-8D22-4F7A-A553-495D4A363870}"/>
              </a:ext>
            </a:extLst>
          </p:cNvPr>
          <p:cNvSpPr/>
          <p:nvPr/>
        </p:nvSpPr>
        <p:spPr>
          <a:xfrm>
            <a:off x="5498704" y="691341"/>
            <a:ext cx="845270" cy="252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记忆</a:t>
            </a:r>
            <a:r>
              <a:rPr lang="en-US" altLang="zh-CN" sz="1200" b="1" dirty="0">
                <a:solidFill>
                  <a:schemeClr val="tx1"/>
                </a:solidFill>
                <a:latin typeface="+mn-ea"/>
              </a:rPr>
              <a:t>B</a:t>
            </a:r>
            <a:r>
              <a:rPr lang="zh-CN" altLang="en-US" sz="1200" b="1" dirty="0">
                <a:solidFill>
                  <a:schemeClr val="tx1"/>
                </a:solidFill>
                <a:latin typeface="+mn-ea"/>
              </a:rPr>
              <a:t>细胞</a:t>
            </a:r>
            <a:endParaRPr lang="en-US" altLang="zh-CN" sz="1200" b="1" dirty="0">
              <a:solidFill>
                <a:schemeClr val="tx1"/>
              </a:solidFill>
              <a:latin typeface="+mn-ea"/>
            </a:endParaRPr>
          </a:p>
        </p:txBody>
      </p:sp>
      <p:sp>
        <p:nvSpPr>
          <p:cNvPr id="10" name="矩形 9">
            <a:extLst>
              <a:ext uri="{FF2B5EF4-FFF2-40B4-BE49-F238E27FC236}">
                <a16:creationId xmlns:a16="http://schemas.microsoft.com/office/drawing/2014/main" id="{81EA7111-BA77-40F5-8F54-885631B2A84D}"/>
              </a:ext>
            </a:extLst>
          </p:cNvPr>
          <p:cNvSpPr/>
          <p:nvPr/>
        </p:nvSpPr>
        <p:spPr>
          <a:xfrm>
            <a:off x="203448" y="2435059"/>
            <a:ext cx="1408376" cy="267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受体亲和力</a:t>
            </a:r>
            <a:endParaRPr lang="en-US" altLang="zh-CN" sz="1200" b="1" dirty="0">
              <a:solidFill>
                <a:schemeClr val="tx1"/>
              </a:solidFill>
              <a:latin typeface="+mn-ea"/>
            </a:endParaRPr>
          </a:p>
        </p:txBody>
      </p:sp>
      <p:sp>
        <p:nvSpPr>
          <p:cNvPr id="11" name="矩形 10">
            <a:extLst>
              <a:ext uri="{FF2B5EF4-FFF2-40B4-BE49-F238E27FC236}">
                <a16:creationId xmlns:a16="http://schemas.microsoft.com/office/drawing/2014/main" id="{68A60120-BAB9-4E8B-B574-949CC1ED03CF}"/>
              </a:ext>
            </a:extLst>
          </p:cNvPr>
          <p:cNvSpPr/>
          <p:nvPr/>
        </p:nvSpPr>
        <p:spPr>
          <a:xfrm>
            <a:off x="296437" y="1255733"/>
            <a:ext cx="1408376" cy="267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免疫球蛋白</a:t>
            </a:r>
            <a:endParaRPr lang="en-US" altLang="zh-CN" sz="1200" b="1" dirty="0">
              <a:solidFill>
                <a:schemeClr val="tx1"/>
              </a:solidFill>
              <a:latin typeface="+mn-ea"/>
            </a:endParaRPr>
          </a:p>
        </p:txBody>
      </p:sp>
      <p:sp>
        <p:nvSpPr>
          <p:cNvPr id="12" name="矩形 11">
            <a:extLst>
              <a:ext uri="{FF2B5EF4-FFF2-40B4-BE49-F238E27FC236}">
                <a16:creationId xmlns:a16="http://schemas.microsoft.com/office/drawing/2014/main" id="{8670D989-72AC-41B7-950D-1A43C5DD2A95}"/>
              </a:ext>
            </a:extLst>
          </p:cNvPr>
          <p:cNvSpPr/>
          <p:nvPr/>
        </p:nvSpPr>
        <p:spPr>
          <a:xfrm>
            <a:off x="309354" y="1509049"/>
            <a:ext cx="1408376" cy="267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补体受体</a:t>
            </a:r>
            <a:endParaRPr lang="en-US" altLang="zh-CN" sz="1200" b="1" dirty="0">
              <a:solidFill>
                <a:schemeClr val="tx1"/>
              </a:solidFill>
              <a:latin typeface="+mn-ea"/>
            </a:endParaRPr>
          </a:p>
        </p:txBody>
      </p:sp>
      <p:sp>
        <p:nvSpPr>
          <p:cNvPr id="13" name="矩形 12">
            <a:extLst>
              <a:ext uri="{FF2B5EF4-FFF2-40B4-BE49-F238E27FC236}">
                <a16:creationId xmlns:a16="http://schemas.microsoft.com/office/drawing/2014/main" id="{8055280E-36B6-456E-9FBB-A2D24CC29839}"/>
              </a:ext>
            </a:extLst>
          </p:cNvPr>
          <p:cNvSpPr/>
          <p:nvPr/>
        </p:nvSpPr>
        <p:spPr>
          <a:xfrm>
            <a:off x="203448" y="1725845"/>
            <a:ext cx="1408376" cy="267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解剖学位置</a:t>
            </a:r>
            <a:endParaRPr lang="en-US" altLang="zh-CN" sz="1200" b="1" dirty="0">
              <a:solidFill>
                <a:schemeClr val="tx1"/>
              </a:solidFill>
              <a:latin typeface="+mn-ea"/>
            </a:endParaRPr>
          </a:p>
        </p:txBody>
      </p:sp>
      <p:sp>
        <p:nvSpPr>
          <p:cNvPr id="14" name="矩形 13">
            <a:extLst>
              <a:ext uri="{FF2B5EF4-FFF2-40B4-BE49-F238E27FC236}">
                <a16:creationId xmlns:a16="http://schemas.microsoft.com/office/drawing/2014/main" id="{D9E8730B-F4E5-4327-9F18-86C22CDAA935}"/>
              </a:ext>
            </a:extLst>
          </p:cNvPr>
          <p:cNvSpPr/>
          <p:nvPr/>
        </p:nvSpPr>
        <p:spPr>
          <a:xfrm>
            <a:off x="203448" y="1970276"/>
            <a:ext cx="1408376" cy="267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生命期</a:t>
            </a:r>
            <a:endParaRPr lang="en-US" altLang="zh-CN" sz="1200" b="1" dirty="0">
              <a:solidFill>
                <a:schemeClr val="tx1"/>
              </a:solidFill>
              <a:latin typeface="+mn-ea"/>
            </a:endParaRPr>
          </a:p>
        </p:txBody>
      </p:sp>
      <p:sp>
        <p:nvSpPr>
          <p:cNvPr id="15" name="矩形 14">
            <a:extLst>
              <a:ext uri="{FF2B5EF4-FFF2-40B4-BE49-F238E27FC236}">
                <a16:creationId xmlns:a16="http://schemas.microsoft.com/office/drawing/2014/main" id="{00B53E45-E7FC-4C2E-B560-B59BDEEAB28D}"/>
              </a:ext>
            </a:extLst>
          </p:cNvPr>
          <p:cNvSpPr/>
          <p:nvPr/>
        </p:nvSpPr>
        <p:spPr>
          <a:xfrm>
            <a:off x="203448" y="2215378"/>
            <a:ext cx="1408376" cy="267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再循环</a:t>
            </a:r>
            <a:endParaRPr lang="en-US" altLang="zh-CN" sz="1200" b="1" dirty="0">
              <a:solidFill>
                <a:schemeClr val="tx1"/>
              </a:solidFill>
              <a:latin typeface="+mn-ea"/>
            </a:endParaRPr>
          </a:p>
        </p:txBody>
      </p:sp>
      <p:sp>
        <p:nvSpPr>
          <p:cNvPr id="16" name="矩形 15">
            <a:extLst>
              <a:ext uri="{FF2B5EF4-FFF2-40B4-BE49-F238E27FC236}">
                <a16:creationId xmlns:a16="http://schemas.microsoft.com/office/drawing/2014/main" id="{6368C8D0-ABC3-49CB-9BB8-CD4E4867597E}"/>
              </a:ext>
            </a:extLst>
          </p:cNvPr>
          <p:cNvSpPr/>
          <p:nvPr/>
        </p:nvSpPr>
        <p:spPr>
          <a:xfrm>
            <a:off x="203448" y="1052517"/>
            <a:ext cx="1408376" cy="267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膜标志分子</a:t>
            </a:r>
            <a:endParaRPr lang="en-US" altLang="zh-CN" sz="1200" b="1" dirty="0">
              <a:solidFill>
                <a:schemeClr val="tx1"/>
              </a:solidFill>
              <a:latin typeface="+mn-ea"/>
            </a:endParaRPr>
          </a:p>
        </p:txBody>
      </p:sp>
      <p:sp>
        <p:nvSpPr>
          <p:cNvPr id="17" name="矩形 16">
            <a:extLst>
              <a:ext uri="{FF2B5EF4-FFF2-40B4-BE49-F238E27FC236}">
                <a16:creationId xmlns:a16="http://schemas.microsoft.com/office/drawing/2014/main" id="{87073827-D22A-4606-BF91-8DE1A7CCB83F}"/>
              </a:ext>
            </a:extLst>
          </p:cNvPr>
          <p:cNvSpPr/>
          <p:nvPr/>
        </p:nvSpPr>
        <p:spPr>
          <a:xfrm>
            <a:off x="203448" y="2680161"/>
            <a:ext cx="1408376" cy="267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黏附分子</a:t>
            </a:r>
            <a:endParaRPr lang="en-US" altLang="zh-CN" sz="1200" b="1" dirty="0">
              <a:solidFill>
                <a:schemeClr val="tx1"/>
              </a:solidFill>
              <a:latin typeface="+mn-ea"/>
            </a:endParaRPr>
          </a:p>
        </p:txBody>
      </p:sp>
      <p:sp>
        <p:nvSpPr>
          <p:cNvPr id="18" name="矩形 17">
            <a:extLst>
              <a:ext uri="{FF2B5EF4-FFF2-40B4-BE49-F238E27FC236}">
                <a16:creationId xmlns:a16="http://schemas.microsoft.com/office/drawing/2014/main" id="{ADAAD23F-AD8E-42DC-A6FD-527EC93C473B}"/>
              </a:ext>
            </a:extLst>
          </p:cNvPr>
          <p:cNvSpPr/>
          <p:nvPr/>
        </p:nvSpPr>
        <p:spPr>
          <a:xfrm>
            <a:off x="2982811" y="1526584"/>
            <a:ext cx="566301" cy="16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低</a:t>
            </a:r>
            <a:endParaRPr lang="en-US" altLang="zh-CN" sz="1200" b="1" dirty="0">
              <a:solidFill>
                <a:schemeClr val="tx1"/>
              </a:solidFill>
              <a:latin typeface="+mn-ea"/>
            </a:endParaRPr>
          </a:p>
        </p:txBody>
      </p:sp>
      <p:sp>
        <p:nvSpPr>
          <p:cNvPr id="19" name="矩形 18">
            <a:extLst>
              <a:ext uri="{FF2B5EF4-FFF2-40B4-BE49-F238E27FC236}">
                <a16:creationId xmlns:a16="http://schemas.microsoft.com/office/drawing/2014/main" id="{E783BEEB-9A61-4802-8D06-B0660D47EFF4}"/>
              </a:ext>
            </a:extLst>
          </p:cNvPr>
          <p:cNvSpPr/>
          <p:nvPr/>
        </p:nvSpPr>
        <p:spPr>
          <a:xfrm>
            <a:off x="5498704" y="1557695"/>
            <a:ext cx="566301" cy="16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高</a:t>
            </a:r>
            <a:endParaRPr lang="en-US" altLang="zh-CN" sz="1200" b="1" dirty="0">
              <a:solidFill>
                <a:schemeClr val="tx1"/>
              </a:solidFill>
              <a:latin typeface="+mn-ea"/>
            </a:endParaRPr>
          </a:p>
        </p:txBody>
      </p:sp>
      <p:sp>
        <p:nvSpPr>
          <p:cNvPr id="20" name="矩形 19">
            <a:extLst>
              <a:ext uri="{FF2B5EF4-FFF2-40B4-BE49-F238E27FC236}">
                <a16:creationId xmlns:a16="http://schemas.microsoft.com/office/drawing/2014/main" id="{464C600A-5A1E-4A04-873D-225A45FA8DDB}"/>
              </a:ext>
            </a:extLst>
          </p:cNvPr>
          <p:cNvSpPr/>
          <p:nvPr/>
        </p:nvSpPr>
        <p:spPr>
          <a:xfrm>
            <a:off x="2982810" y="1789846"/>
            <a:ext cx="566301" cy="16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脾脏</a:t>
            </a:r>
            <a:endParaRPr lang="en-US" altLang="zh-CN" sz="1200" b="1" dirty="0">
              <a:solidFill>
                <a:schemeClr val="tx1"/>
              </a:solidFill>
              <a:latin typeface="+mn-ea"/>
            </a:endParaRPr>
          </a:p>
        </p:txBody>
      </p:sp>
      <p:sp>
        <p:nvSpPr>
          <p:cNvPr id="21" name="矩形 20">
            <a:extLst>
              <a:ext uri="{FF2B5EF4-FFF2-40B4-BE49-F238E27FC236}">
                <a16:creationId xmlns:a16="http://schemas.microsoft.com/office/drawing/2014/main" id="{792583FC-6264-492D-B0FC-57B271455F00}"/>
              </a:ext>
            </a:extLst>
          </p:cNvPr>
          <p:cNvSpPr/>
          <p:nvPr/>
        </p:nvSpPr>
        <p:spPr>
          <a:xfrm>
            <a:off x="5498704" y="1716229"/>
            <a:ext cx="2188455" cy="241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骨髓、脾脏、淋巴结</a:t>
            </a:r>
            <a:endParaRPr lang="en-US" altLang="zh-CN" sz="1200" b="1" dirty="0">
              <a:solidFill>
                <a:schemeClr val="tx1"/>
              </a:solidFill>
              <a:latin typeface="+mn-ea"/>
            </a:endParaRPr>
          </a:p>
        </p:txBody>
      </p:sp>
      <p:sp>
        <p:nvSpPr>
          <p:cNvPr id="22" name="矩形 21">
            <a:extLst>
              <a:ext uri="{FF2B5EF4-FFF2-40B4-BE49-F238E27FC236}">
                <a16:creationId xmlns:a16="http://schemas.microsoft.com/office/drawing/2014/main" id="{9371DC0E-FCA4-4C2B-B241-CE55BA12C8BA}"/>
              </a:ext>
            </a:extLst>
          </p:cNvPr>
          <p:cNvSpPr/>
          <p:nvPr/>
        </p:nvSpPr>
        <p:spPr>
          <a:xfrm>
            <a:off x="2972481" y="2040978"/>
            <a:ext cx="845270" cy="131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短暂</a:t>
            </a:r>
            <a:endParaRPr lang="en-US" altLang="zh-CN" sz="1200" b="1" dirty="0">
              <a:solidFill>
                <a:schemeClr val="tx1"/>
              </a:solidFill>
              <a:latin typeface="+mn-ea"/>
            </a:endParaRPr>
          </a:p>
        </p:txBody>
      </p:sp>
      <p:sp>
        <p:nvSpPr>
          <p:cNvPr id="23" name="矩形 22">
            <a:extLst>
              <a:ext uri="{FF2B5EF4-FFF2-40B4-BE49-F238E27FC236}">
                <a16:creationId xmlns:a16="http://schemas.microsoft.com/office/drawing/2014/main" id="{7F82A865-75AA-4968-AC66-9B51C8419A82}"/>
              </a:ext>
            </a:extLst>
          </p:cNvPr>
          <p:cNvSpPr/>
          <p:nvPr/>
        </p:nvSpPr>
        <p:spPr>
          <a:xfrm>
            <a:off x="5498703" y="1973494"/>
            <a:ext cx="1408376" cy="214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可以是长期的</a:t>
            </a:r>
            <a:endParaRPr lang="en-US" altLang="zh-CN" sz="1200" b="1" dirty="0">
              <a:solidFill>
                <a:schemeClr val="tx1"/>
              </a:solidFill>
              <a:latin typeface="+mn-ea"/>
            </a:endParaRPr>
          </a:p>
        </p:txBody>
      </p:sp>
      <p:sp>
        <p:nvSpPr>
          <p:cNvPr id="24" name="矩形 23">
            <a:extLst>
              <a:ext uri="{FF2B5EF4-FFF2-40B4-BE49-F238E27FC236}">
                <a16:creationId xmlns:a16="http://schemas.microsoft.com/office/drawing/2014/main" id="{AFC3CE4F-67E9-4944-B2F7-BCB1B76ED046}"/>
              </a:ext>
            </a:extLst>
          </p:cNvPr>
          <p:cNvSpPr/>
          <p:nvPr/>
        </p:nvSpPr>
        <p:spPr>
          <a:xfrm>
            <a:off x="2961539" y="2249563"/>
            <a:ext cx="566301" cy="16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是</a:t>
            </a:r>
            <a:endParaRPr lang="en-US" altLang="zh-CN" sz="1200" b="1" dirty="0">
              <a:solidFill>
                <a:schemeClr val="tx1"/>
              </a:solidFill>
              <a:latin typeface="+mn-ea"/>
            </a:endParaRPr>
          </a:p>
        </p:txBody>
      </p:sp>
      <p:sp>
        <p:nvSpPr>
          <p:cNvPr id="25" name="矩形 24">
            <a:extLst>
              <a:ext uri="{FF2B5EF4-FFF2-40B4-BE49-F238E27FC236}">
                <a16:creationId xmlns:a16="http://schemas.microsoft.com/office/drawing/2014/main" id="{C0F77C37-31C9-489B-B79D-67AEF11E0BF1}"/>
              </a:ext>
            </a:extLst>
          </p:cNvPr>
          <p:cNvSpPr/>
          <p:nvPr/>
        </p:nvSpPr>
        <p:spPr>
          <a:xfrm>
            <a:off x="5500680" y="2258102"/>
            <a:ext cx="566301" cy="16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是</a:t>
            </a:r>
            <a:endParaRPr lang="en-US" altLang="zh-CN" sz="1200" b="1" dirty="0">
              <a:solidFill>
                <a:schemeClr val="tx1"/>
              </a:solidFill>
              <a:latin typeface="+mn-ea"/>
            </a:endParaRPr>
          </a:p>
        </p:txBody>
      </p:sp>
      <p:sp>
        <p:nvSpPr>
          <p:cNvPr id="26" name="矩形 25">
            <a:extLst>
              <a:ext uri="{FF2B5EF4-FFF2-40B4-BE49-F238E27FC236}">
                <a16:creationId xmlns:a16="http://schemas.microsoft.com/office/drawing/2014/main" id="{E41140DB-9B73-4E49-BFB5-38B88193107B}"/>
              </a:ext>
            </a:extLst>
          </p:cNvPr>
          <p:cNvSpPr/>
          <p:nvPr/>
        </p:nvSpPr>
        <p:spPr>
          <a:xfrm>
            <a:off x="2972481" y="2483007"/>
            <a:ext cx="1408376" cy="16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平均亲和力较低</a:t>
            </a:r>
            <a:endParaRPr lang="en-US" altLang="zh-CN" sz="1200" b="1" dirty="0">
              <a:solidFill>
                <a:schemeClr val="tx1"/>
              </a:solidFill>
              <a:latin typeface="+mn-ea"/>
            </a:endParaRPr>
          </a:p>
        </p:txBody>
      </p:sp>
      <p:sp>
        <p:nvSpPr>
          <p:cNvPr id="27" name="矩形 26">
            <a:extLst>
              <a:ext uri="{FF2B5EF4-FFF2-40B4-BE49-F238E27FC236}">
                <a16:creationId xmlns:a16="http://schemas.microsoft.com/office/drawing/2014/main" id="{285DF993-92CC-4636-80D8-03C6614E0E8A}"/>
              </a:ext>
            </a:extLst>
          </p:cNvPr>
          <p:cNvSpPr/>
          <p:nvPr/>
        </p:nvSpPr>
        <p:spPr>
          <a:xfrm>
            <a:off x="5498702" y="2483006"/>
            <a:ext cx="3257839" cy="168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由于亲和力成熟，平均亲和力较高</a:t>
            </a:r>
            <a:endParaRPr lang="en-US" altLang="zh-CN" sz="1200" b="1" dirty="0">
              <a:solidFill>
                <a:schemeClr val="tx1"/>
              </a:solidFill>
              <a:latin typeface="+mn-ea"/>
            </a:endParaRPr>
          </a:p>
        </p:txBody>
      </p:sp>
      <p:sp>
        <p:nvSpPr>
          <p:cNvPr id="28" name="矩形 27">
            <a:extLst>
              <a:ext uri="{FF2B5EF4-FFF2-40B4-BE49-F238E27FC236}">
                <a16:creationId xmlns:a16="http://schemas.microsoft.com/office/drawing/2014/main" id="{49735422-E6AA-4172-8CE9-385F22A6C6AE}"/>
              </a:ext>
            </a:extLst>
          </p:cNvPr>
          <p:cNvSpPr/>
          <p:nvPr/>
        </p:nvSpPr>
        <p:spPr>
          <a:xfrm>
            <a:off x="2961539" y="2728332"/>
            <a:ext cx="1408376" cy="16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ICAM-1</a:t>
            </a:r>
            <a:r>
              <a:rPr lang="zh-CN" altLang="en-US" sz="1200" b="1" dirty="0">
                <a:solidFill>
                  <a:schemeClr val="tx1"/>
                </a:solidFill>
                <a:latin typeface="+mn-ea"/>
              </a:rPr>
              <a:t>低表达</a:t>
            </a:r>
            <a:endParaRPr lang="en-US" altLang="zh-CN" sz="1200" b="1" dirty="0">
              <a:solidFill>
                <a:schemeClr val="tx1"/>
              </a:solidFill>
              <a:latin typeface="+mn-ea"/>
            </a:endParaRPr>
          </a:p>
        </p:txBody>
      </p:sp>
      <p:sp>
        <p:nvSpPr>
          <p:cNvPr id="29" name="矩形 28">
            <a:extLst>
              <a:ext uri="{FF2B5EF4-FFF2-40B4-BE49-F238E27FC236}">
                <a16:creationId xmlns:a16="http://schemas.microsoft.com/office/drawing/2014/main" id="{B60C2905-9A7A-49AF-B919-B3E7199CB799}"/>
              </a:ext>
            </a:extLst>
          </p:cNvPr>
          <p:cNvSpPr/>
          <p:nvPr/>
        </p:nvSpPr>
        <p:spPr>
          <a:xfrm>
            <a:off x="5501288" y="2716828"/>
            <a:ext cx="1408376" cy="16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ICAM-1</a:t>
            </a:r>
            <a:r>
              <a:rPr lang="zh-CN" altLang="en-US" sz="1200" b="1" dirty="0">
                <a:solidFill>
                  <a:schemeClr val="tx1"/>
                </a:solidFill>
                <a:latin typeface="+mn-ea"/>
              </a:rPr>
              <a:t>高表达</a:t>
            </a:r>
            <a:endParaRPr lang="en-US" altLang="zh-CN" sz="1200" b="1" dirty="0">
              <a:solidFill>
                <a:schemeClr val="tx1"/>
              </a:solidFill>
              <a:latin typeface="+mn-ea"/>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008112"/>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3200" dirty="0">
                <a:solidFill>
                  <a:prstClr val="white"/>
                </a:solidFill>
                <a:latin typeface="Georgia"/>
                <a:ea typeface="微软雅黑"/>
              </a:rPr>
              <a:t>细胞介导的效应反应</a:t>
            </a:r>
            <a:endParaRPr lang="en-US" altLang="zh-CN" sz="3200" dirty="0">
              <a:solidFill>
                <a:prstClr val="white"/>
              </a:solidFill>
              <a:latin typeface="Georgia"/>
              <a:ea typeface="微软雅黑"/>
            </a:endParaRPr>
          </a:p>
        </p:txBody>
      </p:sp>
      <p:sp>
        <p:nvSpPr>
          <p:cNvPr id="3" name="矩形 2"/>
          <p:cNvSpPr/>
          <p:nvPr/>
        </p:nvSpPr>
        <p:spPr>
          <a:xfrm>
            <a:off x="467544" y="1268760"/>
            <a:ext cx="6984776" cy="79208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效应反应</a:t>
            </a:r>
            <a:endParaRPr lang="en-US" altLang="zh-CN" sz="2800" dirty="0">
              <a:solidFill>
                <a:prstClr val="white"/>
              </a:solidFill>
              <a:latin typeface="Georgia"/>
              <a:ea typeface="微软雅黑"/>
            </a:endParaRPr>
          </a:p>
        </p:txBody>
      </p:sp>
      <p:sp>
        <p:nvSpPr>
          <p:cNvPr id="4" name="矩形 3"/>
          <p:cNvSpPr/>
          <p:nvPr/>
        </p:nvSpPr>
        <p:spPr>
          <a:xfrm>
            <a:off x="467544" y="2348880"/>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细胞毒性</a:t>
            </a:r>
            <a:r>
              <a:rPr lang="en-US" altLang="zh-CN" sz="2800" dirty="0">
                <a:solidFill>
                  <a:prstClr val="white"/>
                </a:solidFill>
                <a:latin typeface="Georgia"/>
                <a:ea typeface="微软雅黑"/>
              </a:rPr>
              <a:t>T</a:t>
            </a:r>
            <a:r>
              <a:rPr lang="zh-CN" altLang="en-US" sz="2800" dirty="0">
                <a:solidFill>
                  <a:prstClr val="white"/>
                </a:solidFill>
                <a:latin typeface="Georgia"/>
                <a:ea typeface="微软雅黑"/>
              </a:rPr>
              <a:t>细胞（</a:t>
            </a:r>
            <a:r>
              <a:rPr lang="en-US" altLang="zh-CN" sz="2800" dirty="0">
                <a:solidFill>
                  <a:prstClr val="white"/>
                </a:solidFill>
                <a:latin typeface="Georgia"/>
                <a:ea typeface="微软雅黑"/>
              </a:rPr>
              <a:t>CTL</a:t>
            </a:r>
            <a:r>
              <a:rPr lang="zh-CN" altLang="en-US" sz="2800" dirty="0">
                <a:solidFill>
                  <a:prstClr val="white"/>
                </a:solidFill>
                <a:latin typeface="Georgia"/>
                <a:ea typeface="微软雅黑"/>
              </a:rPr>
              <a:t>）</a:t>
            </a:r>
            <a:endParaRPr lang="en-US" altLang="zh-CN" sz="2800" dirty="0">
              <a:solidFill>
                <a:prstClr val="white"/>
              </a:solidFill>
              <a:latin typeface="Georgia"/>
              <a:ea typeface="微软雅黑"/>
            </a:endParaRPr>
          </a:p>
        </p:txBody>
      </p:sp>
      <p:sp>
        <p:nvSpPr>
          <p:cNvPr id="5" name="矩形 4"/>
          <p:cNvSpPr/>
          <p:nvPr/>
        </p:nvSpPr>
        <p:spPr>
          <a:xfrm>
            <a:off x="467544" y="3356992"/>
            <a:ext cx="6984776" cy="648072"/>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天然杀伤细胞（</a:t>
            </a:r>
            <a:r>
              <a:rPr lang="en-US" altLang="zh-CN" sz="2800" dirty="0">
                <a:solidFill>
                  <a:prstClr val="white"/>
                </a:solidFill>
                <a:latin typeface="Georgia"/>
                <a:ea typeface="微软雅黑"/>
              </a:rPr>
              <a:t>NK</a:t>
            </a:r>
            <a:r>
              <a:rPr lang="zh-CN" altLang="en-US" sz="2800" dirty="0">
                <a:solidFill>
                  <a:prstClr val="white"/>
                </a:solidFill>
                <a:latin typeface="Georgia"/>
                <a:ea typeface="微软雅黑"/>
              </a:rPr>
              <a:t>）</a:t>
            </a:r>
            <a:endParaRPr lang="en-US" altLang="zh-CN" sz="2800" dirty="0">
              <a:solidFill>
                <a:prstClr val="white"/>
              </a:solidFill>
              <a:latin typeface="Georgia"/>
              <a:ea typeface="微软雅黑"/>
            </a:endParaRPr>
          </a:p>
        </p:txBody>
      </p:sp>
      <p:sp>
        <p:nvSpPr>
          <p:cNvPr id="6" name="矩形 5"/>
          <p:cNvSpPr/>
          <p:nvPr/>
        </p:nvSpPr>
        <p:spPr>
          <a:xfrm>
            <a:off x="467544" y="4221088"/>
            <a:ext cx="6984776" cy="1008112"/>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抗体依赖的细胞介导的细胞毒性作用（</a:t>
            </a:r>
            <a:r>
              <a:rPr lang="en-US" altLang="zh-CN" sz="2800" dirty="0">
                <a:solidFill>
                  <a:prstClr val="white"/>
                </a:solidFill>
                <a:latin typeface="Georgia"/>
                <a:ea typeface="微软雅黑"/>
              </a:rPr>
              <a:t>ADCC</a:t>
            </a:r>
            <a:r>
              <a:rPr lang="zh-CN" altLang="en-US" sz="2800" dirty="0">
                <a:solidFill>
                  <a:prstClr val="white"/>
                </a:solidFill>
                <a:latin typeface="Georgia"/>
                <a:ea typeface="微软雅黑"/>
              </a:rPr>
              <a:t>）</a:t>
            </a:r>
            <a:endParaRPr lang="en-US" altLang="zh-CN" sz="2800" dirty="0">
              <a:solidFill>
                <a:prstClr val="white"/>
              </a:solidFill>
              <a:latin typeface="Georgia"/>
              <a:ea typeface="微软雅黑"/>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4" name="Picture 2"/>
          <p:cNvPicPr>
            <a:picLocks noChangeAspect="1" noChangeArrowheads="1"/>
          </p:cNvPicPr>
          <p:nvPr/>
        </p:nvPicPr>
        <p:blipFill>
          <a:blip r:embed="rId2" cstate="email"/>
          <a:srcRect/>
          <a:stretch>
            <a:fillRect/>
          </a:stretch>
        </p:blipFill>
        <p:spPr bwMode="auto">
          <a:xfrm>
            <a:off x="179512" y="4293096"/>
            <a:ext cx="8820472" cy="1848652"/>
          </a:xfrm>
          <a:prstGeom prst="rect">
            <a:avLst/>
          </a:prstGeom>
          <a:noFill/>
          <a:ln w="9525">
            <a:solidFill>
              <a:schemeClr val="tx1"/>
            </a:solidFill>
            <a:miter lim="800000"/>
            <a:headEnd/>
            <a:tailEnd/>
          </a:ln>
        </p:spPr>
      </p:pic>
      <p:sp>
        <p:nvSpPr>
          <p:cNvPr id="3" name="矩形 2"/>
          <p:cNvSpPr/>
          <p:nvPr/>
        </p:nvSpPr>
        <p:spPr>
          <a:xfrm>
            <a:off x="251520" y="3789040"/>
            <a:ext cx="3579826" cy="400110"/>
          </a:xfrm>
          <a:prstGeom prst="rect">
            <a:avLst/>
          </a:prstGeom>
          <a:solidFill>
            <a:schemeClr val="accent1"/>
          </a:solidFill>
        </p:spPr>
        <p:txBody>
          <a:bodyPr wrap="none">
            <a:spAutoFit/>
          </a:bodyPr>
          <a:lstStyle/>
          <a:p>
            <a:pPr defTabSz="914400">
              <a:defRPr/>
            </a:pPr>
            <a:r>
              <a:rPr lang="zh-CN" altLang="en-US" sz="2000" dirty="0">
                <a:solidFill>
                  <a:prstClr val="white"/>
                </a:solidFill>
                <a:latin typeface="Georgia"/>
                <a:ea typeface="微软雅黑"/>
              </a:rPr>
              <a:t>幼稚</a:t>
            </a:r>
            <a:r>
              <a:rPr lang="en-US" altLang="zh-CN" sz="2000" dirty="0">
                <a:solidFill>
                  <a:prstClr val="white"/>
                </a:solidFill>
                <a:latin typeface="Georgia"/>
                <a:ea typeface="微软雅黑"/>
              </a:rPr>
              <a:t>T</a:t>
            </a:r>
            <a:r>
              <a:rPr lang="zh-CN" altLang="en-US" sz="2000" dirty="0">
                <a:solidFill>
                  <a:prstClr val="white"/>
                </a:solidFill>
                <a:latin typeface="Georgia"/>
                <a:ea typeface="微软雅黑"/>
              </a:rPr>
              <a:t>细胞和效应</a:t>
            </a:r>
            <a:r>
              <a:rPr lang="en-US" altLang="zh-CN" sz="2000" dirty="0">
                <a:solidFill>
                  <a:prstClr val="white"/>
                </a:solidFill>
                <a:latin typeface="Georgia"/>
                <a:ea typeface="微软雅黑"/>
              </a:rPr>
              <a:t>T</a:t>
            </a:r>
            <a:r>
              <a:rPr lang="zh-CN" altLang="en-US" sz="2000" dirty="0">
                <a:solidFill>
                  <a:prstClr val="white"/>
                </a:solidFill>
                <a:latin typeface="Georgia"/>
                <a:ea typeface="微软雅黑"/>
              </a:rPr>
              <a:t>细胞的比较</a:t>
            </a:r>
            <a:endParaRPr lang="en-US" altLang="zh-CN" sz="2000" dirty="0">
              <a:solidFill>
                <a:prstClr val="white"/>
              </a:solidFill>
              <a:latin typeface="Georgia"/>
              <a:ea typeface="微软雅黑"/>
            </a:endParaRPr>
          </a:p>
        </p:txBody>
      </p:sp>
      <p:sp>
        <p:nvSpPr>
          <p:cNvPr id="7" name="矩形 6"/>
          <p:cNvSpPr/>
          <p:nvPr/>
        </p:nvSpPr>
        <p:spPr>
          <a:xfrm>
            <a:off x="179512" y="3244914"/>
            <a:ext cx="3625322" cy="400110"/>
          </a:xfrm>
          <a:prstGeom prst="rect">
            <a:avLst/>
          </a:prstGeom>
          <a:solidFill>
            <a:schemeClr val="accent3">
              <a:lumMod val="50000"/>
            </a:schemeClr>
          </a:solidFill>
        </p:spPr>
        <p:txBody>
          <a:bodyPr wrap="square">
            <a:spAutoFit/>
          </a:bodyPr>
          <a:lstStyle/>
          <a:p>
            <a:pPr algn="ctr" defTabSz="914400">
              <a:defRPr/>
            </a:pPr>
            <a:r>
              <a:rPr lang="zh-CN" altLang="en-US" sz="2000" dirty="0">
                <a:solidFill>
                  <a:prstClr val="white"/>
                </a:solidFill>
                <a:latin typeface="Georgia"/>
                <a:ea typeface="微软雅黑"/>
              </a:rPr>
              <a:t>不同</a:t>
            </a:r>
            <a:r>
              <a:rPr lang="en-US" altLang="zh-CN" sz="2000" dirty="0">
                <a:solidFill>
                  <a:prstClr val="white"/>
                </a:solidFill>
                <a:latin typeface="Georgia"/>
                <a:ea typeface="微软雅黑"/>
              </a:rPr>
              <a:t>T</a:t>
            </a:r>
            <a:r>
              <a:rPr lang="zh-CN" altLang="en-US" sz="2000" dirty="0">
                <a:solidFill>
                  <a:prstClr val="white"/>
                </a:solidFill>
                <a:latin typeface="Georgia"/>
                <a:ea typeface="微软雅黑"/>
              </a:rPr>
              <a:t>细胞对激活的要求不同</a:t>
            </a:r>
            <a:endParaRPr lang="en-US" altLang="zh-CN" sz="2000" dirty="0">
              <a:solidFill>
                <a:prstClr val="white"/>
              </a:solidFill>
              <a:latin typeface="Georgia"/>
              <a:ea typeface="微软雅黑"/>
            </a:endParaRPr>
          </a:p>
        </p:txBody>
      </p:sp>
      <p:sp>
        <p:nvSpPr>
          <p:cNvPr id="9" name="矩形 8"/>
          <p:cNvSpPr/>
          <p:nvPr/>
        </p:nvSpPr>
        <p:spPr>
          <a:xfrm>
            <a:off x="107504" y="436602"/>
            <a:ext cx="3697330" cy="400110"/>
          </a:xfrm>
          <a:prstGeom prst="rect">
            <a:avLst/>
          </a:prstGeom>
          <a:solidFill>
            <a:schemeClr val="accent3">
              <a:lumMod val="50000"/>
            </a:schemeClr>
          </a:solidFill>
        </p:spPr>
        <p:txBody>
          <a:bodyPr wrap="square">
            <a:spAutoFit/>
          </a:bodyPr>
          <a:lstStyle/>
          <a:p>
            <a:pPr algn="ctr" defTabSz="914400">
              <a:defRPr/>
            </a:pPr>
            <a:r>
              <a:rPr lang="zh-CN" altLang="en-US" sz="2000" dirty="0">
                <a:solidFill>
                  <a:prstClr val="white"/>
                </a:solidFill>
                <a:latin typeface="Georgia"/>
                <a:ea typeface="微软雅黑"/>
              </a:rPr>
              <a:t>效应</a:t>
            </a:r>
            <a:r>
              <a:rPr lang="en-US" altLang="zh-CN" sz="2000" dirty="0">
                <a:solidFill>
                  <a:prstClr val="white"/>
                </a:solidFill>
                <a:latin typeface="Georgia"/>
                <a:ea typeface="微软雅黑"/>
              </a:rPr>
              <a:t>T</a:t>
            </a:r>
            <a:r>
              <a:rPr lang="zh-CN" altLang="en-US" sz="2000" dirty="0">
                <a:solidFill>
                  <a:prstClr val="white"/>
                </a:solidFill>
                <a:latin typeface="Georgia"/>
                <a:ea typeface="微软雅黑"/>
              </a:rPr>
              <a:t>细胞表达多种效应分子</a:t>
            </a:r>
            <a:endParaRPr lang="en-US" altLang="zh-CN" sz="2000" dirty="0">
              <a:solidFill>
                <a:prstClr val="white"/>
              </a:solidFill>
              <a:latin typeface="Georgia"/>
              <a:ea typeface="微软雅黑"/>
            </a:endParaRPr>
          </a:p>
        </p:txBody>
      </p:sp>
      <p:pic>
        <p:nvPicPr>
          <p:cNvPr id="10" name="Picture 3"/>
          <p:cNvPicPr>
            <a:picLocks noChangeAspect="1" noChangeArrowheads="1"/>
          </p:cNvPicPr>
          <p:nvPr/>
        </p:nvPicPr>
        <p:blipFill>
          <a:blip r:embed="rId3" cstate="email"/>
          <a:srcRect/>
          <a:stretch>
            <a:fillRect/>
          </a:stretch>
        </p:blipFill>
        <p:spPr bwMode="auto">
          <a:xfrm>
            <a:off x="179512" y="1268760"/>
            <a:ext cx="8662938" cy="1100184"/>
          </a:xfrm>
          <a:prstGeom prst="rect">
            <a:avLst/>
          </a:prstGeom>
          <a:noFill/>
          <a:ln w="9525">
            <a:solidFill>
              <a:schemeClr val="tx1"/>
            </a:solidFill>
            <a:miter lim="800000"/>
            <a:headEnd/>
            <a:tailEnd/>
          </a:ln>
        </p:spPr>
      </p:pic>
      <p:sp>
        <p:nvSpPr>
          <p:cNvPr id="8" name="矩形 7">
            <a:extLst>
              <a:ext uri="{FF2B5EF4-FFF2-40B4-BE49-F238E27FC236}">
                <a16:creationId xmlns:a16="http://schemas.microsoft.com/office/drawing/2014/main" id="{AECDAF01-7146-4D93-822A-53A99F94CA4F}"/>
              </a:ext>
            </a:extLst>
          </p:cNvPr>
          <p:cNvSpPr/>
          <p:nvPr/>
        </p:nvSpPr>
        <p:spPr>
          <a:xfrm>
            <a:off x="251520" y="1294109"/>
            <a:ext cx="703810" cy="19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细胞类型</a:t>
            </a:r>
            <a:endParaRPr lang="en-US" altLang="zh-CN" sz="1200" b="1" dirty="0">
              <a:solidFill>
                <a:schemeClr val="tx1"/>
              </a:solidFill>
              <a:latin typeface="+mn-ea"/>
            </a:endParaRPr>
          </a:p>
        </p:txBody>
      </p:sp>
      <p:sp>
        <p:nvSpPr>
          <p:cNvPr id="11" name="矩形 10">
            <a:extLst>
              <a:ext uri="{FF2B5EF4-FFF2-40B4-BE49-F238E27FC236}">
                <a16:creationId xmlns:a16="http://schemas.microsoft.com/office/drawing/2014/main" id="{866528F6-B280-4EDF-818B-CE6594E9BCE3}"/>
              </a:ext>
            </a:extLst>
          </p:cNvPr>
          <p:cNvSpPr/>
          <p:nvPr/>
        </p:nvSpPr>
        <p:spPr>
          <a:xfrm>
            <a:off x="1909894" y="1294109"/>
            <a:ext cx="1158769" cy="201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可溶效应分子</a:t>
            </a:r>
            <a:endParaRPr lang="en-US" altLang="zh-CN" sz="1200" b="1" dirty="0">
              <a:solidFill>
                <a:schemeClr val="tx1"/>
              </a:solidFill>
              <a:latin typeface="+mn-ea"/>
            </a:endParaRPr>
          </a:p>
        </p:txBody>
      </p:sp>
      <p:sp>
        <p:nvSpPr>
          <p:cNvPr id="14" name="矩形 13">
            <a:extLst>
              <a:ext uri="{FF2B5EF4-FFF2-40B4-BE49-F238E27FC236}">
                <a16:creationId xmlns:a16="http://schemas.microsoft.com/office/drawing/2014/main" id="{27C6AC68-0134-428E-AA9E-F02552A5581D}"/>
              </a:ext>
            </a:extLst>
          </p:cNvPr>
          <p:cNvSpPr/>
          <p:nvPr/>
        </p:nvSpPr>
        <p:spPr>
          <a:xfrm>
            <a:off x="6494809" y="1291515"/>
            <a:ext cx="1758038" cy="201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膜结合效应分子</a:t>
            </a:r>
            <a:endParaRPr lang="en-US" altLang="zh-CN" sz="1200" b="1" dirty="0">
              <a:solidFill>
                <a:schemeClr val="tx1"/>
              </a:solidFill>
              <a:latin typeface="+mn-ea"/>
            </a:endParaRPr>
          </a:p>
        </p:txBody>
      </p:sp>
      <p:sp>
        <p:nvSpPr>
          <p:cNvPr id="15" name="矩形 14">
            <a:extLst>
              <a:ext uri="{FF2B5EF4-FFF2-40B4-BE49-F238E27FC236}">
                <a16:creationId xmlns:a16="http://schemas.microsoft.com/office/drawing/2014/main" id="{B59F2E7C-88F3-420A-9867-877136C493B3}"/>
              </a:ext>
            </a:extLst>
          </p:cNvPr>
          <p:cNvSpPr/>
          <p:nvPr/>
        </p:nvSpPr>
        <p:spPr>
          <a:xfrm>
            <a:off x="1956169" y="1719904"/>
            <a:ext cx="2290367" cy="13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细胞毒素（穿孔素和颗粒酶）</a:t>
            </a:r>
            <a:endParaRPr lang="en-US" altLang="zh-CN" sz="1200" b="1" dirty="0">
              <a:solidFill>
                <a:schemeClr val="tx1"/>
              </a:solidFill>
              <a:latin typeface="+mn-ea"/>
            </a:endParaRPr>
          </a:p>
        </p:txBody>
      </p:sp>
      <p:sp>
        <p:nvSpPr>
          <p:cNvPr id="16" name="矩形 15">
            <a:extLst>
              <a:ext uri="{FF2B5EF4-FFF2-40B4-BE49-F238E27FC236}">
                <a16:creationId xmlns:a16="http://schemas.microsoft.com/office/drawing/2014/main" id="{F3B031F7-96A3-4BB9-A1A6-6C0FF6014F49}"/>
              </a:ext>
            </a:extLst>
          </p:cNvPr>
          <p:cNvSpPr/>
          <p:nvPr/>
        </p:nvSpPr>
        <p:spPr>
          <a:xfrm>
            <a:off x="6494809" y="1686709"/>
            <a:ext cx="1216837" cy="13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err="1">
                <a:solidFill>
                  <a:schemeClr val="tx1"/>
                </a:solidFill>
                <a:latin typeface="+mn-ea"/>
              </a:rPr>
              <a:t>Fas</a:t>
            </a:r>
            <a:r>
              <a:rPr lang="zh-CN" altLang="en-US" sz="1200" b="1" dirty="0">
                <a:solidFill>
                  <a:schemeClr val="tx1"/>
                </a:solidFill>
                <a:latin typeface="+mn-ea"/>
              </a:rPr>
              <a:t>配体（</a:t>
            </a:r>
            <a:r>
              <a:rPr lang="en-US" altLang="zh-CN" sz="1200" b="1" dirty="0">
                <a:solidFill>
                  <a:schemeClr val="tx1"/>
                </a:solidFill>
                <a:latin typeface="+mn-ea"/>
              </a:rPr>
              <a:t>FASL</a:t>
            </a:r>
            <a:r>
              <a:rPr lang="zh-CN" altLang="en-US" sz="1200" b="1" dirty="0">
                <a:solidFill>
                  <a:schemeClr val="tx1"/>
                </a:solidFill>
                <a:latin typeface="+mn-ea"/>
              </a:rPr>
              <a:t>）</a:t>
            </a:r>
            <a:endParaRPr lang="en-US" altLang="zh-CN" sz="1200" b="1" dirty="0">
              <a:solidFill>
                <a:schemeClr val="tx1"/>
              </a:solidFill>
              <a:latin typeface="+mn-ea"/>
            </a:endParaRPr>
          </a:p>
        </p:txBody>
      </p:sp>
      <p:sp>
        <p:nvSpPr>
          <p:cNvPr id="17" name="矩形 16">
            <a:extLst>
              <a:ext uri="{FF2B5EF4-FFF2-40B4-BE49-F238E27FC236}">
                <a16:creationId xmlns:a16="http://schemas.microsoft.com/office/drawing/2014/main" id="{E9DD6CC6-1B49-431F-89DD-7D277506C19E}"/>
              </a:ext>
            </a:extLst>
          </p:cNvPr>
          <p:cNvSpPr/>
          <p:nvPr/>
        </p:nvSpPr>
        <p:spPr>
          <a:xfrm>
            <a:off x="6495829" y="1892880"/>
            <a:ext cx="2035988" cy="201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肿瘤坏死因子</a:t>
            </a:r>
            <a:r>
              <a:rPr lang="zh-CN" altLang="en-US" sz="1200" b="1" dirty="0">
                <a:solidFill>
                  <a:schemeClr val="tx1"/>
                </a:solidFill>
                <a:latin typeface="+mn-ea"/>
                <a:sym typeface="Symbol" panose="05050102010706020507" pitchFamily="18" charset="2"/>
              </a:rPr>
              <a:t></a:t>
            </a:r>
            <a:endParaRPr lang="en-US" altLang="zh-CN" sz="1200" b="1" dirty="0">
              <a:solidFill>
                <a:schemeClr val="tx1"/>
              </a:solidFill>
              <a:latin typeface="+mn-ea"/>
            </a:endParaRPr>
          </a:p>
        </p:txBody>
      </p:sp>
      <p:sp>
        <p:nvSpPr>
          <p:cNvPr id="18" name="矩形 17">
            <a:extLst>
              <a:ext uri="{FF2B5EF4-FFF2-40B4-BE49-F238E27FC236}">
                <a16:creationId xmlns:a16="http://schemas.microsoft.com/office/drawing/2014/main" id="{620D4144-3A3C-43AE-B421-6FE4CC8D5652}"/>
              </a:ext>
            </a:extLst>
          </p:cNvPr>
          <p:cNvSpPr/>
          <p:nvPr/>
        </p:nvSpPr>
        <p:spPr>
          <a:xfrm>
            <a:off x="6494808" y="2153127"/>
            <a:ext cx="1216837" cy="13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CD40</a:t>
            </a:r>
            <a:r>
              <a:rPr lang="zh-CN" altLang="en-US" sz="1200" b="1" dirty="0">
                <a:solidFill>
                  <a:schemeClr val="tx1"/>
                </a:solidFill>
                <a:latin typeface="+mn-ea"/>
              </a:rPr>
              <a:t>配体</a:t>
            </a:r>
            <a:endParaRPr lang="en-US" altLang="zh-CN" sz="1200" b="1" dirty="0">
              <a:solidFill>
                <a:schemeClr val="tx1"/>
              </a:solidFill>
              <a:latin typeface="+mn-ea"/>
            </a:endParaRPr>
          </a:p>
        </p:txBody>
      </p:sp>
      <p:sp>
        <p:nvSpPr>
          <p:cNvPr id="19" name="矩形 18">
            <a:extLst>
              <a:ext uri="{FF2B5EF4-FFF2-40B4-BE49-F238E27FC236}">
                <a16:creationId xmlns:a16="http://schemas.microsoft.com/office/drawing/2014/main" id="{B4259D6D-95B6-4D27-B05F-A7E3F241101A}"/>
              </a:ext>
            </a:extLst>
          </p:cNvPr>
          <p:cNvSpPr/>
          <p:nvPr/>
        </p:nvSpPr>
        <p:spPr>
          <a:xfrm>
            <a:off x="295434" y="4367942"/>
            <a:ext cx="703810" cy="19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特征</a:t>
            </a:r>
            <a:endParaRPr lang="en-US" altLang="zh-CN" sz="1200" b="1" dirty="0">
              <a:solidFill>
                <a:schemeClr val="tx1"/>
              </a:solidFill>
              <a:latin typeface="+mn-ea"/>
            </a:endParaRPr>
          </a:p>
        </p:txBody>
      </p:sp>
      <p:sp>
        <p:nvSpPr>
          <p:cNvPr id="20" name="矩形 19">
            <a:extLst>
              <a:ext uri="{FF2B5EF4-FFF2-40B4-BE49-F238E27FC236}">
                <a16:creationId xmlns:a16="http://schemas.microsoft.com/office/drawing/2014/main" id="{C3F8B17C-B234-45DE-B233-9F7FBA8A786F}"/>
              </a:ext>
            </a:extLst>
          </p:cNvPr>
          <p:cNvSpPr/>
          <p:nvPr/>
        </p:nvSpPr>
        <p:spPr>
          <a:xfrm>
            <a:off x="3831345" y="4367942"/>
            <a:ext cx="965379" cy="20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幼稚</a:t>
            </a:r>
            <a:r>
              <a:rPr lang="en-US" altLang="zh-CN" sz="1200" b="1" dirty="0">
                <a:solidFill>
                  <a:schemeClr val="tx1"/>
                </a:solidFill>
                <a:latin typeface="+mn-ea"/>
              </a:rPr>
              <a:t>T</a:t>
            </a:r>
            <a:r>
              <a:rPr lang="zh-CN" altLang="en-US" sz="1200" b="1" dirty="0">
                <a:solidFill>
                  <a:schemeClr val="tx1"/>
                </a:solidFill>
                <a:latin typeface="+mn-ea"/>
              </a:rPr>
              <a:t>细胞</a:t>
            </a:r>
            <a:endParaRPr lang="en-US" altLang="zh-CN" sz="1200" b="1" dirty="0">
              <a:solidFill>
                <a:schemeClr val="tx1"/>
              </a:solidFill>
              <a:latin typeface="+mn-ea"/>
            </a:endParaRPr>
          </a:p>
        </p:txBody>
      </p:sp>
      <p:sp>
        <p:nvSpPr>
          <p:cNvPr id="21" name="矩形 20">
            <a:extLst>
              <a:ext uri="{FF2B5EF4-FFF2-40B4-BE49-F238E27FC236}">
                <a16:creationId xmlns:a16="http://schemas.microsoft.com/office/drawing/2014/main" id="{31D136C1-0FD7-4F71-BCDD-9D079E86C730}"/>
              </a:ext>
            </a:extLst>
          </p:cNvPr>
          <p:cNvSpPr/>
          <p:nvPr/>
        </p:nvSpPr>
        <p:spPr>
          <a:xfrm>
            <a:off x="6777261" y="4364704"/>
            <a:ext cx="965379" cy="20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效应</a:t>
            </a:r>
            <a:r>
              <a:rPr lang="en-US" altLang="zh-CN" sz="1200" b="1" dirty="0">
                <a:solidFill>
                  <a:schemeClr val="tx1"/>
                </a:solidFill>
                <a:latin typeface="+mn-ea"/>
              </a:rPr>
              <a:t>T</a:t>
            </a:r>
            <a:r>
              <a:rPr lang="zh-CN" altLang="en-US" sz="1200" b="1" dirty="0">
                <a:solidFill>
                  <a:schemeClr val="tx1"/>
                </a:solidFill>
                <a:latin typeface="+mn-ea"/>
              </a:rPr>
              <a:t>细胞</a:t>
            </a:r>
            <a:endParaRPr lang="en-US" altLang="zh-CN" sz="1200" b="1" dirty="0">
              <a:solidFill>
                <a:schemeClr val="tx1"/>
              </a:solidFill>
              <a:latin typeface="+mn-ea"/>
            </a:endParaRPr>
          </a:p>
        </p:txBody>
      </p:sp>
      <p:sp>
        <p:nvSpPr>
          <p:cNvPr id="22" name="矩形 21">
            <a:extLst>
              <a:ext uri="{FF2B5EF4-FFF2-40B4-BE49-F238E27FC236}">
                <a16:creationId xmlns:a16="http://schemas.microsoft.com/office/drawing/2014/main" id="{7AAB811C-F44B-4924-AFCA-7838BC6487E5}"/>
              </a:ext>
            </a:extLst>
          </p:cNvPr>
          <p:cNvSpPr/>
          <p:nvPr/>
        </p:nvSpPr>
        <p:spPr>
          <a:xfrm>
            <a:off x="295434" y="4762917"/>
            <a:ext cx="2773229" cy="198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共刺激信号（</a:t>
            </a:r>
            <a:r>
              <a:rPr lang="en-US" altLang="zh-CN" sz="1200" b="1" dirty="0">
                <a:solidFill>
                  <a:schemeClr val="tx1"/>
                </a:solidFill>
                <a:latin typeface="+mn-ea"/>
              </a:rPr>
              <a:t>CD28-B7</a:t>
            </a:r>
            <a:r>
              <a:rPr lang="zh-CN" altLang="en-US" sz="1200" b="1" dirty="0">
                <a:solidFill>
                  <a:schemeClr val="tx1"/>
                </a:solidFill>
                <a:latin typeface="+mn-ea"/>
              </a:rPr>
              <a:t>相互作用）</a:t>
            </a:r>
            <a:endParaRPr lang="en-US" altLang="zh-CN" sz="1200" b="1" dirty="0">
              <a:solidFill>
                <a:schemeClr val="tx1"/>
              </a:solidFill>
              <a:latin typeface="+mn-ea"/>
            </a:endParaRPr>
          </a:p>
        </p:txBody>
      </p:sp>
      <p:sp>
        <p:nvSpPr>
          <p:cNvPr id="23" name="矩形 22">
            <a:extLst>
              <a:ext uri="{FF2B5EF4-FFF2-40B4-BE49-F238E27FC236}">
                <a16:creationId xmlns:a16="http://schemas.microsoft.com/office/drawing/2014/main" id="{1D21345D-E4AA-47EE-89CC-495C96B119E6}"/>
              </a:ext>
            </a:extLst>
          </p:cNvPr>
          <p:cNvSpPr/>
          <p:nvPr/>
        </p:nvSpPr>
        <p:spPr>
          <a:xfrm>
            <a:off x="3839093" y="4762917"/>
            <a:ext cx="1469076" cy="20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激活所需</a:t>
            </a:r>
            <a:endParaRPr lang="en-US" altLang="zh-CN" sz="1200" b="1" dirty="0">
              <a:solidFill>
                <a:schemeClr val="tx1"/>
              </a:solidFill>
              <a:latin typeface="+mn-ea"/>
            </a:endParaRPr>
          </a:p>
        </p:txBody>
      </p:sp>
      <p:sp>
        <p:nvSpPr>
          <p:cNvPr id="24" name="矩形 23">
            <a:extLst>
              <a:ext uri="{FF2B5EF4-FFF2-40B4-BE49-F238E27FC236}">
                <a16:creationId xmlns:a16="http://schemas.microsoft.com/office/drawing/2014/main" id="{F1170F4B-1358-4AD6-A596-86DC53083A1C}"/>
              </a:ext>
            </a:extLst>
          </p:cNvPr>
          <p:cNvSpPr/>
          <p:nvPr/>
        </p:nvSpPr>
        <p:spPr>
          <a:xfrm>
            <a:off x="6774737" y="4749773"/>
            <a:ext cx="1757079" cy="198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激活不需要</a:t>
            </a:r>
            <a:endParaRPr lang="en-US" altLang="zh-CN" sz="1200" b="1" dirty="0">
              <a:solidFill>
                <a:schemeClr val="tx1"/>
              </a:solidFill>
              <a:latin typeface="+mn-ea"/>
            </a:endParaRPr>
          </a:p>
        </p:txBody>
      </p:sp>
      <p:sp>
        <p:nvSpPr>
          <p:cNvPr id="25" name="矩形 24">
            <a:extLst>
              <a:ext uri="{FF2B5EF4-FFF2-40B4-BE49-F238E27FC236}">
                <a16:creationId xmlns:a16="http://schemas.microsoft.com/office/drawing/2014/main" id="{B026815E-C6ED-43CF-A179-25EC461B989D}"/>
              </a:ext>
            </a:extLst>
          </p:cNvPr>
          <p:cNvSpPr/>
          <p:nvPr/>
        </p:nvSpPr>
        <p:spPr>
          <a:xfrm>
            <a:off x="295434" y="5015130"/>
            <a:ext cx="1469076" cy="20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CD45</a:t>
            </a:r>
            <a:r>
              <a:rPr lang="zh-CN" altLang="en-US" sz="1200" b="1" dirty="0">
                <a:solidFill>
                  <a:schemeClr val="tx1"/>
                </a:solidFill>
                <a:latin typeface="+mn-ea"/>
              </a:rPr>
              <a:t>异构体</a:t>
            </a:r>
            <a:endParaRPr lang="en-US" altLang="zh-CN" sz="1200" b="1" dirty="0">
              <a:solidFill>
                <a:schemeClr val="tx1"/>
              </a:solidFill>
              <a:latin typeface="+mn-ea"/>
            </a:endParaRPr>
          </a:p>
        </p:txBody>
      </p:sp>
      <p:sp>
        <p:nvSpPr>
          <p:cNvPr id="26" name="矩形 25">
            <a:extLst>
              <a:ext uri="{FF2B5EF4-FFF2-40B4-BE49-F238E27FC236}">
                <a16:creationId xmlns:a16="http://schemas.microsoft.com/office/drawing/2014/main" id="{41510843-2920-402D-B498-60C333B52ADC}"/>
              </a:ext>
            </a:extLst>
          </p:cNvPr>
          <p:cNvSpPr/>
          <p:nvPr/>
        </p:nvSpPr>
        <p:spPr>
          <a:xfrm>
            <a:off x="295434" y="5247926"/>
            <a:ext cx="2695739" cy="20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细胞黏附分子（</a:t>
            </a:r>
            <a:r>
              <a:rPr lang="en-US" altLang="zh-CN" sz="1200" b="1" dirty="0">
                <a:solidFill>
                  <a:schemeClr val="tx1"/>
                </a:solidFill>
                <a:latin typeface="+mn-ea"/>
              </a:rPr>
              <a:t>CD2</a:t>
            </a:r>
            <a:r>
              <a:rPr lang="zh-CN" altLang="en-US" sz="1200" b="1" dirty="0">
                <a:solidFill>
                  <a:schemeClr val="tx1"/>
                </a:solidFill>
                <a:latin typeface="+mn-ea"/>
              </a:rPr>
              <a:t>和</a:t>
            </a:r>
            <a:r>
              <a:rPr lang="en-US" altLang="zh-CN" sz="1200" b="1" dirty="0">
                <a:solidFill>
                  <a:schemeClr val="tx1"/>
                </a:solidFill>
                <a:latin typeface="+mn-ea"/>
              </a:rPr>
              <a:t>LFA-1</a:t>
            </a:r>
            <a:r>
              <a:rPr lang="zh-CN" altLang="en-US" sz="1200" b="1" dirty="0">
                <a:solidFill>
                  <a:schemeClr val="tx1"/>
                </a:solidFill>
                <a:latin typeface="+mn-ea"/>
              </a:rPr>
              <a:t>）</a:t>
            </a:r>
            <a:endParaRPr lang="en-US" altLang="zh-CN" sz="1200" b="1" dirty="0">
              <a:solidFill>
                <a:schemeClr val="tx1"/>
              </a:solidFill>
              <a:latin typeface="+mn-ea"/>
            </a:endParaRPr>
          </a:p>
        </p:txBody>
      </p:sp>
      <p:sp>
        <p:nvSpPr>
          <p:cNvPr id="27" name="矩形 26">
            <a:extLst>
              <a:ext uri="{FF2B5EF4-FFF2-40B4-BE49-F238E27FC236}">
                <a16:creationId xmlns:a16="http://schemas.microsoft.com/office/drawing/2014/main" id="{0D519243-7A13-472F-AFCB-867EFB0CC958}"/>
              </a:ext>
            </a:extLst>
          </p:cNvPr>
          <p:cNvSpPr/>
          <p:nvPr/>
        </p:nvSpPr>
        <p:spPr>
          <a:xfrm>
            <a:off x="3855210" y="5247926"/>
            <a:ext cx="1469076" cy="20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低表达</a:t>
            </a:r>
            <a:endParaRPr lang="en-US" altLang="zh-CN" sz="1200" b="1" dirty="0">
              <a:solidFill>
                <a:schemeClr val="tx1"/>
              </a:solidFill>
              <a:latin typeface="+mn-ea"/>
            </a:endParaRPr>
          </a:p>
        </p:txBody>
      </p:sp>
      <p:sp>
        <p:nvSpPr>
          <p:cNvPr id="28" name="矩形 27">
            <a:extLst>
              <a:ext uri="{FF2B5EF4-FFF2-40B4-BE49-F238E27FC236}">
                <a16:creationId xmlns:a16="http://schemas.microsoft.com/office/drawing/2014/main" id="{9310725A-BD1B-4822-8A6E-8EE80B2CFC9B}"/>
              </a:ext>
            </a:extLst>
          </p:cNvPr>
          <p:cNvSpPr/>
          <p:nvPr/>
        </p:nvSpPr>
        <p:spPr>
          <a:xfrm>
            <a:off x="6783771" y="5214438"/>
            <a:ext cx="1469076" cy="20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高表达</a:t>
            </a:r>
            <a:endParaRPr lang="en-US" altLang="zh-CN" sz="1200" b="1" dirty="0">
              <a:solidFill>
                <a:schemeClr val="tx1"/>
              </a:solidFill>
              <a:latin typeface="+mn-ea"/>
            </a:endParaRPr>
          </a:p>
        </p:txBody>
      </p:sp>
      <p:sp>
        <p:nvSpPr>
          <p:cNvPr id="29" name="矩形 28">
            <a:extLst>
              <a:ext uri="{FF2B5EF4-FFF2-40B4-BE49-F238E27FC236}">
                <a16:creationId xmlns:a16="http://schemas.microsoft.com/office/drawing/2014/main" id="{676E7E64-B6E2-4787-B4D3-A393FC36F50F}"/>
              </a:ext>
            </a:extLst>
          </p:cNvPr>
          <p:cNvSpPr/>
          <p:nvPr/>
        </p:nvSpPr>
        <p:spPr>
          <a:xfrm>
            <a:off x="295434" y="5488409"/>
            <a:ext cx="1469076" cy="20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运输模式</a:t>
            </a:r>
            <a:endParaRPr lang="en-US" altLang="zh-CN" sz="1200" b="1" dirty="0">
              <a:solidFill>
                <a:schemeClr val="tx1"/>
              </a:solidFill>
              <a:latin typeface="+mn-ea"/>
            </a:endParaRPr>
          </a:p>
        </p:txBody>
      </p:sp>
      <p:sp>
        <p:nvSpPr>
          <p:cNvPr id="30" name="矩形 29">
            <a:extLst>
              <a:ext uri="{FF2B5EF4-FFF2-40B4-BE49-F238E27FC236}">
                <a16:creationId xmlns:a16="http://schemas.microsoft.com/office/drawing/2014/main" id="{BEEEE65F-2433-436B-A24F-55B0B4DA8FB4}"/>
              </a:ext>
            </a:extLst>
          </p:cNvPr>
          <p:cNvSpPr/>
          <p:nvPr/>
        </p:nvSpPr>
        <p:spPr>
          <a:xfrm>
            <a:off x="3882175" y="5416101"/>
            <a:ext cx="2239656" cy="31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二级淋巴组织中的</a:t>
            </a:r>
            <a:r>
              <a:rPr lang="en-US" altLang="zh-CN" sz="1200" b="1" dirty="0">
                <a:solidFill>
                  <a:schemeClr val="tx1"/>
                </a:solidFill>
                <a:latin typeface="+mn-ea"/>
              </a:rPr>
              <a:t>HEV</a:t>
            </a:r>
          </a:p>
        </p:txBody>
      </p:sp>
      <p:sp>
        <p:nvSpPr>
          <p:cNvPr id="31" name="矩形 30">
            <a:extLst>
              <a:ext uri="{FF2B5EF4-FFF2-40B4-BE49-F238E27FC236}">
                <a16:creationId xmlns:a16="http://schemas.microsoft.com/office/drawing/2014/main" id="{9248C143-1AB2-4A5E-B1D3-6CBEF24C3BF0}"/>
              </a:ext>
            </a:extLst>
          </p:cNvPr>
          <p:cNvSpPr/>
          <p:nvPr/>
        </p:nvSpPr>
        <p:spPr>
          <a:xfrm>
            <a:off x="6798234" y="5488409"/>
            <a:ext cx="1826822" cy="31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三级淋巴组织、感染部位</a:t>
            </a:r>
            <a:endParaRPr lang="en-US" altLang="zh-CN" sz="1200" b="1" dirty="0">
              <a:solidFill>
                <a:schemeClr val="tx1"/>
              </a:solidFill>
              <a:latin typeface="+mn-ea"/>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gure_09_17"/>
          <p:cNvPicPr>
            <a:picLocks noChangeAspect="1" noChangeArrowheads="1"/>
          </p:cNvPicPr>
          <p:nvPr/>
        </p:nvPicPr>
        <p:blipFill>
          <a:blip r:embed="rId2" cstate="print"/>
          <a:srcRect/>
          <a:stretch>
            <a:fillRect/>
          </a:stretch>
        </p:blipFill>
        <p:spPr bwMode="auto">
          <a:xfrm>
            <a:off x="956940" y="1101482"/>
            <a:ext cx="6927428" cy="5491406"/>
          </a:xfrm>
          <a:prstGeom prst="rect">
            <a:avLst/>
          </a:prstGeom>
          <a:noFill/>
          <a:ln w="9525">
            <a:noFill/>
            <a:miter lim="800000"/>
            <a:headEnd/>
            <a:tailEnd/>
          </a:ln>
          <a:effectLst/>
        </p:spPr>
      </p:pic>
      <p:sp>
        <p:nvSpPr>
          <p:cNvPr id="8" name="矩形 7"/>
          <p:cNvSpPr/>
          <p:nvPr/>
        </p:nvSpPr>
        <p:spPr>
          <a:xfrm>
            <a:off x="251520" y="332656"/>
            <a:ext cx="8568952" cy="400110"/>
          </a:xfrm>
          <a:prstGeom prst="rect">
            <a:avLst/>
          </a:prstGeom>
          <a:solidFill>
            <a:schemeClr val="accent3">
              <a:lumMod val="50000"/>
            </a:schemeClr>
          </a:solidFill>
        </p:spPr>
        <p:txBody>
          <a:bodyPr wrap="square">
            <a:spAutoFit/>
          </a:bodyPr>
          <a:lstStyle/>
          <a:p>
            <a:pPr defTabSz="914400">
              <a:defRPr/>
            </a:pPr>
            <a:r>
              <a:rPr lang="zh-CN" altLang="en-US" sz="2000" dirty="0">
                <a:solidFill>
                  <a:prstClr val="white"/>
                </a:solidFill>
                <a:latin typeface="Georgia"/>
                <a:ea typeface="微软雅黑"/>
              </a:rPr>
              <a:t>细胞黏附分子促进</a:t>
            </a:r>
            <a:r>
              <a:rPr lang="en-US" altLang="zh-CN" sz="2000" dirty="0">
                <a:solidFill>
                  <a:prstClr val="white"/>
                </a:solidFill>
                <a:latin typeface="Georgia"/>
                <a:ea typeface="微软雅黑"/>
              </a:rPr>
              <a:t>TCR</a:t>
            </a:r>
            <a:r>
              <a:rPr lang="zh-CN" altLang="en-US" sz="2000" dirty="0">
                <a:solidFill>
                  <a:prstClr val="white"/>
                </a:solidFill>
                <a:latin typeface="Georgia"/>
                <a:ea typeface="微软雅黑"/>
              </a:rPr>
              <a:t>介导的细胞相互作用</a:t>
            </a:r>
            <a:endParaRPr lang="en-US" altLang="zh-CN" sz="2000" dirty="0">
              <a:solidFill>
                <a:prstClr val="white"/>
              </a:solidFill>
              <a:latin typeface="Georgia"/>
              <a:ea typeface="微软雅黑"/>
            </a:endParaRPr>
          </a:p>
        </p:txBody>
      </p:sp>
      <p:sp>
        <p:nvSpPr>
          <p:cNvPr id="4" name="矩形 3">
            <a:extLst>
              <a:ext uri="{FF2B5EF4-FFF2-40B4-BE49-F238E27FC236}">
                <a16:creationId xmlns:a16="http://schemas.microsoft.com/office/drawing/2014/main" id="{D5E83A0D-E375-4D0B-A865-860AA5D51F07}"/>
              </a:ext>
            </a:extLst>
          </p:cNvPr>
          <p:cNvSpPr/>
          <p:nvPr/>
        </p:nvSpPr>
        <p:spPr>
          <a:xfrm>
            <a:off x="3963615" y="1433593"/>
            <a:ext cx="1096581" cy="388876"/>
          </a:xfrm>
          <a:prstGeom prst="rect">
            <a:avLst/>
          </a:prstGeom>
          <a:solidFill>
            <a:srgbClr val="E9EB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2400" b="1" dirty="0">
                <a:solidFill>
                  <a:schemeClr val="tx1"/>
                </a:solidFill>
                <a:latin typeface="+mn-ea"/>
              </a:rPr>
              <a:t>T</a:t>
            </a:r>
            <a:r>
              <a:rPr lang="zh-CN" altLang="en-US" sz="2400" b="1" dirty="0">
                <a:solidFill>
                  <a:schemeClr val="tx1"/>
                </a:solidFill>
                <a:latin typeface="+mn-ea"/>
              </a:rPr>
              <a:t>细胞</a:t>
            </a:r>
            <a:endParaRPr lang="en-US" altLang="zh-CN" sz="2400" b="1" dirty="0">
              <a:solidFill>
                <a:schemeClr val="tx1"/>
              </a:solidFill>
              <a:latin typeface="+mn-ea"/>
            </a:endParaRPr>
          </a:p>
        </p:txBody>
      </p:sp>
      <p:sp>
        <p:nvSpPr>
          <p:cNvPr id="5" name="矩形 4">
            <a:extLst>
              <a:ext uri="{FF2B5EF4-FFF2-40B4-BE49-F238E27FC236}">
                <a16:creationId xmlns:a16="http://schemas.microsoft.com/office/drawing/2014/main" id="{CD12AD33-143A-4CBA-862C-4F6CC4A90F54}"/>
              </a:ext>
            </a:extLst>
          </p:cNvPr>
          <p:cNvSpPr/>
          <p:nvPr/>
        </p:nvSpPr>
        <p:spPr>
          <a:xfrm>
            <a:off x="2069025" y="5756518"/>
            <a:ext cx="4757979" cy="388876"/>
          </a:xfrm>
          <a:prstGeom prst="rect">
            <a:avLst/>
          </a:prstGeom>
          <a:solidFill>
            <a:srgbClr val="FEFF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2400" b="1" dirty="0">
                <a:solidFill>
                  <a:schemeClr val="tx1"/>
                </a:solidFill>
                <a:latin typeface="+mn-ea"/>
              </a:rPr>
              <a:t>抗原提呈细胞（</a:t>
            </a:r>
            <a:r>
              <a:rPr lang="en-US" altLang="zh-CN" sz="2400" b="1" dirty="0">
                <a:solidFill>
                  <a:schemeClr val="tx1"/>
                </a:solidFill>
                <a:latin typeface="+mn-ea"/>
              </a:rPr>
              <a:t>APC</a:t>
            </a:r>
            <a:r>
              <a:rPr lang="zh-CN" altLang="en-US" sz="2400" b="1" dirty="0">
                <a:solidFill>
                  <a:schemeClr val="tx1"/>
                </a:solidFill>
                <a:latin typeface="+mn-ea"/>
              </a:rPr>
              <a:t>）</a:t>
            </a:r>
            <a:endParaRPr lang="en-US" altLang="zh-CN" sz="2400" b="1" dirty="0">
              <a:solidFill>
                <a:schemeClr val="tx1"/>
              </a:solidFill>
              <a:latin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2" y="260648"/>
            <a:ext cx="1980029" cy="52322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none">
            <a:spAutoFit/>
          </a:bodyPr>
          <a:lstStyle/>
          <a:p>
            <a:pPr defTabSz="914400">
              <a:defRPr/>
            </a:pPr>
            <a:r>
              <a:rPr lang="zh-CN" altLang="en-US" sz="2800" dirty="0">
                <a:solidFill>
                  <a:prstClr val="white"/>
                </a:solidFill>
                <a:latin typeface="Georgia"/>
                <a:ea typeface="微软雅黑"/>
              </a:rPr>
              <a:t>适应性免疫</a:t>
            </a:r>
            <a:endParaRPr lang="en-US" altLang="zh-CN" sz="2800" dirty="0">
              <a:solidFill>
                <a:prstClr val="white"/>
              </a:solidFill>
              <a:latin typeface="Georgia"/>
              <a:ea typeface="微软雅黑"/>
            </a:endParaRPr>
          </a:p>
        </p:txBody>
      </p:sp>
      <p:sp>
        <p:nvSpPr>
          <p:cNvPr id="3" name="矩形 2"/>
          <p:cNvSpPr/>
          <p:nvPr/>
        </p:nvSpPr>
        <p:spPr>
          <a:xfrm>
            <a:off x="395536" y="908720"/>
            <a:ext cx="3351711" cy="51142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lnSpc>
                <a:spcPct val="125000"/>
              </a:lnSpc>
              <a:defRPr/>
            </a:pPr>
            <a:r>
              <a:rPr lang="zh-CN" altLang="en-US" sz="2400" dirty="0">
                <a:solidFill>
                  <a:prstClr val="white"/>
                </a:solidFill>
                <a:latin typeface="Georgia"/>
                <a:ea typeface="微软雅黑"/>
              </a:rPr>
              <a:t>适应性免疫的</a:t>
            </a:r>
            <a:r>
              <a:rPr lang="en-US" altLang="zh-CN" sz="2400" dirty="0">
                <a:solidFill>
                  <a:prstClr val="white"/>
                </a:solidFill>
                <a:latin typeface="Georgia"/>
                <a:ea typeface="微软雅黑"/>
              </a:rPr>
              <a:t>4</a:t>
            </a:r>
            <a:r>
              <a:rPr lang="zh-CN" altLang="en-US" sz="2400" dirty="0">
                <a:solidFill>
                  <a:prstClr val="white"/>
                </a:solidFill>
                <a:latin typeface="Georgia"/>
                <a:ea typeface="微软雅黑"/>
              </a:rPr>
              <a:t>个特征</a:t>
            </a:r>
            <a:r>
              <a:rPr lang="en-US" altLang="zh-CN" sz="2400" dirty="0">
                <a:solidFill>
                  <a:prstClr val="white"/>
                </a:solidFill>
                <a:latin typeface="Georgia"/>
                <a:ea typeface="微软雅黑"/>
              </a:rPr>
              <a:t>: </a:t>
            </a:r>
          </a:p>
        </p:txBody>
      </p:sp>
      <p:sp>
        <p:nvSpPr>
          <p:cNvPr id="4" name="矩形 3"/>
          <p:cNvSpPr/>
          <p:nvPr/>
        </p:nvSpPr>
        <p:spPr>
          <a:xfrm>
            <a:off x="395536" y="3574759"/>
            <a:ext cx="5099829" cy="58067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lnSpc>
                <a:spcPct val="150000"/>
              </a:lnSpc>
              <a:defRPr/>
            </a:pPr>
            <a:r>
              <a:rPr lang="zh-CN" altLang="en-US" sz="2400" dirty="0">
                <a:solidFill>
                  <a:prstClr val="white"/>
                </a:solidFill>
                <a:latin typeface="Georgia"/>
                <a:ea typeface="微软雅黑"/>
              </a:rPr>
              <a:t>固有免疫和适应性免疫之间的关系</a:t>
            </a:r>
            <a:endParaRPr lang="en-US" altLang="zh-CN" sz="2400" dirty="0">
              <a:solidFill>
                <a:prstClr val="white"/>
              </a:solidFill>
              <a:latin typeface="Georgia"/>
              <a:ea typeface="微软雅黑"/>
            </a:endParaRPr>
          </a:p>
        </p:txBody>
      </p:sp>
      <p:sp>
        <p:nvSpPr>
          <p:cNvPr id="5" name="矩形 4"/>
          <p:cNvSpPr/>
          <p:nvPr/>
        </p:nvSpPr>
        <p:spPr>
          <a:xfrm>
            <a:off x="467544" y="1484784"/>
            <a:ext cx="7704856" cy="1938992"/>
          </a:xfrm>
          <a:prstGeom prst="rect">
            <a:avLst/>
          </a:prstGeom>
        </p:spPr>
        <p:txBody>
          <a:bodyPr wrap="square">
            <a:spAutoFit/>
          </a:bodyPr>
          <a:lstStyle/>
          <a:p>
            <a:pPr lvl="1" defTabSz="914400">
              <a:lnSpc>
                <a:spcPct val="125000"/>
              </a:lnSpc>
              <a:buFont typeface="Wingdings" pitchFamily="2" charset="2"/>
              <a:buChar char="Ø"/>
              <a:defRPr/>
            </a:pPr>
            <a:r>
              <a:rPr lang="zh-CN" altLang="en-US" sz="2400" dirty="0">
                <a:solidFill>
                  <a:prstClr val="black"/>
                </a:solidFill>
                <a:latin typeface="Georgia"/>
                <a:ea typeface="微软雅黑"/>
              </a:rPr>
              <a:t>抗原特异性</a:t>
            </a:r>
            <a:endParaRPr lang="en-US" altLang="zh-CN" sz="2400" dirty="0">
              <a:solidFill>
                <a:prstClr val="black"/>
              </a:solidFill>
              <a:latin typeface="Georgia"/>
              <a:ea typeface="微软雅黑"/>
            </a:endParaRPr>
          </a:p>
          <a:p>
            <a:pPr lvl="1" defTabSz="914400">
              <a:lnSpc>
                <a:spcPct val="125000"/>
              </a:lnSpc>
              <a:buFont typeface="Wingdings" pitchFamily="2" charset="2"/>
              <a:buChar char="Ø"/>
              <a:defRPr/>
            </a:pPr>
            <a:r>
              <a:rPr lang="zh-CN" altLang="en-US" sz="2400" dirty="0">
                <a:solidFill>
                  <a:prstClr val="black"/>
                </a:solidFill>
                <a:latin typeface="Georgia"/>
                <a:ea typeface="微软雅黑"/>
              </a:rPr>
              <a:t>多样性</a:t>
            </a:r>
            <a:endParaRPr lang="en-US" altLang="zh-CN" sz="2400" dirty="0">
              <a:solidFill>
                <a:prstClr val="black"/>
              </a:solidFill>
              <a:latin typeface="Georgia"/>
              <a:ea typeface="微软雅黑"/>
            </a:endParaRPr>
          </a:p>
          <a:p>
            <a:pPr lvl="1" defTabSz="914400">
              <a:lnSpc>
                <a:spcPct val="125000"/>
              </a:lnSpc>
              <a:buFont typeface="Wingdings" pitchFamily="2" charset="2"/>
              <a:buChar char="Ø"/>
              <a:defRPr/>
            </a:pPr>
            <a:r>
              <a:rPr lang="zh-CN" altLang="en-US" sz="2400" dirty="0">
                <a:solidFill>
                  <a:prstClr val="black"/>
                </a:solidFill>
                <a:latin typeface="Georgia"/>
                <a:ea typeface="微软雅黑"/>
              </a:rPr>
              <a:t>免疫记忆性</a:t>
            </a:r>
            <a:endParaRPr lang="en-US" altLang="zh-CN" sz="2400" dirty="0">
              <a:solidFill>
                <a:prstClr val="black"/>
              </a:solidFill>
              <a:latin typeface="Georgia"/>
              <a:ea typeface="微软雅黑"/>
            </a:endParaRPr>
          </a:p>
          <a:p>
            <a:pPr lvl="1" defTabSz="914400">
              <a:lnSpc>
                <a:spcPct val="125000"/>
              </a:lnSpc>
              <a:buFont typeface="Wingdings" pitchFamily="2" charset="2"/>
              <a:buChar char="Ø"/>
              <a:defRPr/>
            </a:pPr>
            <a:r>
              <a:rPr lang="zh-CN" altLang="en-US" sz="2400" dirty="0">
                <a:solidFill>
                  <a:prstClr val="black"/>
                </a:solidFill>
                <a:latin typeface="Georgia"/>
                <a:ea typeface="微软雅黑"/>
              </a:rPr>
              <a:t>自我</a:t>
            </a:r>
            <a:r>
              <a:rPr lang="en-US" altLang="zh-CN" sz="2400" dirty="0">
                <a:solidFill>
                  <a:prstClr val="black"/>
                </a:solidFill>
                <a:latin typeface="Georgia"/>
                <a:ea typeface="微软雅黑"/>
              </a:rPr>
              <a:t>/</a:t>
            </a:r>
            <a:r>
              <a:rPr lang="zh-CN" altLang="en-US" sz="2400" dirty="0">
                <a:solidFill>
                  <a:prstClr val="black"/>
                </a:solidFill>
                <a:latin typeface="Georgia"/>
                <a:ea typeface="微软雅黑"/>
              </a:rPr>
              <a:t>非我识别</a:t>
            </a:r>
            <a:endParaRPr lang="en-US" altLang="zh-CN" sz="2400" dirty="0">
              <a:solidFill>
                <a:prstClr val="black"/>
              </a:solidFill>
              <a:latin typeface="Georgia"/>
              <a:ea typeface="微软雅黑"/>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9_18"/>
          <p:cNvPicPr>
            <a:picLocks noChangeAspect="1" noChangeArrowheads="1"/>
          </p:cNvPicPr>
          <p:nvPr/>
        </p:nvPicPr>
        <p:blipFill>
          <a:blip r:embed="rId2" cstate="print"/>
          <a:srcRect/>
          <a:stretch>
            <a:fillRect/>
          </a:stretch>
        </p:blipFill>
        <p:spPr bwMode="auto">
          <a:xfrm>
            <a:off x="304802" y="1041400"/>
            <a:ext cx="8531225" cy="4789488"/>
          </a:xfrm>
          <a:prstGeom prst="rect">
            <a:avLst/>
          </a:prstGeom>
          <a:noFill/>
          <a:ln w="9525">
            <a:noFill/>
            <a:miter lim="800000"/>
            <a:headEnd/>
            <a:tailEnd/>
          </a:ln>
          <a:effectLst/>
        </p:spPr>
      </p:pic>
      <p:sp>
        <p:nvSpPr>
          <p:cNvPr id="4" name="矩形 3">
            <a:extLst>
              <a:ext uri="{FF2B5EF4-FFF2-40B4-BE49-F238E27FC236}">
                <a16:creationId xmlns:a16="http://schemas.microsoft.com/office/drawing/2014/main" id="{D4CBF184-3ED5-4B49-BAF8-36EB80980D13}"/>
              </a:ext>
            </a:extLst>
          </p:cNvPr>
          <p:cNvSpPr/>
          <p:nvPr/>
        </p:nvSpPr>
        <p:spPr>
          <a:xfrm>
            <a:off x="583771" y="5052447"/>
            <a:ext cx="2446147" cy="457199"/>
          </a:xfrm>
          <a:prstGeom prst="rect">
            <a:avLst/>
          </a:prstGeom>
          <a:solidFill>
            <a:srgbClr val="FDFE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抗原提呈细胞（</a:t>
            </a:r>
            <a:r>
              <a:rPr lang="en-US" altLang="zh-CN" b="1" dirty="0">
                <a:solidFill>
                  <a:schemeClr val="tx1"/>
                </a:solidFill>
                <a:latin typeface="+mn-ea"/>
              </a:rPr>
              <a:t>APC</a:t>
            </a:r>
            <a:r>
              <a:rPr lang="zh-CN" altLang="en-US" b="1" dirty="0">
                <a:solidFill>
                  <a:schemeClr val="tx1"/>
                </a:solidFill>
                <a:latin typeface="+mn-ea"/>
              </a:rPr>
              <a:t>）</a:t>
            </a:r>
            <a:endParaRPr lang="en-US" altLang="zh-CN" b="1" dirty="0">
              <a:solidFill>
                <a:schemeClr val="tx1"/>
              </a:solidFill>
              <a:latin typeface="+mn-ea"/>
            </a:endParaRPr>
          </a:p>
        </p:txBody>
      </p:sp>
      <p:sp>
        <p:nvSpPr>
          <p:cNvPr id="5" name="矩形 4">
            <a:extLst>
              <a:ext uri="{FF2B5EF4-FFF2-40B4-BE49-F238E27FC236}">
                <a16:creationId xmlns:a16="http://schemas.microsoft.com/office/drawing/2014/main" id="{38A61874-5C9C-49E0-815D-501071C751BF}"/>
              </a:ext>
            </a:extLst>
          </p:cNvPr>
          <p:cNvSpPr/>
          <p:nvPr/>
        </p:nvSpPr>
        <p:spPr>
          <a:xfrm>
            <a:off x="395208" y="1135010"/>
            <a:ext cx="2634710" cy="1003756"/>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T</a:t>
            </a:r>
            <a:r>
              <a:rPr lang="zh-CN" altLang="en-US" sz="1600" b="1" dirty="0">
                <a:solidFill>
                  <a:schemeClr val="tx1"/>
                </a:solidFill>
                <a:latin typeface="+mn-ea"/>
              </a:rPr>
              <a:t>细胞最初通过低亲和力</a:t>
            </a:r>
            <a:r>
              <a:rPr lang="en-US" altLang="zh-CN" sz="1600" b="1" dirty="0">
                <a:solidFill>
                  <a:schemeClr val="tx1"/>
                </a:solidFill>
                <a:latin typeface="+mn-ea"/>
              </a:rPr>
              <a:t>LFA-1:ICAM-1</a:t>
            </a:r>
            <a:r>
              <a:rPr lang="zh-CN" altLang="en-US" sz="1600" b="1" dirty="0">
                <a:solidFill>
                  <a:schemeClr val="tx1"/>
                </a:solidFill>
                <a:latin typeface="+mn-ea"/>
              </a:rPr>
              <a:t>与</a:t>
            </a:r>
            <a:r>
              <a:rPr lang="en-US" altLang="zh-CN" sz="1600" b="1" dirty="0">
                <a:solidFill>
                  <a:schemeClr val="tx1"/>
                </a:solidFill>
                <a:latin typeface="+mn-ea"/>
              </a:rPr>
              <a:t>APC</a:t>
            </a:r>
            <a:r>
              <a:rPr lang="zh-CN" altLang="en-US" sz="1600" b="1" dirty="0">
                <a:solidFill>
                  <a:schemeClr val="tx1"/>
                </a:solidFill>
                <a:latin typeface="+mn-ea"/>
              </a:rPr>
              <a:t>结合</a:t>
            </a:r>
            <a:endParaRPr lang="en-US" altLang="zh-CN" sz="1600" b="1" dirty="0">
              <a:solidFill>
                <a:schemeClr val="tx1"/>
              </a:solidFill>
              <a:latin typeface="+mn-ea"/>
            </a:endParaRPr>
          </a:p>
        </p:txBody>
      </p:sp>
      <p:sp>
        <p:nvSpPr>
          <p:cNvPr id="6" name="矩形 5">
            <a:extLst>
              <a:ext uri="{FF2B5EF4-FFF2-40B4-BE49-F238E27FC236}">
                <a16:creationId xmlns:a16="http://schemas.microsoft.com/office/drawing/2014/main" id="{522BE2C8-55A1-4CB8-952B-A6E6D19A224A}"/>
              </a:ext>
            </a:extLst>
          </p:cNvPr>
          <p:cNvSpPr/>
          <p:nvPr/>
        </p:nvSpPr>
        <p:spPr>
          <a:xfrm>
            <a:off x="3352801" y="1135010"/>
            <a:ext cx="2474562" cy="1003756"/>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T</a:t>
            </a:r>
            <a:r>
              <a:rPr lang="zh-CN" altLang="en-US" sz="1600" b="1" dirty="0">
                <a:solidFill>
                  <a:schemeClr val="tx1"/>
                </a:solidFill>
                <a:latin typeface="+mn-ea"/>
              </a:rPr>
              <a:t>细胞受体的随后结合向</a:t>
            </a:r>
            <a:r>
              <a:rPr lang="en-US" altLang="zh-CN" sz="1600" b="1" dirty="0">
                <a:solidFill>
                  <a:schemeClr val="tx1"/>
                </a:solidFill>
                <a:latin typeface="+mn-ea"/>
              </a:rPr>
              <a:t>LFA-1</a:t>
            </a:r>
            <a:r>
              <a:rPr lang="zh-CN" altLang="en-US" sz="1600" b="1" dirty="0">
                <a:solidFill>
                  <a:schemeClr val="tx1"/>
                </a:solidFill>
                <a:latin typeface="+mn-ea"/>
              </a:rPr>
              <a:t>传递信号</a:t>
            </a:r>
            <a:endParaRPr lang="en-US" altLang="zh-CN" sz="1600" b="1" dirty="0">
              <a:solidFill>
                <a:schemeClr val="tx1"/>
              </a:solidFill>
              <a:latin typeface="+mn-ea"/>
            </a:endParaRPr>
          </a:p>
        </p:txBody>
      </p:sp>
      <p:sp>
        <p:nvSpPr>
          <p:cNvPr id="7" name="矩形 6">
            <a:extLst>
              <a:ext uri="{FF2B5EF4-FFF2-40B4-BE49-F238E27FC236}">
                <a16:creationId xmlns:a16="http://schemas.microsoft.com/office/drawing/2014/main" id="{C59D3C5E-C5B3-4FEF-AC7D-19A81FE5328B}"/>
              </a:ext>
            </a:extLst>
          </p:cNvPr>
          <p:cNvSpPr/>
          <p:nvPr/>
        </p:nvSpPr>
        <p:spPr>
          <a:xfrm>
            <a:off x="6150246" y="1135010"/>
            <a:ext cx="2598546" cy="1003756"/>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LFA-1</a:t>
            </a:r>
            <a:r>
              <a:rPr lang="zh-CN" altLang="en-US" sz="1600" b="1" dirty="0">
                <a:solidFill>
                  <a:schemeClr val="tx1"/>
                </a:solidFill>
                <a:latin typeface="+mn-ea"/>
              </a:rPr>
              <a:t>构象的改变提高了亲和力，延长了细胞和细胞的接触</a:t>
            </a:r>
            <a:endParaRPr lang="en-US" altLang="zh-CN" sz="1600" b="1" dirty="0">
              <a:solidFill>
                <a:schemeClr val="tx1"/>
              </a:solidFill>
              <a:latin typeface="+mn-ea"/>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39" name="Picture 3"/>
          <p:cNvPicPr>
            <a:picLocks noChangeAspect="1" noChangeArrowheads="1"/>
          </p:cNvPicPr>
          <p:nvPr/>
        </p:nvPicPr>
        <p:blipFill>
          <a:blip r:embed="rId2" cstate="email"/>
          <a:srcRect/>
          <a:stretch>
            <a:fillRect/>
          </a:stretch>
        </p:blipFill>
        <p:spPr bwMode="auto">
          <a:xfrm>
            <a:off x="2483768" y="116634"/>
            <a:ext cx="6552728" cy="5100153"/>
          </a:xfrm>
          <a:prstGeom prst="rect">
            <a:avLst/>
          </a:prstGeom>
          <a:noFill/>
          <a:ln w="9525">
            <a:noFill/>
            <a:miter lim="800000"/>
            <a:headEnd/>
            <a:tailEnd/>
          </a:ln>
        </p:spPr>
      </p:pic>
      <p:sp>
        <p:nvSpPr>
          <p:cNvPr id="5" name="矩形 4"/>
          <p:cNvSpPr/>
          <p:nvPr/>
        </p:nvSpPr>
        <p:spPr>
          <a:xfrm>
            <a:off x="251520" y="260648"/>
            <a:ext cx="1946367" cy="400110"/>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defTabSz="914400">
              <a:defRPr/>
            </a:pPr>
            <a:r>
              <a:rPr lang="zh-CN" altLang="en-US" sz="2000" dirty="0">
                <a:solidFill>
                  <a:prstClr val="white"/>
                </a:solidFill>
                <a:latin typeface="Georgia"/>
                <a:ea typeface="微软雅黑"/>
              </a:rPr>
              <a:t>效应</a:t>
            </a:r>
            <a:r>
              <a:rPr lang="en-US" altLang="zh-CN" sz="2000" dirty="0">
                <a:solidFill>
                  <a:prstClr val="white"/>
                </a:solidFill>
                <a:latin typeface="Georgia"/>
                <a:ea typeface="微软雅黑"/>
              </a:rPr>
              <a:t>CTL</a:t>
            </a:r>
            <a:r>
              <a:rPr lang="zh-CN" altLang="en-US" sz="2000" dirty="0">
                <a:solidFill>
                  <a:prstClr val="white"/>
                </a:solidFill>
                <a:latin typeface="Georgia"/>
                <a:ea typeface="微软雅黑"/>
              </a:rPr>
              <a:t>的产生</a:t>
            </a:r>
            <a:endParaRPr lang="en-US" altLang="zh-CN" sz="2000" dirty="0">
              <a:solidFill>
                <a:prstClr val="white"/>
              </a:solidFill>
              <a:latin typeface="Georgia"/>
              <a:ea typeface="微软雅黑"/>
            </a:endParaRPr>
          </a:p>
        </p:txBody>
      </p:sp>
      <p:pic>
        <p:nvPicPr>
          <p:cNvPr id="272386" name="Picture 2"/>
          <p:cNvPicPr>
            <a:picLocks noChangeAspect="1" noChangeArrowheads="1"/>
          </p:cNvPicPr>
          <p:nvPr/>
        </p:nvPicPr>
        <p:blipFill>
          <a:blip r:embed="rId3" cstate="print"/>
          <a:srcRect/>
          <a:stretch>
            <a:fillRect/>
          </a:stretch>
        </p:blipFill>
        <p:spPr bwMode="auto">
          <a:xfrm>
            <a:off x="1331640" y="4869160"/>
            <a:ext cx="7596336" cy="1800200"/>
          </a:xfrm>
          <a:prstGeom prst="rect">
            <a:avLst/>
          </a:prstGeom>
          <a:noFill/>
          <a:ln w="9525">
            <a:noFill/>
            <a:miter lim="800000"/>
            <a:headEnd/>
            <a:tailEnd/>
          </a:ln>
        </p:spPr>
      </p:pic>
      <p:sp>
        <p:nvSpPr>
          <p:cNvPr id="6" name="矩形 5">
            <a:extLst>
              <a:ext uri="{FF2B5EF4-FFF2-40B4-BE49-F238E27FC236}">
                <a16:creationId xmlns:a16="http://schemas.microsoft.com/office/drawing/2014/main" id="{9D70370F-A527-449D-944C-6920621D9C31}"/>
              </a:ext>
            </a:extLst>
          </p:cNvPr>
          <p:cNvSpPr/>
          <p:nvPr/>
        </p:nvSpPr>
        <p:spPr>
          <a:xfrm>
            <a:off x="2197887" y="4083802"/>
            <a:ext cx="601576" cy="217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靶细胞</a:t>
            </a:r>
            <a:endParaRPr lang="en-US" altLang="zh-CN" sz="1200" b="1" dirty="0">
              <a:solidFill>
                <a:schemeClr val="tx1"/>
              </a:solidFill>
              <a:latin typeface="+mn-ea"/>
            </a:endParaRPr>
          </a:p>
        </p:txBody>
      </p:sp>
      <p:sp>
        <p:nvSpPr>
          <p:cNvPr id="7" name="矩形 6">
            <a:extLst>
              <a:ext uri="{FF2B5EF4-FFF2-40B4-BE49-F238E27FC236}">
                <a16:creationId xmlns:a16="http://schemas.microsoft.com/office/drawing/2014/main" id="{9D4FEC7E-766D-451C-A351-138EB6792CB2}"/>
              </a:ext>
            </a:extLst>
          </p:cNvPr>
          <p:cNvSpPr/>
          <p:nvPr/>
        </p:nvSpPr>
        <p:spPr>
          <a:xfrm>
            <a:off x="4757981" y="194782"/>
            <a:ext cx="906650" cy="37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II</a:t>
            </a:r>
            <a:r>
              <a:rPr lang="zh-CN" altLang="en-US" sz="1200" b="1" dirty="0">
                <a:solidFill>
                  <a:schemeClr val="tx1"/>
                </a:solidFill>
                <a:latin typeface="+mn-ea"/>
              </a:rPr>
              <a:t>类</a:t>
            </a:r>
            <a:r>
              <a:rPr lang="en-US" altLang="zh-CN" sz="1200" b="1" dirty="0">
                <a:solidFill>
                  <a:schemeClr val="tx1"/>
                </a:solidFill>
                <a:latin typeface="+mn-ea"/>
              </a:rPr>
              <a:t>MHC+</a:t>
            </a:r>
            <a:r>
              <a:rPr lang="zh-CN" altLang="en-US" sz="1200" b="1" dirty="0">
                <a:solidFill>
                  <a:schemeClr val="tx1"/>
                </a:solidFill>
                <a:latin typeface="+mn-ea"/>
              </a:rPr>
              <a:t>抗原</a:t>
            </a:r>
            <a:endParaRPr lang="en-US" altLang="zh-CN" sz="1200" b="1" dirty="0">
              <a:solidFill>
                <a:schemeClr val="tx1"/>
              </a:solidFill>
              <a:latin typeface="+mn-ea"/>
            </a:endParaRPr>
          </a:p>
        </p:txBody>
      </p:sp>
      <p:sp>
        <p:nvSpPr>
          <p:cNvPr id="8" name="矩形 7">
            <a:extLst>
              <a:ext uri="{FF2B5EF4-FFF2-40B4-BE49-F238E27FC236}">
                <a16:creationId xmlns:a16="http://schemas.microsoft.com/office/drawing/2014/main" id="{97A160D1-9C3E-4BC7-9DFA-6BA8D8EBE384}"/>
              </a:ext>
            </a:extLst>
          </p:cNvPr>
          <p:cNvSpPr/>
          <p:nvPr/>
        </p:nvSpPr>
        <p:spPr>
          <a:xfrm>
            <a:off x="6190332" y="1532648"/>
            <a:ext cx="734538" cy="217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T</a:t>
            </a:r>
            <a:r>
              <a:rPr lang="en-US" altLang="zh-CN" sz="1200" b="1" baseline="-25000" dirty="0">
                <a:solidFill>
                  <a:schemeClr val="tx1"/>
                </a:solidFill>
                <a:latin typeface="+mn-ea"/>
              </a:rPr>
              <a:t>H</a:t>
            </a:r>
            <a:r>
              <a:rPr lang="en-US" altLang="zh-CN" sz="1200" b="1" dirty="0">
                <a:solidFill>
                  <a:schemeClr val="tx1"/>
                </a:solidFill>
                <a:latin typeface="+mn-ea"/>
              </a:rPr>
              <a:t>1</a:t>
            </a:r>
            <a:r>
              <a:rPr lang="zh-CN" altLang="en-US" sz="1200" b="1" dirty="0">
                <a:solidFill>
                  <a:schemeClr val="tx1"/>
                </a:solidFill>
                <a:latin typeface="+mn-ea"/>
              </a:rPr>
              <a:t>细胞</a:t>
            </a:r>
            <a:endParaRPr lang="en-US" altLang="zh-CN" sz="1200" b="1" dirty="0">
              <a:solidFill>
                <a:schemeClr val="tx1"/>
              </a:solidFill>
              <a:latin typeface="+mn-ea"/>
            </a:endParaRPr>
          </a:p>
        </p:txBody>
      </p:sp>
      <p:sp>
        <p:nvSpPr>
          <p:cNvPr id="9" name="矩形 8">
            <a:extLst>
              <a:ext uri="{FF2B5EF4-FFF2-40B4-BE49-F238E27FC236}">
                <a16:creationId xmlns:a16="http://schemas.microsoft.com/office/drawing/2014/main" id="{DEA12AA2-A617-4478-88BE-662415FBFB50}"/>
              </a:ext>
            </a:extLst>
          </p:cNvPr>
          <p:cNvSpPr/>
          <p:nvPr/>
        </p:nvSpPr>
        <p:spPr>
          <a:xfrm>
            <a:off x="7148643" y="2983775"/>
            <a:ext cx="734538" cy="217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T</a:t>
            </a:r>
            <a:r>
              <a:rPr lang="en-US" altLang="zh-CN" sz="1200" b="1" baseline="-25000" dirty="0">
                <a:solidFill>
                  <a:schemeClr val="tx1"/>
                </a:solidFill>
                <a:latin typeface="+mn-ea"/>
              </a:rPr>
              <a:t>H</a:t>
            </a:r>
            <a:r>
              <a:rPr lang="en-US" altLang="zh-CN" sz="1200" b="1" dirty="0">
                <a:solidFill>
                  <a:schemeClr val="tx1"/>
                </a:solidFill>
                <a:latin typeface="+mn-ea"/>
              </a:rPr>
              <a:t>1</a:t>
            </a:r>
            <a:r>
              <a:rPr lang="zh-CN" altLang="en-US" sz="1200" b="1" dirty="0">
                <a:solidFill>
                  <a:schemeClr val="tx1"/>
                </a:solidFill>
                <a:latin typeface="+mn-ea"/>
              </a:rPr>
              <a:t>细胞</a:t>
            </a:r>
            <a:endParaRPr lang="en-US" altLang="zh-CN" sz="1200" b="1" dirty="0">
              <a:solidFill>
                <a:schemeClr val="tx1"/>
              </a:solidFill>
              <a:latin typeface="+mn-ea"/>
            </a:endParaRPr>
          </a:p>
        </p:txBody>
      </p:sp>
      <p:sp>
        <p:nvSpPr>
          <p:cNvPr id="10" name="矩形 9">
            <a:extLst>
              <a:ext uri="{FF2B5EF4-FFF2-40B4-BE49-F238E27FC236}">
                <a16:creationId xmlns:a16="http://schemas.microsoft.com/office/drawing/2014/main" id="{60CFC441-40EE-4AB5-BC45-4613BD41F542}"/>
              </a:ext>
            </a:extLst>
          </p:cNvPr>
          <p:cNvSpPr/>
          <p:nvPr/>
        </p:nvSpPr>
        <p:spPr>
          <a:xfrm>
            <a:off x="5628059" y="3013240"/>
            <a:ext cx="734538" cy="217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T</a:t>
            </a:r>
            <a:r>
              <a:rPr lang="en-US" altLang="zh-CN" sz="1200" b="1" baseline="-25000" dirty="0">
                <a:solidFill>
                  <a:schemeClr val="tx1"/>
                </a:solidFill>
                <a:latin typeface="+mn-ea"/>
              </a:rPr>
              <a:t>H</a:t>
            </a:r>
            <a:r>
              <a:rPr lang="en-US" altLang="zh-CN" sz="1200" b="1" dirty="0">
                <a:solidFill>
                  <a:schemeClr val="tx1"/>
                </a:solidFill>
                <a:latin typeface="+mn-ea"/>
              </a:rPr>
              <a:t>1</a:t>
            </a:r>
            <a:r>
              <a:rPr lang="zh-CN" altLang="en-US" sz="1200" b="1" dirty="0">
                <a:solidFill>
                  <a:schemeClr val="tx1"/>
                </a:solidFill>
                <a:latin typeface="+mn-ea"/>
              </a:rPr>
              <a:t>细胞</a:t>
            </a:r>
            <a:endParaRPr lang="en-US" altLang="zh-CN" sz="1200" b="1" dirty="0">
              <a:solidFill>
                <a:schemeClr val="tx1"/>
              </a:solidFill>
              <a:latin typeface="+mn-ea"/>
            </a:endParaRPr>
          </a:p>
        </p:txBody>
      </p:sp>
      <p:sp>
        <p:nvSpPr>
          <p:cNvPr id="11" name="矩形 10">
            <a:extLst>
              <a:ext uri="{FF2B5EF4-FFF2-40B4-BE49-F238E27FC236}">
                <a16:creationId xmlns:a16="http://schemas.microsoft.com/office/drawing/2014/main" id="{80922113-7506-4347-8571-B4C415181100}"/>
              </a:ext>
            </a:extLst>
          </p:cNvPr>
          <p:cNvSpPr/>
          <p:nvPr/>
        </p:nvSpPr>
        <p:spPr>
          <a:xfrm>
            <a:off x="4397694" y="1749777"/>
            <a:ext cx="1452916" cy="217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200" b="1" dirty="0">
                <a:solidFill>
                  <a:schemeClr val="tx1"/>
                </a:solidFill>
                <a:latin typeface="+mn-ea"/>
              </a:rPr>
              <a:t>共刺激信号</a:t>
            </a:r>
            <a:endParaRPr lang="en-US" altLang="zh-CN" sz="1200" b="1" dirty="0">
              <a:solidFill>
                <a:schemeClr val="tx1"/>
              </a:solidFill>
              <a:latin typeface="+mn-ea"/>
            </a:endParaRPr>
          </a:p>
        </p:txBody>
      </p:sp>
      <p:sp>
        <p:nvSpPr>
          <p:cNvPr id="12" name="矩形 11">
            <a:extLst>
              <a:ext uri="{FF2B5EF4-FFF2-40B4-BE49-F238E27FC236}">
                <a16:creationId xmlns:a16="http://schemas.microsoft.com/office/drawing/2014/main" id="{3BC1C533-5236-4FDE-B672-5E606FA8617B}"/>
              </a:ext>
            </a:extLst>
          </p:cNvPr>
          <p:cNvSpPr/>
          <p:nvPr/>
        </p:nvSpPr>
        <p:spPr>
          <a:xfrm>
            <a:off x="4841622" y="3941200"/>
            <a:ext cx="683524" cy="217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激活</a:t>
            </a:r>
            <a:endParaRPr lang="en-US" altLang="zh-CN" sz="1200" b="1" dirty="0">
              <a:solidFill>
                <a:schemeClr val="tx1"/>
              </a:solidFill>
              <a:latin typeface="+mn-ea"/>
            </a:endParaRPr>
          </a:p>
        </p:txBody>
      </p:sp>
      <p:sp>
        <p:nvSpPr>
          <p:cNvPr id="13" name="矩形 12">
            <a:extLst>
              <a:ext uri="{FF2B5EF4-FFF2-40B4-BE49-F238E27FC236}">
                <a16:creationId xmlns:a16="http://schemas.microsoft.com/office/drawing/2014/main" id="{2A3D6AF3-DCD6-4F14-919A-5AC885FB838F}"/>
              </a:ext>
            </a:extLst>
          </p:cNvPr>
          <p:cNvSpPr/>
          <p:nvPr/>
        </p:nvSpPr>
        <p:spPr>
          <a:xfrm>
            <a:off x="6724001" y="3769133"/>
            <a:ext cx="1001903" cy="359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增殖、分化</a:t>
            </a:r>
            <a:endParaRPr lang="en-US" altLang="zh-CN" sz="1200" b="1" dirty="0">
              <a:solidFill>
                <a:schemeClr val="tx1"/>
              </a:solidFill>
              <a:latin typeface="+mn-ea"/>
            </a:endParaRPr>
          </a:p>
        </p:txBody>
      </p:sp>
      <p:sp>
        <p:nvSpPr>
          <p:cNvPr id="14" name="矩形 13">
            <a:extLst>
              <a:ext uri="{FF2B5EF4-FFF2-40B4-BE49-F238E27FC236}">
                <a16:creationId xmlns:a16="http://schemas.microsoft.com/office/drawing/2014/main" id="{7B73D526-61D6-43A8-A354-8033A1DA59B8}"/>
              </a:ext>
            </a:extLst>
          </p:cNvPr>
          <p:cNvSpPr/>
          <p:nvPr/>
        </p:nvSpPr>
        <p:spPr>
          <a:xfrm>
            <a:off x="2682549" y="4655667"/>
            <a:ext cx="1788712" cy="213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共刺激信号</a:t>
            </a:r>
            <a:endParaRPr lang="en-US" altLang="zh-CN" sz="1200" b="1" dirty="0">
              <a:solidFill>
                <a:schemeClr val="tx1"/>
              </a:solidFill>
              <a:latin typeface="+mn-ea"/>
            </a:endParaRPr>
          </a:p>
        </p:txBody>
      </p:sp>
      <p:sp>
        <p:nvSpPr>
          <p:cNvPr id="15" name="矩形 14">
            <a:extLst>
              <a:ext uri="{FF2B5EF4-FFF2-40B4-BE49-F238E27FC236}">
                <a16:creationId xmlns:a16="http://schemas.microsoft.com/office/drawing/2014/main" id="{247906C0-58C8-4835-AA88-2940DFD6C000}"/>
              </a:ext>
            </a:extLst>
          </p:cNvPr>
          <p:cNvSpPr/>
          <p:nvPr/>
        </p:nvSpPr>
        <p:spPr>
          <a:xfrm>
            <a:off x="3058334" y="3341906"/>
            <a:ext cx="823991" cy="37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I</a:t>
            </a:r>
            <a:r>
              <a:rPr lang="zh-CN" altLang="en-US" sz="1200" b="1" dirty="0">
                <a:solidFill>
                  <a:schemeClr val="tx1"/>
                </a:solidFill>
                <a:latin typeface="+mn-ea"/>
              </a:rPr>
              <a:t>类</a:t>
            </a:r>
            <a:r>
              <a:rPr lang="en-US" altLang="zh-CN" sz="1200" b="1" dirty="0">
                <a:solidFill>
                  <a:schemeClr val="tx1"/>
                </a:solidFill>
                <a:latin typeface="+mn-ea"/>
              </a:rPr>
              <a:t>MHC+</a:t>
            </a:r>
            <a:r>
              <a:rPr lang="zh-CN" altLang="en-US" sz="1200" b="1" dirty="0">
                <a:solidFill>
                  <a:schemeClr val="tx1"/>
                </a:solidFill>
                <a:latin typeface="+mn-ea"/>
              </a:rPr>
              <a:t>抗原</a:t>
            </a:r>
            <a:endParaRPr lang="en-US" altLang="zh-CN" sz="1200" b="1" dirty="0">
              <a:solidFill>
                <a:schemeClr val="tx1"/>
              </a:solidFill>
              <a:latin typeface="+mn-ea"/>
            </a:endParaRPr>
          </a:p>
        </p:txBody>
      </p:sp>
      <p:sp>
        <p:nvSpPr>
          <p:cNvPr id="16" name="矩形 15">
            <a:extLst>
              <a:ext uri="{FF2B5EF4-FFF2-40B4-BE49-F238E27FC236}">
                <a16:creationId xmlns:a16="http://schemas.microsoft.com/office/drawing/2014/main" id="{388E8119-96AE-4C6F-A254-030658562BA0}"/>
              </a:ext>
            </a:extLst>
          </p:cNvPr>
          <p:cNvSpPr/>
          <p:nvPr/>
        </p:nvSpPr>
        <p:spPr>
          <a:xfrm>
            <a:off x="4630790" y="4889517"/>
            <a:ext cx="1788712" cy="213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抗原激活的</a:t>
            </a:r>
            <a:r>
              <a:rPr lang="en-US" altLang="zh-CN" sz="1200" b="1" dirty="0">
                <a:solidFill>
                  <a:schemeClr val="tx1"/>
                </a:solidFill>
                <a:latin typeface="+mn-ea"/>
              </a:rPr>
              <a:t>CTL-P</a:t>
            </a:r>
          </a:p>
        </p:txBody>
      </p:sp>
      <p:sp>
        <p:nvSpPr>
          <p:cNvPr id="17" name="矩形 16">
            <a:extLst>
              <a:ext uri="{FF2B5EF4-FFF2-40B4-BE49-F238E27FC236}">
                <a16:creationId xmlns:a16="http://schemas.microsoft.com/office/drawing/2014/main" id="{264632C8-495F-40F3-B131-21035F069227}"/>
              </a:ext>
            </a:extLst>
          </p:cNvPr>
          <p:cNvSpPr/>
          <p:nvPr/>
        </p:nvSpPr>
        <p:spPr>
          <a:xfrm>
            <a:off x="2026179" y="5437390"/>
            <a:ext cx="933997" cy="24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表达</a:t>
            </a:r>
            <a:endParaRPr lang="en-US" altLang="zh-CN" sz="1200" b="1" dirty="0">
              <a:solidFill>
                <a:schemeClr val="tx1"/>
              </a:solidFill>
              <a:latin typeface="+mn-ea"/>
            </a:endParaRPr>
          </a:p>
        </p:txBody>
      </p:sp>
      <p:sp>
        <p:nvSpPr>
          <p:cNvPr id="18" name="矩形 17">
            <a:extLst>
              <a:ext uri="{FF2B5EF4-FFF2-40B4-BE49-F238E27FC236}">
                <a16:creationId xmlns:a16="http://schemas.microsoft.com/office/drawing/2014/main" id="{566195C8-B270-4DFA-9C64-EAA12F97CF6F}"/>
              </a:ext>
            </a:extLst>
          </p:cNvPr>
          <p:cNvSpPr/>
          <p:nvPr/>
        </p:nvSpPr>
        <p:spPr>
          <a:xfrm>
            <a:off x="1927427" y="5692670"/>
            <a:ext cx="933997" cy="24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表达</a:t>
            </a:r>
            <a:endParaRPr lang="en-US" altLang="zh-CN" sz="1200" b="1" dirty="0">
              <a:solidFill>
                <a:schemeClr val="tx1"/>
              </a:solidFill>
              <a:latin typeface="+mn-ea"/>
            </a:endParaRPr>
          </a:p>
        </p:txBody>
      </p:sp>
      <p:sp>
        <p:nvSpPr>
          <p:cNvPr id="19" name="矩形 18">
            <a:extLst>
              <a:ext uri="{FF2B5EF4-FFF2-40B4-BE49-F238E27FC236}">
                <a16:creationId xmlns:a16="http://schemas.microsoft.com/office/drawing/2014/main" id="{D6C1EF56-6C6B-4C42-979B-C9A59432C766}"/>
              </a:ext>
            </a:extLst>
          </p:cNvPr>
          <p:cNvSpPr/>
          <p:nvPr/>
        </p:nvSpPr>
        <p:spPr>
          <a:xfrm>
            <a:off x="1636138" y="5932026"/>
            <a:ext cx="933997" cy="24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增殖</a:t>
            </a:r>
            <a:endParaRPr lang="en-US" altLang="zh-CN" sz="1200" b="1" dirty="0">
              <a:solidFill>
                <a:schemeClr val="tx1"/>
              </a:solidFill>
              <a:latin typeface="+mn-ea"/>
            </a:endParaRPr>
          </a:p>
        </p:txBody>
      </p:sp>
      <p:sp>
        <p:nvSpPr>
          <p:cNvPr id="20" name="矩形 19">
            <a:extLst>
              <a:ext uri="{FF2B5EF4-FFF2-40B4-BE49-F238E27FC236}">
                <a16:creationId xmlns:a16="http://schemas.microsoft.com/office/drawing/2014/main" id="{19528161-2129-4859-81AC-4C87A50D833A}"/>
              </a:ext>
            </a:extLst>
          </p:cNvPr>
          <p:cNvSpPr/>
          <p:nvPr/>
        </p:nvSpPr>
        <p:spPr>
          <a:xfrm>
            <a:off x="1636138" y="6163719"/>
            <a:ext cx="1324038" cy="355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细胞毒作用</a:t>
            </a:r>
            <a:endParaRPr lang="en-US" altLang="zh-CN" sz="1200" b="1" dirty="0">
              <a:solidFill>
                <a:schemeClr val="tx1"/>
              </a:solidFill>
              <a:latin typeface="+mn-ea"/>
            </a:endParaRPr>
          </a:p>
        </p:txBody>
      </p:sp>
      <p:sp>
        <p:nvSpPr>
          <p:cNvPr id="21" name="矩形 20">
            <a:extLst>
              <a:ext uri="{FF2B5EF4-FFF2-40B4-BE49-F238E27FC236}">
                <a16:creationId xmlns:a16="http://schemas.microsoft.com/office/drawing/2014/main" id="{8A01B88A-4060-41D1-A8F2-7CEA9B8B241E}"/>
              </a:ext>
            </a:extLst>
          </p:cNvPr>
          <p:cNvSpPr/>
          <p:nvPr/>
        </p:nvSpPr>
        <p:spPr>
          <a:xfrm>
            <a:off x="1496590" y="4883085"/>
            <a:ext cx="933997" cy="24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ltLang="zh-CN" sz="1200" b="1" dirty="0">
              <a:solidFill>
                <a:schemeClr val="tx1"/>
              </a:solidFill>
              <a:latin typeface="+mn-ea"/>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2" name="Picture 2"/>
          <p:cNvPicPr>
            <a:picLocks noChangeAspect="1" noChangeArrowheads="1"/>
          </p:cNvPicPr>
          <p:nvPr/>
        </p:nvPicPr>
        <p:blipFill>
          <a:blip r:embed="rId2" cstate="email"/>
          <a:srcRect/>
          <a:stretch>
            <a:fillRect/>
          </a:stretch>
        </p:blipFill>
        <p:spPr bwMode="auto">
          <a:xfrm>
            <a:off x="251520" y="116634"/>
            <a:ext cx="5760640" cy="3078963"/>
          </a:xfrm>
          <a:prstGeom prst="rect">
            <a:avLst/>
          </a:prstGeom>
          <a:noFill/>
          <a:ln w="9525">
            <a:noFill/>
            <a:miter lim="800000"/>
            <a:headEnd/>
            <a:tailEnd/>
          </a:ln>
        </p:spPr>
      </p:pic>
      <p:pic>
        <p:nvPicPr>
          <p:cNvPr id="322563" name="Picture 3"/>
          <p:cNvPicPr>
            <a:picLocks noChangeAspect="1" noChangeArrowheads="1"/>
          </p:cNvPicPr>
          <p:nvPr/>
        </p:nvPicPr>
        <p:blipFill>
          <a:blip r:embed="rId3" cstate="email"/>
          <a:srcRect/>
          <a:stretch>
            <a:fillRect/>
          </a:stretch>
        </p:blipFill>
        <p:spPr bwMode="auto">
          <a:xfrm>
            <a:off x="395536" y="3255094"/>
            <a:ext cx="5616624" cy="3342258"/>
          </a:xfrm>
          <a:prstGeom prst="rect">
            <a:avLst/>
          </a:prstGeom>
          <a:noFill/>
          <a:ln w="9525">
            <a:noFill/>
            <a:miter lim="800000"/>
            <a:headEnd/>
            <a:tailEnd/>
          </a:ln>
        </p:spPr>
      </p:pic>
      <p:sp>
        <p:nvSpPr>
          <p:cNvPr id="4" name="矩形 3"/>
          <p:cNvSpPr/>
          <p:nvPr/>
        </p:nvSpPr>
        <p:spPr>
          <a:xfrm>
            <a:off x="5094312" y="2996954"/>
            <a:ext cx="3726160" cy="646331"/>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dirty="0">
                <a:solidFill>
                  <a:prstClr val="white"/>
                </a:solidFill>
                <a:latin typeface="Georgia"/>
                <a:ea typeface="微软雅黑"/>
              </a:rPr>
              <a:t>记忆</a:t>
            </a:r>
            <a:r>
              <a:rPr lang="en-US" altLang="zh-CN" dirty="0">
                <a:solidFill>
                  <a:prstClr val="white"/>
                </a:solidFill>
                <a:latin typeface="Georgia"/>
                <a:ea typeface="微软雅黑"/>
              </a:rPr>
              <a:t>CTL-P</a:t>
            </a:r>
            <a:r>
              <a:rPr lang="zh-CN" altLang="en-US" dirty="0">
                <a:solidFill>
                  <a:prstClr val="white"/>
                </a:solidFill>
                <a:latin typeface="Georgia"/>
                <a:ea typeface="微软雅黑"/>
              </a:rPr>
              <a:t>的增殖可以不需要来自</a:t>
            </a:r>
            <a:r>
              <a:rPr lang="en-US" altLang="zh-CN" dirty="0">
                <a:solidFill>
                  <a:prstClr val="white"/>
                </a:solidFill>
                <a:latin typeface="Georgia"/>
                <a:ea typeface="微软雅黑"/>
              </a:rPr>
              <a:t>T</a:t>
            </a:r>
            <a:r>
              <a:rPr lang="en-US" altLang="zh-CN" baseline="-25000" dirty="0">
                <a:solidFill>
                  <a:prstClr val="white"/>
                </a:solidFill>
                <a:latin typeface="Georgia"/>
                <a:ea typeface="微软雅黑"/>
              </a:rPr>
              <a:t>H</a:t>
            </a:r>
            <a:r>
              <a:rPr lang="zh-CN" altLang="en-US" dirty="0">
                <a:solidFill>
                  <a:prstClr val="white"/>
                </a:solidFill>
                <a:latin typeface="Georgia"/>
                <a:ea typeface="微软雅黑"/>
              </a:rPr>
              <a:t>细胞的协助</a:t>
            </a:r>
            <a:endParaRPr lang="en-US" altLang="zh-CN" dirty="0">
              <a:solidFill>
                <a:prstClr val="white"/>
              </a:solidFill>
              <a:latin typeface="Georgia"/>
              <a:ea typeface="微软雅黑"/>
            </a:endParaRPr>
          </a:p>
        </p:txBody>
      </p:sp>
      <p:sp>
        <p:nvSpPr>
          <p:cNvPr id="5" name="矩形 4">
            <a:extLst>
              <a:ext uri="{FF2B5EF4-FFF2-40B4-BE49-F238E27FC236}">
                <a16:creationId xmlns:a16="http://schemas.microsoft.com/office/drawing/2014/main" id="{7714B73C-7809-43EF-B366-46630E6AF0FC}"/>
              </a:ext>
            </a:extLst>
          </p:cNvPr>
          <p:cNvSpPr/>
          <p:nvPr/>
        </p:nvSpPr>
        <p:spPr>
          <a:xfrm>
            <a:off x="458267" y="368135"/>
            <a:ext cx="933997" cy="24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记忆</a:t>
            </a:r>
            <a:r>
              <a:rPr lang="en-US" altLang="zh-CN" sz="1200" b="1" dirty="0">
                <a:solidFill>
                  <a:schemeClr val="tx1"/>
                </a:solidFill>
                <a:latin typeface="+mn-ea"/>
              </a:rPr>
              <a:t>CTL-P</a:t>
            </a:r>
          </a:p>
        </p:txBody>
      </p:sp>
      <p:sp>
        <p:nvSpPr>
          <p:cNvPr id="6" name="矩形 5">
            <a:extLst>
              <a:ext uri="{FF2B5EF4-FFF2-40B4-BE49-F238E27FC236}">
                <a16:creationId xmlns:a16="http://schemas.microsoft.com/office/drawing/2014/main" id="{C0D340CD-87BB-4D8F-864F-457157F49116}"/>
              </a:ext>
            </a:extLst>
          </p:cNvPr>
          <p:cNvSpPr/>
          <p:nvPr/>
        </p:nvSpPr>
        <p:spPr>
          <a:xfrm>
            <a:off x="641664" y="3813925"/>
            <a:ext cx="933997" cy="24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幼稚</a:t>
            </a:r>
            <a:r>
              <a:rPr lang="en-US" altLang="zh-CN" sz="1200" b="1" dirty="0">
                <a:solidFill>
                  <a:schemeClr val="tx1"/>
                </a:solidFill>
                <a:latin typeface="+mn-ea"/>
              </a:rPr>
              <a:t>CTL-P</a:t>
            </a:r>
          </a:p>
        </p:txBody>
      </p:sp>
      <p:sp>
        <p:nvSpPr>
          <p:cNvPr id="7" name="矩形 6">
            <a:extLst>
              <a:ext uri="{FF2B5EF4-FFF2-40B4-BE49-F238E27FC236}">
                <a16:creationId xmlns:a16="http://schemas.microsoft.com/office/drawing/2014/main" id="{C2750255-2414-4A5D-8623-096B215BD479}"/>
              </a:ext>
            </a:extLst>
          </p:cNvPr>
          <p:cNvSpPr/>
          <p:nvPr/>
        </p:nvSpPr>
        <p:spPr>
          <a:xfrm>
            <a:off x="641664" y="2790594"/>
            <a:ext cx="933997" cy="40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病毒感染的树突状细胞</a:t>
            </a:r>
            <a:endParaRPr lang="en-US" altLang="zh-CN" sz="1200" b="1" dirty="0">
              <a:solidFill>
                <a:schemeClr val="tx1"/>
              </a:solidFill>
              <a:latin typeface="+mn-ea"/>
            </a:endParaRPr>
          </a:p>
        </p:txBody>
      </p:sp>
      <p:sp>
        <p:nvSpPr>
          <p:cNvPr id="8" name="矩形 7">
            <a:extLst>
              <a:ext uri="{FF2B5EF4-FFF2-40B4-BE49-F238E27FC236}">
                <a16:creationId xmlns:a16="http://schemas.microsoft.com/office/drawing/2014/main" id="{9A7E4D3A-5A34-42A9-9A02-025509BA5318}"/>
              </a:ext>
            </a:extLst>
          </p:cNvPr>
          <p:cNvSpPr/>
          <p:nvPr/>
        </p:nvSpPr>
        <p:spPr>
          <a:xfrm>
            <a:off x="809562" y="6192349"/>
            <a:ext cx="933997" cy="40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病毒感染的树突状细胞</a:t>
            </a:r>
            <a:endParaRPr lang="en-US" altLang="zh-CN" sz="1200" b="1" dirty="0">
              <a:solidFill>
                <a:schemeClr val="tx1"/>
              </a:solidFill>
              <a:latin typeface="+mn-ea"/>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586" name="Picture 2"/>
          <p:cNvPicPr>
            <a:picLocks noChangeAspect="1" noChangeArrowheads="1"/>
          </p:cNvPicPr>
          <p:nvPr/>
        </p:nvPicPr>
        <p:blipFill>
          <a:blip r:embed="rId2" cstate="email"/>
          <a:srcRect/>
          <a:stretch>
            <a:fillRect/>
          </a:stretch>
        </p:blipFill>
        <p:spPr bwMode="auto">
          <a:xfrm>
            <a:off x="539552" y="188642"/>
            <a:ext cx="5105400" cy="6067425"/>
          </a:xfrm>
          <a:prstGeom prst="rect">
            <a:avLst/>
          </a:prstGeom>
          <a:noFill/>
          <a:ln w="9525">
            <a:noFill/>
            <a:miter lim="800000"/>
            <a:headEnd/>
            <a:tailEnd/>
          </a:ln>
        </p:spPr>
      </p:pic>
      <p:sp>
        <p:nvSpPr>
          <p:cNvPr id="3" name="矩形 2"/>
          <p:cNvSpPr/>
          <p:nvPr/>
        </p:nvSpPr>
        <p:spPr>
          <a:xfrm>
            <a:off x="6168912" y="5794402"/>
            <a:ext cx="1840568" cy="461665"/>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defTabSz="914400">
              <a:defRPr/>
            </a:pPr>
            <a:r>
              <a:rPr lang="en-US" altLang="zh-CN" sz="2400" dirty="0">
                <a:solidFill>
                  <a:prstClr val="white"/>
                </a:solidFill>
                <a:latin typeface="Georgia"/>
                <a:ea typeface="微软雅黑"/>
              </a:rPr>
              <a:t>MHC</a:t>
            </a:r>
            <a:r>
              <a:rPr lang="zh-CN" altLang="en-US" sz="2400" dirty="0">
                <a:solidFill>
                  <a:prstClr val="white"/>
                </a:solidFill>
                <a:latin typeface="Georgia"/>
                <a:ea typeface="微软雅黑"/>
              </a:rPr>
              <a:t>四聚物</a:t>
            </a:r>
            <a:endParaRPr lang="en-US" altLang="zh-CN" sz="2400" dirty="0">
              <a:solidFill>
                <a:prstClr val="white"/>
              </a:solidFill>
              <a:latin typeface="Georgia"/>
              <a:ea typeface="微软雅黑"/>
            </a:endParaRPr>
          </a:p>
        </p:txBody>
      </p:sp>
      <p:sp>
        <p:nvSpPr>
          <p:cNvPr id="4" name="矩形 3">
            <a:extLst>
              <a:ext uri="{FF2B5EF4-FFF2-40B4-BE49-F238E27FC236}">
                <a16:creationId xmlns:a16="http://schemas.microsoft.com/office/drawing/2014/main" id="{CDC4E290-83AA-4D50-814F-D8047CBD365D}"/>
              </a:ext>
            </a:extLst>
          </p:cNvPr>
          <p:cNvSpPr/>
          <p:nvPr/>
        </p:nvSpPr>
        <p:spPr>
          <a:xfrm>
            <a:off x="1928024" y="188642"/>
            <a:ext cx="933997" cy="270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链亲和素</a:t>
            </a:r>
            <a:endParaRPr lang="en-US" altLang="zh-CN" sz="1400" b="1" dirty="0">
              <a:solidFill>
                <a:schemeClr val="tx1"/>
              </a:solidFill>
              <a:latin typeface="+mn-ea"/>
            </a:endParaRPr>
          </a:p>
        </p:txBody>
      </p:sp>
      <p:sp>
        <p:nvSpPr>
          <p:cNvPr id="5" name="矩形 4">
            <a:extLst>
              <a:ext uri="{FF2B5EF4-FFF2-40B4-BE49-F238E27FC236}">
                <a16:creationId xmlns:a16="http://schemas.microsoft.com/office/drawing/2014/main" id="{70811085-E153-44D9-9592-A6A4B1816A86}"/>
              </a:ext>
            </a:extLst>
          </p:cNvPr>
          <p:cNvSpPr/>
          <p:nvPr/>
        </p:nvSpPr>
        <p:spPr>
          <a:xfrm>
            <a:off x="2862021" y="2340323"/>
            <a:ext cx="1291525" cy="270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MHC</a:t>
            </a:r>
            <a:r>
              <a:rPr lang="zh-CN" altLang="en-US" sz="1400" b="1" dirty="0">
                <a:solidFill>
                  <a:schemeClr val="tx1"/>
                </a:solidFill>
                <a:latin typeface="+mn-ea"/>
              </a:rPr>
              <a:t>四聚物</a:t>
            </a:r>
            <a:endParaRPr lang="en-US" altLang="zh-CN" sz="1400" b="1" dirty="0">
              <a:solidFill>
                <a:schemeClr val="tx1"/>
              </a:solidFill>
              <a:latin typeface="+mn-ea"/>
            </a:endParaRPr>
          </a:p>
        </p:txBody>
      </p:sp>
      <p:sp>
        <p:nvSpPr>
          <p:cNvPr id="6" name="矩形 5">
            <a:extLst>
              <a:ext uri="{FF2B5EF4-FFF2-40B4-BE49-F238E27FC236}">
                <a16:creationId xmlns:a16="http://schemas.microsoft.com/office/drawing/2014/main" id="{CDC4E290-83AA-4D50-814F-D8047CBD365D}"/>
              </a:ext>
            </a:extLst>
          </p:cNvPr>
          <p:cNvSpPr/>
          <p:nvPr/>
        </p:nvSpPr>
        <p:spPr>
          <a:xfrm>
            <a:off x="632541" y="458963"/>
            <a:ext cx="933997" cy="673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纯化的生物素化</a:t>
            </a:r>
            <a:r>
              <a:rPr lang="en-US" altLang="zh-CN" sz="1200" b="1" dirty="0">
                <a:solidFill>
                  <a:schemeClr val="tx1"/>
                </a:solidFill>
                <a:latin typeface="+mn-ea"/>
              </a:rPr>
              <a:t>I</a:t>
            </a:r>
            <a:r>
              <a:rPr lang="zh-CN" altLang="en-US" sz="1200" b="1" dirty="0">
                <a:solidFill>
                  <a:schemeClr val="tx1"/>
                </a:solidFill>
                <a:latin typeface="+mn-ea"/>
              </a:rPr>
              <a:t>类</a:t>
            </a:r>
            <a:r>
              <a:rPr lang="en-US" altLang="zh-CN" sz="1200" b="1" dirty="0">
                <a:solidFill>
                  <a:schemeClr val="tx1"/>
                </a:solidFill>
                <a:latin typeface="+mn-ea"/>
              </a:rPr>
              <a:t>MHC</a:t>
            </a:r>
          </a:p>
        </p:txBody>
      </p:sp>
      <p:sp>
        <p:nvSpPr>
          <p:cNvPr id="7" name="矩形 6">
            <a:extLst>
              <a:ext uri="{FF2B5EF4-FFF2-40B4-BE49-F238E27FC236}">
                <a16:creationId xmlns:a16="http://schemas.microsoft.com/office/drawing/2014/main" id="{578FF37D-8B49-468F-86DD-D248B4A8D536}"/>
              </a:ext>
            </a:extLst>
          </p:cNvPr>
          <p:cNvSpPr/>
          <p:nvPr/>
        </p:nvSpPr>
        <p:spPr>
          <a:xfrm>
            <a:off x="4412949" y="1363031"/>
            <a:ext cx="995960" cy="673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荧光标记的链亲和素</a:t>
            </a:r>
            <a:endParaRPr lang="en-US" altLang="zh-CN" sz="1200" b="1" dirty="0">
              <a:solidFill>
                <a:schemeClr val="tx1"/>
              </a:solidFill>
              <a:latin typeface="+mn-ea"/>
            </a:endParaRPr>
          </a:p>
        </p:txBody>
      </p:sp>
      <p:sp>
        <p:nvSpPr>
          <p:cNvPr id="8" name="矩形 7">
            <a:extLst>
              <a:ext uri="{FF2B5EF4-FFF2-40B4-BE49-F238E27FC236}">
                <a16:creationId xmlns:a16="http://schemas.microsoft.com/office/drawing/2014/main" id="{A6686CC6-81A9-4FA3-BC06-387F75698D10}"/>
              </a:ext>
            </a:extLst>
          </p:cNvPr>
          <p:cNvSpPr/>
          <p:nvPr/>
        </p:nvSpPr>
        <p:spPr>
          <a:xfrm>
            <a:off x="4412948" y="3359728"/>
            <a:ext cx="1232003" cy="1537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四聚物只能与所选肽</a:t>
            </a:r>
            <a:r>
              <a:rPr lang="en-US" altLang="zh-CN" sz="1200" b="1" dirty="0">
                <a:solidFill>
                  <a:schemeClr val="tx1"/>
                </a:solidFill>
                <a:latin typeface="+mn-ea"/>
              </a:rPr>
              <a:t>-MHC</a:t>
            </a:r>
            <a:r>
              <a:rPr lang="zh-CN" altLang="en-US" sz="1200" b="1" dirty="0">
                <a:solidFill>
                  <a:schemeClr val="tx1"/>
                </a:solidFill>
                <a:latin typeface="+mn-ea"/>
              </a:rPr>
              <a:t>聚合物互补的</a:t>
            </a:r>
            <a:r>
              <a:rPr lang="en-US" altLang="zh-CN" sz="1200" b="1" dirty="0">
                <a:solidFill>
                  <a:schemeClr val="tx1"/>
                </a:solidFill>
                <a:latin typeface="+mn-ea"/>
              </a:rPr>
              <a:t>TCR</a:t>
            </a:r>
            <a:r>
              <a:rPr lang="zh-CN" altLang="en-US" sz="1200" b="1" dirty="0">
                <a:solidFill>
                  <a:schemeClr val="tx1"/>
                </a:solidFill>
                <a:latin typeface="+mn-ea"/>
              </a:rPr>
              <a:t>结合</a:t>
            </a:r>
            <a:endParaRPr lang="en-US" altLang="zh-CN" sz="1200" b="1" dirty="0">
              <a:solidFill>
                <a:schemeClr val="tx1"/>
              </a:solidFill>
              <a:latin typeface="+mn-ea"/>
            </a:endParaRPr>
          </a:p>
        </p:txBody>
      </p:sp>
      <p:sp>
        <p:nvSpPr>
          <p:cNvPr id="9" name="矩形 8">
            <a:extLst>
              <a:ext uri="{FF2B5EF4-FFF2-40B4-BE49-F238E27FC236}">
                <a16:creationId xmlns:a16="http://schemas.microsoft.com/office/drawing/2014/main" id="{578FF37D-8B49-468F-86DD-D248B4A8D536}"/>
              </a:ext>
            </a:extLst>
          </p:cNvPr>
          <p:cNvSpPr/>
          <p:nvPr/>
        </p:nvSpPr>
        <p:spPr>
          <a:xfrm>
            <a:off x="1983783" y="5946286"/>
            <a:ext cx="2704454" cy="309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流式细胞仪检测信号</a:t>
            </a:r>
            <a:endParaRPr lang="en-US" altLang="zh-CN" sz="1200" b="1" dirty="0">
              <a:solidFill>
                <a:schemeClr val="tx1"/>
              </a:solidFill>
              <a:latin typeface="+mn-ea"/>
            </a:endParaRPr>
          </a:p>
        </p:txBody>
      </p:sp>
      <p:sp>
        <p:nvSpPr>
          <p:cNvPr id="10" name="矩形 9">
            <a:extLst>
              <a:ext uri="{FF2B5EF4-FFF2-40B4-BE49-F238E27FC236}">
                <a16:creationId xmlns:a16="http://schemas.microsoft.com/office/drawing/2014/main" id="{578FF37D-8B49-468F-86DD-D248B4A8D536}"/>
              </a:ext>
            </a:extLst>
          </p:cNvPr>
          <p:cNvSpPr/>
          <p:nvPr/>
        </p:nvSpPr>
        <p:spPr>
          <a:xfrm>
            <a:off x="1439307" y="1270861"/>
            <a:ext cx="544475" cy="207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肽</a:t>
            </a:r>
            <a:endParaRPr lang="en-US" altLang="zh-CN" sz="1200" b="1" dirty="0">
              <a:solidFill>
                <a:schemeClr val="tx1"/>
              </a:solidFill>
              <a:latin typeface="+mn-ea"/>
            </a:endParaRPr>
          </a:p>
        </p:txBody>
      </p:sp>
      <p:sp>
        <p:nvSpPr>
          <p:cNvPr id="11" name="矩形 10">
            <a:extLst>
              <a:ext uri="{FF2B5EF4-FFF2-40B4-BE49-F238E27FC236}">
                <a16:creationId xmlns:a16="http://schemas.microsoft.com/office/drawing/2014/main" id="{3B25A8DC-B2ED-4331-8CEB-533E62D30AAF}"/>
              </a:ext>
            </a:extLst>
          </p:cNvPr>
          <p:cNvSpPr/>
          <p:nvPr/>
        </p:nvSpPr>
        <p:spPr>
          <a:xfrm>
            <a:off x="1439307" y="1513910"/>
            <a:ext cx="544475" cy="207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生物素</a:t>
            </a:r>
            <a:endParaRPr lang="en-US" altLang="zh-CN" sz="1200" b="1" dirty="0">
              <a:solidFill>
                <a:schemeClr val="tx1"/>
              </a:solidFill>
              <a:latin typeface="+mn-ea"/>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634" name="Picture 2"/>
          <p:cNvPicPr>
            <a:picLocks noChangeAspect="1" noChangeArrowheads="1"/>
          </p:cNvPicPr>
          <p:nvPr/>
        </p:nvPicPr>
        <p:blipFill>
          <a:blip r:embed="rId2" cstate="email"/>
          <a:srcRect/>
          <a:stretch>
            <a:fillRect/>
          </a:stretch>
        </p:blipFill>
        <p:spPr bwMode="auto">
          <a:xfrm>
            <a:off x="179514" y="1988842"/>
            <a:ext cx="3629025" cy="2695575"/>
          </a:xfrm>
          <a:prstGeom prst="rect">
            <a:avLst/>
          </a:prstGeom>
          <a:noFill/>
          <a:ln w="9525">
            <a:noFill/>
            <a:miter lim="800000"/>
            <a:headEnd/>
            <a:tailEnd/>
          </a:ln>
        </p:spPr>
      </p:pic>
      <p:sp>
        <p:nvSpPr>
          <p:cNvPr id="3" name="矩形 2"/>
          <p:cNvSpPr/>
          <p:nvPr/>
        </p:nvSpPr>
        <p:spPr>
          <a:xfrm>
            <a:off x="72008" y="4725146"/>
            <a:ext cx="3851920" cy="338554"/>
          </a:xfrm>
          <a:prstGeom prst="rect">
            <a:avLst/>
          </a:prstGeom>
          <a:solidFill>
            <a:schemeClr val="accent1"/>
          </a:solidFill>
        </p:spPr>
        <p:txBody>
          <a:bodyPr wrap="square">
            <a:spAutoFit/>
          </a:bodyPr>
          <a:lstStyle/>
          <a:p>
            <a:pPr algn="ctr" defTabSz="914400">
              <a:defRPr/>
            </a:pPr>
            <a:r>
              <a:rPr lang="zh-CN" altLang="en-US" sz="1600" dirty="0">
                <a:solidFill>
                  <a:prstClr val="white"/>
                </a:solidFill>
                <a:latin typeface="Georgia"/>
                <a:ea typeface="微软雅黑"/>
              </a:rPr>
              <a:t>被</a:t>
            </a:r>
            <a:r>
              <a:rPr lang="en-US" altLang="zh-CN" sz="1600" dirty="0">
                <a:solidFill>
                  <a:prstClr val="white"/>
                </a:solidFill>
                <a:latin typeface="Georgia"/>
                <a:ea typeface="微软雅黑"/>
              </a:rPr>
              <a:t>CTL</a:t>
            </a:r>
            <a:r>
              <a:rPr lang="zh-CN" altLang="en-US" sz="1600" dirty="0">
                <a:solidFill>
                  <a:prstClr val="white"/>
                </a:solidFill>
                <a:latin typeface="Georgia"/>
                <a:ea typeface="微软雅黑"/>
              </a:rPr>
              <a:t>攻击的肿瘤细胞的扫描电镜照片</a:t>
            </a:r>
            <a:endParaRPr lang="en-US" altLang="zh-CN" sz="1600" dirty="0">
              <a:solidFill>
                <a:prstClr val="white"/>
              </a:solidFill>
              <a:latin typeface="Georgia"/>
              <a:ea typeface="微软雅黑"/>
            </a:endParaRPr>
          </a:p>
        </p:txBody>
      </p:sp>
      <p:sp>
        <p:nvSpPr>
          <p:cNvPr id="4" name="矩形 3"/>
          <p:cNvSpPr/>
          <p:nvPr/>
        </p:nvSpPr>
        <p:spPr>
          <a:xfrm>
            <a:off x="323528" y="404664"/>
            <a:ext cx="8280920" cy="707886"/>
          </a:xfrm>
          <a:prstGeom prst="rect">
            <a:avLst/>
          </a:prstGeom>
          <a:solidFill>
            <a:schemeClr val="accent1"/>
          </a:solidFill>
        </p:spPr>
        <p:txBody>
          <a:bodyPr wrap="square">
            <a:spAutoFit/>
          </a:bodyPr>
          <a:lstStyle/>
          <a:p>
            <a:pPr defTabSz="914400">
              <a:defRPr/>
            </a:pPr>
            <a:r>
              <a:rPr lang="en-US" altLang="zh-CN" sz="2000" dirty="0">
                <a:solidFill>
                  <a:prstClr val="white"/>
                </a:solidFill>
                <a:latin typeface="Georgia"/>
                <a:ea typeface="微软雅黑"/>
              </a:rPr>
              <a:t>CTL</a:t>
            </a:r>
            <a:r>
              <a:rPr lang="zh-CN" altLang="en-US" sz="2000" dirty="0">
                <a:solidFill>
                  <a:prstClr val="white"/>
                </a:solidFill>
                <a:latin typeface="Georgia"/>
                <a:ea typeface="微软雅黑"/>
              </a:rPr>
              <a:t>介导的靶细胞死亡的基本过程包括形成偶联物、膜攻击、</a:t>
            </a:r>
            <a:r>
              <a:rPr lang="en-US" altLang="zh-CN" sz="2000" dirty="0">
                <a:solidFill>
                  <a:prstClr val="white"/>
                </a:solidFill>
                <a:latin typeface="Georgia"/>
                <a:ea typeface="微软雅黑"/>
              </a:rPr>
              <a:t>CTL</a:t>
            </a:r>
            <a:r>
              <a:rPr lang="zh-CN" altLang="en-US" sz="2000" dirty="0">
                <a:solidFill>
                  <a:prstClr val="white"/>
                </a:solidFill>
                <a:latin typeface="Georgia"/>
                <a:ea typeface="微软雅黑"/>
              </a:rPr>
              <a:t>解离和靶细胞毁灭</a:t>
            </a:r>
            <a:endParaRPr lang="en-US" altLang="zh-CN" sz="2000" dirty="0">
              <a:solidFill>
                <a:prstClr val="white"/>
              </a:solidFill>
              <a:latin typeface="Georgia"/>
              <a:ea typeface="微软雅黑"/>
            </a:endParaRPr>
          </a:p>
        </p:txBody>
      </p:sp>
      <p:grpSp>
        <p:nvGrpSpPr>
          <p:cNvPr id="5" name="组合 4"/>
          <p:cNvGrpSpPr/>
          <p:nvPr/>
        </p:nvGrpSpPr>
        <p:grpSpPr>
          <a:xfrm>
            <a:off x="4067944" y="1844824"/>
            <a:ext cx="4608512" cy="4124064"/>
            <a:chOff x="611560" y="332656"/>
            <a:chExt cx="4896544" cy="4530893"/>
          </a:xfrm>
        </p:grpSpPr>
        <p:pic>
          <p:nvPicPr>
            <p:cNvPr id="6" name="Picture 2"/>
            <p:cNvPicPr>
              <a:picLocks noChangeAspect="1" noChangeArrowheads="1"/>
            </p:cNvPicPr>
            <p:nvPr/>
          </p:nvPicPr>
          <p:blipFill>
            <a:blip r:embed="rId3" cstate="email"/>
            <a:srcRect/>
            <a:stretch>
              <a:fillRect/>
            </a:stretch>
          </p:blipFill>
          <p:spPr bwMode="auto">
            <a:xfrm>
              <a:off x="683568" y="332656"/>
              <a:ext cx="4533900" cy="3648075"/>
            </a:xfrm>
            <a:prstGeom prst="rect">
              <a:avLst/>
            </a:prstGeom>
            <a:noFill/>
            <a:ln w="9525">
              <a:noFill/>
              <a:miter lim="800000"/>
              <a:headEnd/>
              <a:tailEnd/>
            </a:ln>
          </p:spPr>
        </p:pic>
        <p:sp>
          <p:nvSpPr>
            <p:cNvPr id="7" name="矩形 6"/>
            <p:cNvSpPr/>
            <p:nvPr/>
          </p:nvSpPr>
          <p:spPr>
            <a:xfrm>
              <a:off x="611560" y="4221087"/>
              <a:ext cx="4896544" cy="64246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1600" dirty="0">
                  <a:solidFill>
                    <a:prstClr val="white"/>
                  </a:solidFill>
                  <a:latin typeface="Georgia"/>
                  <a:ea typeface="微软雅黑"/>
                </a:rPr>
                <a:t>抗原激活对</a:t>
              </a:r>
              <a:r>
                <a:rPr lang="en-US" altLang="zh-CN" sz="1600" dirty="0">
                  <a:solidFill>
                    <a:prstClr val="white"/>
                  </a:solidFill>
                  <a:latin typeface="Georgia"/>
                  <a:ea typeface="微软雅黑"/>
                </a:rPr>
                <a:t>CTL</a:t>
              </a:r>
              <a:r>
                <a:rPr lang="zh-CN" altLang="en-US" sz="1600" dirty="0">
                  <a:solidFill>
                    <a:prstClr val="white"/>
                  </a:solidFill>
                  <a:latin typeface="Georgia"/>
                  <a:ea typeface="微软雅黑"/>
                </a:rPr>
                <a:t>与细胞间黏附分子</a:t>
              </a:r>
              <a:r>
                <a:rPr lang="en-US" altLang="zh-CN" sz="1600" dirty="0">
                  <a:solidFill>
                    <a:prstClr val="white"/>
                  </a:solidFill>
                  <a:latin typeface="Georgia"/>
                  <a:ea typeface="微软雅黑"/>
                </a:rPr>
                <a:t>ICAM-1</a:t>
              </a:r>
              <a:r>
                <a:rPr lang="zh-CN" altLang="en-US" sz="1600" dirty="0">
                  <a:solidFill>
                    <a:prstClr val="white"/>
                  </a:solidFill>
                  <a:latin typeface="Georgia"/>
                  <a:ea typeface="微软雅黑"/>
                </a:rPr>
                <a:t>结合能力的影响</a:t>
              </a:r>
              <a:endParaRPr lang="en-US" altLang="zh-CN" sz="1600" dirty="0">
                <a:solidFill>
                  <a:prstClr val="white"/>
                </a:solidFill>
                <a:latin typeface="Georgia"/>
                <a:ea typeface="微软雅黑"/>
              </a:endParaRPr>
            </a:p>
          </p:txBody>
        </p:sp>
      </p:grpSp>
      <p:sp>
        <p:nvSpPr>
          <p:cNvPr id="8" name="矩形 7">
            <a:extLst>
              <a:ext uri="{FF2B5EF4-FFF2-40B4-BE49-F238E27FC236}">
                <a16:creationId xmlns:a16="http://schemas.microsoft.com/office/drawing/2014/main" id="{C3726957-E8AB-4A59-BE33-900554F657C5}"/>
              </a:ext>
            </a:extLst>
          </p:cNvPr>
          <p:cNvSpPr/>
          <p:nvPr/>
        </p:nvSpPr>
        <p:spPr>
          <a:xfrm>
            <a:off x="6445259" y="2146516"/>
            <a:ext cx="1745595" cy="201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抗原激活的</a:t>
            </a:r>
            <a:r>
              <a:rPr lang="en-US" altLang="zh-CN" sz="1200" b="1" dirty="0">
                <a:solidFill>
                  <a:schemeClr val="tx1"/>
                </a:solidFill>
                <a:latin typeface="+mn-ea"/>
              </a:rPr>
              <a:t>CTL</a:t>
            </a:r>
          </a:p>
        </p:txBody>
      </p:sp>
      <p:sp>
        <p:nvSpPr>
          <p:cNvPr id="9" name="矩形 8">
            <a:extLst>
              <a:ext uri="{FF2B5EF4-FFF2-40B4-BE49-F238E27FC236}">
                <a16:creationId xmlns:a16="http://schemas.microsoft.com/office/drawing/2014/main" id="{578FF37D-8B49-468F-86DD-D248B4A8D536}"/>
              </a:ext>
            </a:extLst>
          </p:cNvPr>
          <p:cNvSpPr/>
          <p:nvPr/>
        </p:nvSpPr>
        <p:spPr>
          <a:xfrm rot="16200000">
            <a:off x="3580310" y="3440824"/>
            <a:ext cx="1696665" cy="364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结合</a:t>
            </a:r>
            <a:r>
              <a:rPr lang="en-US" altLang="zh-CN" sz="1200" b="1" dirty="0">
                <a:solidFill>
                  <a:schemeClr val="tx1"/>
                </a:solidFill>
                <a:latin typeface="+mn-ea"/>
              </a:rPr>
              <a:t>ICAM-1</a:t>
            </a:r>
            <a:r>
              <a:rPr lang="zh-CN" altLang="en-US" sz="1200" b="1" dirty="0">
                <a:solidFill>
                  <a:schemeClr val="tx1"/>
                </a:solidFill>
                <a:latin typeface="+mn-ea"/>
              </a:rPr>
              <a:t>包被孔的</a:t>
            </a:r>
            <a:r>
              <a:rPr lang="en-US" altLang="zh-CN" sz="1200" b="1" dirty="0">
                <a:solidFill>
                  <a:schemeClr val="tx1"/>
                </a:solidFill>
                <a:latin typeface="+mn-ea"/>
              </a:rPr>
              <a:t>CTL</a:t>
            </a:r>
            <a:r>
              <a:rPr lang="zh-CN" altLang="en-US" sz="1200" b="1" dirty="0">
                <a:solidFill>
                  <a:schemeClr val="tx1"/>
                </a:solidFill>
                <a:latin typeface="+mn-ea"/>
              </a:rPr>
              <a:t>，</a:t>
            </a:r>
            <a:r>
              <a:rPr lang="en-US" altLang="zh-CN" sz="1200" b="1" dirty="0">
                <a:solidFill>
                  <a:schemeClr val="tx1"/>
                </a:solidFill>
                <a:latin typeface="+mn-ea"/>
              </a:rPr>
              <a:t>%</a:t>
            </a:r>
          </a:p>
        </p:txBody>
      </p:sp>
      <p:sp>
        <p:nvSpPr>
          <p:cNvPr id="10" name="矩形 9">
            <a:extLst>
              <a:ext uri="{FF2B5EF4-FFF2-40B4-BE49-F238E27FC236}">
                <a16:creationId xmlns:a16="http://schemas.microsoft.com/office/drawing/2014/main" id="{578FF37D-8B49-468F-86DD-D248B4A8D536}"/>
              </a:ext>
            </a:extLst>
          </p:cNvPr>
          <p:cNvSpPr/>
          <p:nvPr/>
        </p:nvSpPr>
        <p:spPr>
          <a:xfrm>
            <a:off x="5286761" y="4022820"/>
            <a:ext cx="544475" cy="44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静息</a:t>
            </a:r>
            <a:r>
              <a:rPr lang="en-US" altLang="zh-CN" sz="1200" b="1" dirty="0">
                <a:solidFill>
                  <a:schemeClr val="tx1"/>
                </a:solidFill>
                <a:latin typeface="+mn-ea"/>
              </a:rPr>
              <a:t>CTL</a:t>
            </a:r>
          </a:p>
        </p:txBody>
      </p:sp>
      <p:sp>
        <p:nvSpPr>
          <p:cNvPr id="11" name="矩形 10">
            <a:extLst>
              <a:ext uri="{FF2B5EF4-FFF2-40B4-BE49-F238E27FC236}">
                <a16:creationId xmlns:a16="http://schemas.microsoft.com/office/drawing/2014/main" id="{578FF37D-8B49-468F-86DD-D248B4A8D536}"/>
              </a:ext>
            </a:extLst>
          </p:cNvPr>
          <p:cNvSpPr/>
          <p:nvPr/>
        </p:nvSpPr>
        <p:spPr>
          <a:xfrm>
            <a:off x="6372200" y="4359327"/>
            <a:ext cx="698442" cy="325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+LFA-1</a:t>
            </a:r>
            <a:r>
              <a:rPr lang="zh-CN" altLang="en-US" sz="1200" b="1" dirty="0">
                <a:solidFill>
                  <a:schemeClr val="tx1"/>
                </a:solidFill>
                <a:latin typeface="+mn-ea"/>
              </a:rPr>
              <a:t>抗体</a:t>
            </a:r>
            <a:endParaRPr lang="en-US" altLang="zh-CN" sz="1200" b="1" dirty="0">
              <a:solidFill>
                <a:schemeClr val="tx1"/>
              </a:solidFill>
              <a:latin typeface="+mn-ea"/>
            </a:endParaRPr>
          </a:p>
        </p:txBody>
      </p:sp>
      <p:sp>
        <p:nvSpPr>
          <p:cNvPr id="12" name="矩形 11">
            <a:extLst>
              <a:ext uri="{FF2B5EF4-FFF2-40B4-BE49-F238E27FC236}">
                <a16:creationId xmlns:a16="http://schemas.microsoft.com/office/drawing/2014/main" id="{354129C7-747F-4D03-AACE-DCAA71EEA71A}"/>
              </a:ext>
            </a:extLst>
          </p:cNvPr>
          <p:cNvSpPr/>
          <p:nvPr/>
        </p:nvSpPr>
        <p:spPr>
          <a:xfrm>
            <a:off x="7070642" y="4308715"/>
            <a:ext cx="825744" cy="325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200" b="1" dirty="0">
                <a:solidFill>
                  <a:schemeClr val="tx1"/>
                </a:solidFill>
                <a:latin typeface="+mn-ea"/>
              </a:rPr>
              <a:t>+ICAM-1</a:t>
            </a:r>
            <a:r>
              <a:rPr lang="zh-CN" altLang="en-US" sz="1200" b="1" dirty="0">
                <a:solidFill>
                  <a:schemeClr val="tx1"/>
                </a:solidFill>
                <a:latin typeface="+mn-ea"/>
              </a:rPr>
              <a:t>抗体</a:t>
            </a:r>
            <a:endParaRPr lang="en-US" altLang="zh-CN" sz="1200" b="1" dirty="0">
              <a:solidFill>
                <a:schemeClr val="tx1"/>
              </a:solidFill>
              <a:latin typeface="+mn-ea"/>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6" name="Picture 2"/>
          <p:cNvPicPr>
            <a:picLocks noChangeAspect="1" noChangeArrowheads="1"/>
          </p:cNvPicPr>
          <p:nvPr/>
        </p:nvPicPr>
        <p:blipFill>
          <a:blip r:embed="rId2" cstate="email"/>
          <a:srcRect/>
          <a:stretch>
            <a:fillRect/>
          </a:stretch>
        </p:blipFill>
        <p:spPr bwMode="auto">
          <a:xfrm>
            <a:off x="683568" y="332658"/>
            <a:ext cx="4991100" cy="6181725"/>
          </a:xfrm>
          <a:prstGeom prst="rect">
            <a:avLst/>
          </a:prstGeom>
          <a:noFill/>
          <a:ln w="9525">
            <a:noFill/>
            <a:miter lim="800000"/>
            <a:headEnd/>
            <a:tailEnd/>
          </a:ln>
        </p:spPr>
      </p:pic>
      <p:sp>
        <p:nvSpPr>
          <p:cNvPr id="3" name="矩形 2"/>
          <p:cNvSpPr/>
          <p:nvPr/>
        </p:nvSpPr>
        <p:spPr>
          <a:xfrm>
            <a:off x="5899141" y="5591053"/>
            <a:ext cx="3024336" cy="92333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dirty="0">
                <a:solidFill>
                  <a:prstClr val="white"/>
                </a:solidFill>
                <a:latin typeface="Georgia"/>
                <a:ea typeface="微软雅黑"/>
              </a:rPr>
              <a:t>通过延时摄影记录的</a:t>
            </a:r>
            <a:r>
              <a:rPr lang="en-US" altLang="zh-CN" dirty="0">
                <a:solidFill>
                  <a:prstClr val="white"/>
                </a:solidFill>
                <a:latin typeface="Georgia"/>
                <a:ea typeface="微软雅黑"/>
              </a:rPr>
              <a:t>CTL</a:t>
            </a:r>
            <a:r>
              <a:rPr lang="zh-CN" altLang="en-US" dirty="0">
                <a:solidFill>
                  <a:prstClr val="white"/>
                </a:solidFill>
                <a:latin typeface="Georgia"/>
                <a:ea typeface="微软雅黑"/>
              </a:rPr>
              <a:t>和靶细胞之间形成偶联物以及</a:t>
            </a:r>
            <a:r>
              <a:rPr lang="en-US" altLang="zh-CN" dirty="0">
                <a:solidFill>
                  <a:prstClr val="white"/>
                </a:solidFill>
                <a:latin typeface="Georgia"/>
                <a:ea typeface="微软雅黑"/>
              </a:rPr>
              <a:t>CTL</a:t>
            </a:r>
            <a:r>
              <a:rPr lang="zh-CN" altLang="en-US" dirty="0">
                <a:solidFill>
                  <a:prstClr val="white"/>
                </a:solidFill>
                <a:latin typeface="Georgia"/>
                <a:ea typeface="微软雅黑"/>
              </a:rPr>
              <a:t>中细胞质颗粒的重定位</a:t>
            </a:r>
            <a:endParaRPr lang="en-US" altLang="zh-CN" dirty="0">
              <a:solidFill>
                <a:prstClr val="white"/>
              </a:solidFill>
              <a:latin typeface="Georgia"/>
              <a:ea typeface="微软雅黑"/>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730" name="Picture 2"/>
          <p:cNvPicPr>
            <a:picLocks noChangeAspect="1" noChangeArrowheads="1"/>
          </p:cNvPicPr>
          <p:nvPr/>
        </p:nvPicPr>
        <p:blipFill>
          <a:blip r:embed="rId2" cstate="email"/>
          <a:srcRect/>
          <a:stretch>
            <a:fillRect/>
          </a:stretch>
        </p:blipFill>
        <p:spPr bwMode="auto">
          <a:xfrm>
            <a:off x="144016" y="622403"/>
            <a:ext cx="8820472" cy="3598687"/>
          </a:xfrm>
          <a:prstGeom prst="rect">
            <a:avLst/>
          </a:prstGeom>
          <a:noFill/>
          <a:ln w="9525">
            <a:noFill/>
            <a:miter lim="800000"/>
            <a:headEnd/>
            <a:tailEnd/>
          </a:ln>
        </p:spPr>
      </p:pic>
      <p:sp>
        <p:nvSpPr>
          <p:cNvPr id="3" name="矩形 2"/>
          <p:cNvSpPr/>
          <p:nvPr/>
        </p:nvSpPr>
        <p:spPr>
          <a:xfrm>
            <a:off x="1043608" y="4581128"/>
            <a:ext cx="6552728"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en-US" altLang="zh-CN" sz="2000" dirty="0">
                <a:solidFill>
                  <a:prstClr val="white"/>
                </a:solidFill>
                <a:latin typeface="Georgia"/>
                <a:ea typeface="微软雅黑"/>
              </a:rPr>
              <a:t>CTL</a:t>
            </a:r>
            <a:r>
              <a:rPr lang="zh-CN" altLang="en-US" sz="2000" dirty="0">
                <a:solidFill>
                  <a:prstClr val="white"/>
                </a:solidFill>
                <a:latin typeface="Georgia"/>
                <a:ea typeface="微软雅黑"/>
              </a:rPr>
              <a:t>介导的靶细胞膜中形成小孔</a:t>
            </a:r>
            <a:endParaRPr lang="en-US" altLang="zh-CN" sz="2000" dirty="0">
              <a:solidFill>
                <a:prstClr val="white"/>
              </a:solidFill>
              <a:latin typeface="Georgia"/>
              <a:ea typeface="微软雅黑"/>
            </a:endParaRPr>
          </a:p>
        </p:txBody>
      </p:sp>
      <p:sp>
        <p:nvSpPr>
          <p:cNvPr id="6" name="矩形 5">
            <a:extLst>
              <a:ext uri="{FF2B5EF4-FFF2-40B4-BE49-F238E27FC236}">
                <a16:creationId xmlns:a16="http://schemas.microsoft.com/office/drawing/2014/main" id="{7E6BFDE8-A1B8-4AD9-8B6A-648A7FAEFB45}"/>
              </a:ext>
            </a:extLst>
          </p:cNvPr>
          <p:cNvSpPr/>
          <p:nvPr/>
        </p:nvSpPr>
        <p:spPr>
          <a:xfrm>
            <a:off x="5011667" y="867905"/>
            <a:ext cx="854442" cy="325464"/>
          </a:xfrm>
          <a:prstGeom prst="rect">
            <a:avLst/>
          </a:prstGeom>
          <a:solidFill>
            <a:srgbClr val="FCE1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mn-ea"/>
              </a:rPr>
              <a:t>穿孔素单体</a:t>
            </a:r>
            <a:endParaRPr lang="en-US" altLang="zh-CN" sz="1200" b="1" dirty="0">
              <a:solidFill>
                <a:schemeClr val="tx1"/>
              </a:solidFill>
              <a:latin typeface="+mn-ea"/>
            </a:endParaRPr>
          </a:p>
        </p:txBody>
      </p:sp>
      <p:sp>
        <p:nvSpPr>
          <p:cNvPr id="7" name="矩形 6">
            <a:extLst>
              <a:ext uri="{FF2B5EF4-FFF2-40B4-BE49-F238E27FC236}">
                <a16:creationId xmlns:a16="http://schemas.microsoft.com/office/drawing/2014/main" id="{C98A596D-20E1-4D97-A9AD-9176CEA95E14}"/>
              </a:ext>
            </a:extLst>
          </p:cNvPr>
          <p:cNvSpPr/>
          <p:nvPr/>
        </p:nvSpPr>
        <p:spPr>
          <a:xfrm>
            <a:off x="553322" y="1926956"/>
            <a:ext cx="854442" cy="325464"/>
          </a:xfrm>
          <a:prstGeom prst="rect">
            <a:avLst/>
          </a:prstGeom>
          <a:solidFill>
            <a:srgbClr val="FCE1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200" b="1" dirty="0">
                <a:solidFill>
                  <a:schemeClr val="tx1"/>
                </a:solidFill>
                <a:latin typeface="+mn-ea"/>
              </a:rPr>
              <a:t>细胞质颗粒</a:t>
            </a:r>
            <a:endParaRPr lang="en-US" altLang="zh-CN" sz="1200" b="1" dirty="0">
              <a:solidFill>
                <a:schemeClr val="tx1"/>
              </a:solidFill>
              <a:latin typeface="+mn-ea"/>
            </a:endParaRPr>
          </a:p>
        </p:txBody>
      </p:sp>
      <p:sp>
        <p:nvSpPr>
          <p:cNvPr id="8" name="矩形 7">
            <a:extLst>
              <a:ext uri="{FF2B5EF4-FFF2-40B4-BE49-F238E27FC236}">
                <a16:creationId xmlns:a16="http://schemas.microsoft.com/office/drawing/2014/main" id="{653B5A77-E0EC-4D13-AAA4-D90252AC80FF}"/>
              </a:ext>
            </a:extLst>
          </p:cNvPr>
          <p:cNvSpPr/>
          <p:nvPr/>
        </p:nvSpPr>
        <p:spPr>
          <a:xfrm>
            <a:off x="5011667" y="3574943"/>
            <a:ext cx="854442"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靶细胞</a:t>
            </a:r>
            <a:endParaRPr lang="en-US" altLang="zh-CN" sz="1400" b="1" dirty="0">
              <a:solidFill>
                <a:schemeClr val="tx1"/>
              </a:solidFill>
              <a:latin typeface="+mn-ea"/>
            </a:endParaRPr>
          </a:p>
        </p:txBody>
      </p:sp>
      <p:sp>
        <p:nvSpPr>
          <p:cNvPr id="9" name="矩形 8">
            <a:extLst>
              <a:ext uri="{FF2B5EF4-FFF2-40B4-BE49-F238E27FC236}">
                <a16:creationId xmlns:a16="http://schemas.microsoft.com/office/drawing/2014/main" id="{118FC95D-46A6-4B0B-B2B0-53CA89B07C8C}"/>
              </a:ext>
            </a:extLst>
          </p:cNvPr>
          <p:cNvSpPr/>
          <p:nvPr/>
        </p:nvSpPr>
        <p:spPr>
          <a:xfrm>
            <a:off x="2234888" y="3851329"/>
            <a:ext cx="973262"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聚合的穿孔素</a:t>
            </a:r>
            <a:endParaRPr lang="en-US" altLang="zh-CN" sz="1200" b="1" dirty="0">
              <a:solidFill>
                <a:schemeClr val="tx1"/>
              </a:solidFill>
              <a:latin typeface="+mn-ea"/>
            </a:endParaRPr>
          </a:p>
        </p:txBody>
      </p:sp>
      <p:sp>
        <p:nvSpPr>
          <p:cNvPr id="10" name="矩形 9">
            <a:extLst>
              <a:ext uri="{FF2B5EF4-FFF2-40B4-BE49-F238E27FC236}">
                <a16:creationId xmlns:a16="http://schemas.microsoft.com/office/drawing/2014/main" id="{0D40D55F-BD29-45FB-AF67-1D4FF52125CC}"/>
              </a:ext>
            </a:extLst>
          </p:cNvPr>
          <p:cNvSpPr/>
          <p:nvPr/>
        </p:nvSpPr>
        <p:spPr>
          <a:xfrm>
            <a:off x="921133" y="3817750"/>
            <a:ext cx="973262"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形成的孔</a:t>
            </a:r>
            <a:endParaRPr lang="en-US" altLang="zh-CN" sz="1200" b="1" dirty="0">
              <a:solidFill>
                <a:schemeClr val="tx1"/>
              </a:solidFill>
              <a:latin typeface="+mn-ea"/>
            </a:endParaRPr>
          </a:p>
        </p:txBody>
      </p:sp>
      <p:sp>
        <p:nvSpPr>
          <p:cNvPr id="11" name="矩形 10">
            <a:extLst>
              <a:ext uri="{FF2B5EF4-FFF2-40B4-BE49-F238E27FC236}">
                <a16:creationId xmlns:a16="http://schemas.microsoft.com/office/drawing/2014/main" id="{6E0C210C-FE0C-49AB-B833-7612BD26956A}"/>
              </a:ext>
            </a:extLst>
          </p:cNvPr>
          <p:cNvSpPr/>
          <p:nvPr/>
        </p:nvSpPr>
        <p:spPr>
          <a:xfrm>
            <a:off x="434502" y="949216"/>
            <a:ext cx="609106" cy="325464"/>
          </a:xfrm>
          <a:prstGeom prst="rect">
            <a:avLst/>
          </a:prstGeom>
          <a:solidFill>
            <a:srgbClr val="F8C2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latin typeface="+mn-ea"/>
              </a:rPr>
              <a:t>细胞核</a:t>
            </a:r>
            <a:endParaRPr lang="en-US" altLang="zh-CN" sz="1200" b="1" dirty="0">
              <a:solidFill>
                <a:schemeClr val="tx1"/>
              </a:solidFill>
              <a:latin typeface="+mn-ea"/>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2" name="Picture 2"/>
          <p:cNvPicPr>
            <a:picLocks noChangeAspect="1" noChangeArrowheads="1"/>
          </p:cNvPicPr>
          <p:nvPr/>
        </p:nvPicPr>
        <p:blipFill>
          <a:blip r:embed="rId2" cstate="email"/>
          <a:srcRect/>
          <a:stretch>
            <a:fillRect/>
          </a:stretch>
        </p:blipFill>
        <p:spPr bwMode="auto">
          <a:xfrm>
            <a:off x="107504" y="44625"/>
            <a:ext cx="4608512" cy="6720985"/>
          </a:xfrm>
          <a:prstGeom prst="rect">
            <a:avLst/>
          </a:prstGeom>
          <a:noFill/>
          <a:ln w="9525">
            <a:noFill/>
            <a:miter lim="800000"/>
            <a:headEnd/>
            <a:tailEnd/>
          </a:ln>
        </p:spPr>
      </p:pic>
      <p:sp>
        <p:nvSpPr>
          <p:cNvPr id="3" name="矩形 2"/>
          <p:cNvSpPr/>
          <p:nvPr/>
        </p:nvSpPr>
        <p:spPr>
          <a:xfrm>
            <a:off x="5004048" y="5457418"/>
            <a:ext cx="3672408"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en-US" altLang="zh-CN" sz="2000" dirty="0">
                <a:solidFill>
                  <a:prstClr val="white"/>
                </a:solidFill>
                <a:latin typeface="Georgia"/>
                <a:ea typeface="微软雅黑"/>
              </a:rPr>
              <a:t>CTL</a:t>
            </a:r>
            <a:r>
              <a:rPr lang="zh-CN" altLang="en-US" sz="2000" dirty="0">
                <a:solidFill>
                  <a:prstClr val="white"/>
                </a:solidFill>
                <a:latin typeface="Georgia"/>
                <a:ea typeface="微软雅黑"/>
              </a:rPr>
              <a:t>激发的靶细胞凋亡的两条途径</a:t>
            </a:r>
            <a:endParaRPr lang="en-US" altLang="zh-CN" sz="2000" dirty="0">
              <a:solidFill>
                <a:prstClr val="white"/>
              </a:solidFill>
              <a:latin typeface="Georgia"/>
              <a:ea typeface="微软雅黑"/>
            </a:endParaRPr>
          </a:p>
        </p:txBody>
      </p:sp>
      <p:sp>
        <p:nvSpPr>
          <p:cNvPr id="4" name="矩形 3">
            <a:extLst>
              <a:ext uri="{FF2B5EF4-FFF2-40B4-BE49-F238E27FC236}">
                <a16:creationId xmlns:a16="http://schemas.microsoft.com/office/drawing/2014/main" id="{AB18ABAD-BE18-405C-AF12-052DEF121452}"/>
              </a:ext>
            </a:extLst>
          </p:cNvPr>
          <p:cNvSpPr/>
          <p:nvPr/>
        </p:nvSpPr>
        <p:spPr>
          <a:xfrm>
            <a:off x="377460" y="44625"/>
            <a:ext cx="929897" cy="1859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100" b="1" dirty="0" err="1">
                <a:solidFill>
                  <a:schemeClr val="tx1"/>
                </a:solidFill>
                <a:latin typeface="+mn-ea"/>
              </a:rPr>
              <a:t>Fas</a:t>
            </a:r>
            <a:r>
              <a:rPr lang="zh-CN" altLang="en-US" sz="1100" b="1" dirty="0">
                <a:solidFill>
                  <a:schemeClr val="tx1"/>
                </a:solidFill>
                <a:latin typeface="+mn-ea"/>
              </a:rPr>
              <a:t>途径</a:t>
            </a:r>
            <a:endParaRPr lang="en-US" altLang="zh-CN" sz="1100" b="1" dirty="0">
              <a:solidFill>
                <a:schemeClr val="tx1"/>
              </a:solidFill>
              <a:latin typeface="+mn-ea"/>
            </a:endParaRPr>
          </a:p>
        </p:txBody>
      </p:sp>
      <p:sp>
        <p:nvSpPr>
          <p:cNvPr id="5" name="矩形 4">
            <a:extLst>
              <a:ext uri="{FF2B5EF4-FFF2-40B4-BE49-F238E27FC236}">
                <a16:creationId xmlns:a16="http://schemas.microsoft.com/office/drawing/2014/main" id="{D0574D2E-FBFF-4A65-9180-FB150733BA73}"/>
              </a:ext>
            </a:extLst>
          </p:cNvPr>
          <p:cNvSpPr/>
          <p:nvPr/>
        </p:nvSpPr>
        <p:spPr>
          <a:xfrm>
            <a:off x="2087726" y="44625"/>
            <a:ext cx="1392074" cy="1676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穿孔素</a:t>
            </a:r>
            <a:r>
              <a:rPr lang="en-US" altLang="zh-CN" sz="1100" b="1" dirty="0">
                <a:solidFill>
                  <a:schemeClr val="tx1"/>
                </a:solidFill>
                <a:latin typeface="+mn-ea"/>
              </a:rPr>
              <a:t>/</a:t>
            </a:r>
            <a:r>
              <a:rPr lang="zh-CN" altLang="en-US" sz="1100" b="1" dirty="0">
                <a:solidFill>
                  <a:schemeClr val="tx1"/>
                </a:solidFill>
                <a:latin typeface="+mn-ea"/>
              </a:rPr>
              <a:t>颗粒酶途径</a:t>
            </a:r>
            <a:endParaRPr lang="en-US" altLang="zh-CN" sz="1100" b="1" dirty="0">
              <a:solidFill>
                <a:schemeClr val="tx1"/>
              </a:solidFill>
              <a:latin typeface="+mn-ea"/>
            </a:endParaRPr>
          </a:p>
        </p:txBody>
      </p:sp>
      <p:sp>
        <p:nvSpPr>
          <p:cNvPr id="6" name="矩形 5">
            <a:extLst>
              <a:ext uri="{FF2B5EF4-FFF2-40B4-BE49-F238E27FC236}">
                <a16:creationId xmlns:a16="http://schemas.microsoft.com/office/drawing/2014/main" id="{2A8811BE-02C6-4BFB-BCC0-72B138737736}"/>
              </a:ext>
            </a:extLst>
          </p:cNvPr>
          <p:cNvSpPr/>
          <p:nvPr/>
        </p:nvSpPr>
        <p:spPr>
          <a:xfrm>
            <a:off x="3035990" y="273224"/>
            <a:ext cx="929897" cy="1859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颗粒酶</a:t>
            </a:r>
            <a:r>
              <a:rPr lang="en-US" altLang="zh-CN" sz="1100" b="1" dirty="0">
                <a:solidFill>
                  <a:schemeClr val="tx1"/>
                </a:solidFill>
                <a:latin typeface="+mn-ea"/>
              </a:rPr>
              <a:t>B</a:t>
            </a:r>
          </a:p>
        </p:txBody>
      </p:sp>
      <p:sp>
        <p:nvSpPr>
          <p:cNvPr id="7" name="矩形 6">
            <a:extLst>
              <a:ext uri="{FF2B5EF4-FFF2-40B4-BE49-F238E27FC236}">
                <a16:creationId xmlns:a16="http://schemas.microsoft.com/office/drawing/2014/main" id="{6F3A7C6D-F827-4E68-8BA0-2D9208618933}"/>
              </a:ext>
            </a:extLst>
          </p:cNvPr>
          <p:cNvSpPr/>
          <p:nvPr/>
        </p:nvSpPr>
        <p:spPr>
          <a:xfrm>
            <a:off x="3035989" y="459775"/>
            <a:ext cx="929897" cy="1859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穿孔素</a:t>
            </a:r>
            <a:endParaRPr lang="en-US" altLang="zh-CN" sz="1100" b="1" dirty="0">
              <a:solidFill>
                <a:schemeClr val="tx1"/>
              </a:solidFill>
              <a:latin typeface="+mn-ea"/>
            </a:endParaRPr>
          </a:p>
        </p:txBody>
      </p:sp>
      <p:sp>
        <p:nvSpPr>
          <p:cNvPr id="8" name="矩形 7">
            <a:extLst>
              <a:ext uri="{FF2B5EF4-FFF2-40B4-BE49-F238E27FC236}">
                <a16:creationId xmlns:a16="http://schemas.microsoft.com/office/drawing/2014/main" id="{5F42E20B-7C8C-4833-B781-35FB7C1C69AE}"/>
              </a:ext>
            </a:extLst>
          </p:cNvPr>
          <p:cNvSpPr/>
          <p:nvPr/>
        </p:nvSpPr>
        <p:spPr>
          <a:xfrm>
            <a:off x="3642103" y="1202266"/>
            <a:ext cx="929897" cy="3302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颗粒胞吐</a:t>
            </a:r>
            <a:endParaRPr lang="en-US" altLang="zh-CN" sz="1100" b="1" dirty="0">
              <a:solidFill>
                <a:schemeClr val="tx1"/>
              </a:solidFill>
              <a:latin typeface="+mn-ea"/>
            </a:endParaRPr>
          </a:p>
        </p:txBody>
      </p:sp>
      <p:sp>
        <p:nvSpPr>
          <p:cNvPr id="9" name="矩形 8">
            <a:extLst>
              <a:ext uri="{FF2B5EF4-FFF2-40B4-BE49-F238E27FC236}">
                <a16:creationId xmlns:a16="http://schemas.microsoft.com/office/drawing/2014/main" id="{0959BF1C-B85D-4692-B525-32584269A6BD}"/>
              </a:ext>
            </a:extLst>
          </p:cNvPr>
          <p:cNvSpPr/>
          <p:nvPr/>
        </p:nvSpPr>
        <p:spPr>
          <a:xfrm>
            <a:off x="1969190" y="2633135"/>
            <a:ext cx="562344" cy="3660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穿孔素形成小孔</a:t>
            </a:r>
            <a:endParaRPr lang="en-US" altLang="zh-CN" sz="1100" b="1" dirty="0">
              <a:solidFill>
                <a:schemeClr val="tx1"/>
              </a:solidFill>
              <a:latin typeface="+mn-ea"/>
            </a:endParaRPr>
          </a:p>
        </p:txBody>
      </p:sp>
      <p:sp>
        <p:nvSpPr>
          <p:cNvPr id="10" name="矩形 9">
            <a:extLst>
              <a:ext uri="{FF2B5EF4-FFF2-40B4-BE49-F238E27FC236}">
                <a16:creationId xmlns:a16="http://schemas.microsoft.com/office/drawing/2014/main" id="{EC234BB5-D3F2-4079-973A-34389B7B9E30}"/>
              </a:ext>
            </a:extLst>
          </p:cNvPr>
          <p:cNvSpPr/>
          <p:nvPr/>
        </p:nvSpPr>
        <p:spPr>
          <a:xfrm>
            <a:off x="3986305" y="2449159"/>
            <a:ext cx="929897" cy="1859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内吞作用</a:t>
            </a:r>
            <a:endParaRPr lang="en-US" altLang="zh-CN" sz="1100" b="1" dirty="0">
              <a:solidFill>
                <a:schemeClr val="tx1"/>
              </a:solidFill>
              <a:latin typeface="+mn-ea"/>
            </a:endParaRPr>
          </a:p>
        </p:txBody>
      </p:sp>
      <p:sp>
        <p:nvSpPr>
          <p:cNvPr id="11" name="矩形 10">
            <a:extLst>
              <a:ext uri="{FF2B5EF4-FFF2-40B4-BE49-F238E27FC236}">
                <a16:creationId xmlns:a16="http://schemas.microsoft.com/office/drawing/2014/main" id="{EA68B1B3-4406-48B8-BEFD-E9D220FB3875}"/>
              </a:ext>
            </a:extLst>
          </p:cNvPr>
          <p:cNvSpPr/>
          <p:nvPr/>
        </p:nvSpPr>
        <p:spPr>
          <a:xfrm>
            <a:off x="3692982" y="4011206"/>
            <a:ext cx="929897" cy="1859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线粒体</a:t>
            </a:r>
            <a:endParaRPr lang="en-US" altLang="zh-CN" sz="1100" b="1" dirty="0">
              <a:solidFill>
                <a:schemeClr val="tx1"/>
              </a:solidFill>
              <a:latin typeface="+mn-ea"/>
            </a:endParaRPr>
          </a:p>
        </p:txBody>
      </p:sp>
      <p:sp>
        <p:nvSpPr>
          <p:cNvPr id="12" name="矩形 11">
            <a:extLst>
              <a:ext uri="{FF2B5EF4-FFF2-40B4-BE49-F238E27FC236}">
                <a16:creationId xmlns:a16="http://schemas.microsoft.com/office/drawing/2014/main" id="{3256D3AF-45FB-4F38-BBF4-6E9024E27214}"/>
              </a:ext>
            </a:extLst>
          </p:cNvPr>
          <p:cNvSpPr/>
          <p:nvPr/>
        </p:nvSpPr>
        <p:spPr>
          <a:xfrm>
            <a:off x="3378812" y="3092621"/>
            <a:ext cx="1337204" cy="3302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颗粒酶</a:t>
            </a:r>
            <a:r>
              <a:rPr lang="en-US" altLang="zh-CN" sz="1100" b="1" dirty="0">
                <a:solidFill>
                  <a:schemeClr val="tx1"/>
                </a:solidFill>
                <a:latin typeface="+mn-ea"/>
              </a:rPr>
              <a:t>B</a:t>
            </a:r>
          </a:p>
        </p:txBody>
      </p:sp>
      <p:sp>
        <p:nvSpPr>
          <p:cNvPr id="13" name="矩形 12">
            <a:extLst>
              <a:ext uri="{FF2B5EF4-FFF2-40B4-BE49-F238E27FC236}">
                <a16:creationId xmlns:a16="http://schemas.microsoft.com/office/drawing/2014/main" id="{FD39E445-60CB-4B9A-AD6F-CFE71B534DA3}"/>
              </a:ext>
            </a:extLst>
          </p:cNvPr>
          <p:cNvSpPr/>
          <p:nvPr/>
        </p:nvSpPr>
        <p:spPr>
          <a:xfrm>
            <a:off x="3448333" y="4521058"/>
            <a:ext cx="1123667" cy="3302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释放细胞色素</a:t>
            </a:r>
            <a:r>
              <a:rPr lang="en-US" altLang="zh-CN" sz="1100" b="1" dirty="0">
                <a:solidFill>
                  <a:schemeClr val="tx1"/>
                </a:solidFill>
                <a:latin typeface="+mn-ea"/>
              </a:rPr>
              <a:t>C</a:t>
            </a:r>
          </a:p>
        </p:txBody>
      </p:sp>
      <p:sp>
        <p:nvSpPr>
          <p:cNvPr id="14" name="矩形 13">
            <a:extLst>
              <a:ext uri="{FF2B5EF4-FFF2-40B4-BE49-F238E27FC236}">
                <a16:creationId xmlns:a16="http://schemas.microsoft.com/office/drawing/2014/main" id="{4EB1020C-3BBB-4B14-B523-C0709F4352D0}"/>
              </a:ext>
            </a:extLst>
          </p:cNvPr>
          <p:cNvSpPr/>
          <p:nvPr/>
        </p:nvSpPr>
        <p:spPr>
          <a:xfrm>
            <a:off x="1593249" y="5982844"/>
            <a:ext cx="594641" cy="2655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100" b="1" dirty="0">
                <a:solidFill>
                  <a:schemeClr val="tx1"/>
                </a:solidFill>
                <a:latin typeface="+mn-ea"/>
              </a:rPr>
              <a:t>凋亡底物</a:t>
            </a:r>
            <a:endParaRPr lang="en-US" altLang="zh-CN" sz="1100" b="1" dirty="0">
              <a:solidFill>
                <a:schemeClr val="tx1"/>
              </a:solidFill>
              <a:latin typeface="+mn-ea"/>
            </a:endParaRPr>
          </a:p>
        </p:txBody>
      </p:sp>
      <p:sp>
        <p:nvSpPr>
          <p:cNvPr id="15" name="矩形 14">
            <a:extLst>
              <a:ext uri="{FF2B5EF4-FFF2-40B4-BE49-F238E27FC236}">
                <a16:creationId xmlns:a16="http://schemas.microsoft.com/office/drawing/2014/main" id="{5E8D9AC6-1724-44DF-83CC-AEBE3956A6C4}"/>
              </a:ext>
            </a:extLst>
          </p:cNvPr>
          <p:cNvSpPr/>
          <p:nvPr/>
        </p:nvSpPr>
        <p:spPr>
          <a:xfrm>
            <a:off x="2633037" y="6621301"/>
            <a:ext cx="720374" cy="1676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100" b="1" dirty="0">
                <a:solidFill>
                  <a:schemeClr val="tx1"/>
                </a:solidFill>
                <a:latin typeface="+mn-ea"/>
              </a:rPr>
              <a:t>凋亡</a:t>
            </a:r>
            <a:endParaRPr lang="en-US" altLang="zh-CN" sz="1100" b="1" dirty="0">
              <a:solidFill>
                <a:schemeClr val="tx1"/>
              </a:solidFill>
              <a:latin typeface="+mn-ea"/>
            </a:endParaRPr>
          </a:p>
        </p:txBody>
      </p:sp>
      <p:sp>
        <p:nvSpPr>
          <p:cNvPr id="16" name="矩形 15">
            <a:extLst>
              <a:ext uri="{FF2B5EF4-FFF2-40B4-BE49-F238E27FC236}">
                <a16:creationId xmlns:a16="http://schemas.microsoft.com/office/drawing/2014/main" id="{7A9FAB84-6192-4EBD-8F51-473B91DB85B9}"/>
              </a:ext>
            </a:extLst>
          </p:cNvPr>
          <p:cNvSpPr/>
          <p:nvPr/>
        </p:nvSpPr>
        <p:spPr>
          <a:xfrm>
            <a:off x="2669126" y="6033670"/>
            <a:ext cx="684285" cy="36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100" b="1" dirty="0">
                <a:solidFill>
                  <a:schemeClr val="tx1"/>
                </a:solidFill>
                <a:latin typeface="+mn-ea"/>
              </a:rPr>
              <a:t>活性凋亡效应分子</a:t>
            </a:r>
            <a:endParaRPr lang="en-US" altLang="zh-CN" sz="1100" b="1" dirty="0">
              <a:solidFill>
                <a:schemeClr val="tx1"/>
              </a:solidFill>
              <a:latin typeface="+mn-ea"/>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4" name="Picture 2"/>
          <p:cNvPicPr>
            <a:picLocks noChangeAspect="1" noChangeArrowheads="1"/>
          </p:cNvPicPr>
          <p:nvPr/>
        </p:nvPicPr>
        <p:blipFill>
          <a:blip r:embed="rId2" cstate="email"/>
          <a:srcRect/>
          <a:stretch>
            <a:fillRect/>
          </a:stretch>
        </p:blipFill>
        <p:spPr bwMode="auto">
          <a:xfrm>
            <a:off x="467545" y="404664"/>
            <a:ext cx="8171813" cy="5112568"/>
          </a:xfrm>
          <a:prstGeom prst="rect">
            <a:avLst/>
          </a:prstGeom>
          <a:noFill/>
          <a:ln w="9525">
            <a:noFill/>
            <a:miter lim="800000"/>
            <a:headEnd/>
            <a:tailEnd/>
          </a:ln>
        </p:spPr>
      </p:pic>
      <p:sp>
        <p:nvSpPr>
          <p:cNvPr id="3" name="矩形 2"/>
          <p:cNvSpPr/>
          <p:nvPr/>
        </p:nvSpPr>
        <p:spPr>
          <a:xfrm>
            <a:off x="1281409" y="5945614"/>
            <a:ext cx="6408712" cy="36933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en-US" altLang="zh-CN" dirty="0">
                <a:solidFill>
                  <a:prstClr val="white"/>
                </a:solidFill>
                <a:latin typeface="Georgia"/>
                <a:ea typeface="微软雅黑"/>
              </a:rPr>
              <a:t>CTL</a:t>
            </a:r>
            <a:r>
              <a:rPr lang="zh-CN" altLang="en-US" dirty="0">
                <a:solidFill>
                  <a:prstClr val="white"/>
                </a:solidFill>
                <a:latin typeface="Georgia"/>
                <a:ea typeface="微软雅黑"/>
              </a:rPr>
              <a:t>通过</a:t>
            </a:r>
            <a:r>
              <a:rPr lang="en-US" altLang="zh-CN" dirty="0" err="1">
                <a:solidFill>
                  <a:prstClr val="white"/>
                </a:solidFill>
                <a:latin typeface="Georgia"/>
                <a:ea typeface="微软雅黑"/>
              </a:rPr>
              <a:t>Fas</a:t>
            </a:r>
            <a:r>
              <a:rPr lang="zh-CN" altLang="en-US" dirty="0">
                <a:solidFill>
                  <a:prstClr val="white"/>
                </a:solidFill>
                <a:latin typeface="Georgia"/>
                <a:ea typeface="微软雅黑"/>
              </a:rPr>
              <a:t>和穿孔素途径杀死靶细胞：产生</a:t>
            </a:r>
            <a:r>
              <a:rPr lang="en-US" altLang="zh-CN" dirty="0">
                <a:solidFill>
                  <a:prstClr val="white"/>
                </a:solidFill>
                <a:latin typeface="Georgia"/>
                <a:ea typeface="微软雅黑"/>
              </a:rPr>
              <a:t>CTL</a:t>
            </a:r>
          </a:p>
        </p:txBody>
      </p:sp>
      <p:sp>
        <p:nvSpPr>
          <p:cNvPr id="4" name="矩形 3">
            <a:extLst>
              <a:ext uri="{FF2B5EF4-FFF2-40B4-BE49-F238E27FC236}">
                <a16:creationId xmlns:a16="http://schemas.microsoft.com/office/drawing/2014/main" id="{E99C261F-7147-4E79-8F6F-4ABD37B019DC}"/>
              </a:ext>
            </a:extLst>
          </p:cNvPr>
          <p:cNvSpPr/>
          <p:nvPr/>
        </p:nvSpPr>
        <p:spPr>
          <a:xfrm>
            <a:off x="797383" y="404662"/>
            <a:ext cx="1691817"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产生</a:t>
            </a:r>
            <a:r>
              <a:rPr lang="en-US" altLang="zh-CN" sz="1400" b="1" dirty="0">
                <a:solidFill>
                  <a:schemeClr val="tx1"/>
                </a:solidFill>
                <a:latin typeface="+mn-ea"/>
              </a:rPr>
              <a:t>CTL</a:t>
            </a:r>
          </a:p>
        </p:txBody>
      </p:sp>
      <p:sp>
        <p:nvSpPr>
          <p:cNvPr id="5" name="矩形 4">
            <a:extLst>
              <a:ext uri="{FF2B5EF4-FFF2-40B4-BE49-F238E27FC236}">
                <a16:creationId xmlns:a16="http://schemas.microsoft.com/office/drawing/2014/main" id="{F08230C9-21C0-4AE8-8A30-4E9A0941EA9E}"/>
              </a:ext>
            </a:extLst>
          </p:cNvPr>
          <p:cNvSpPr/>
          <p:nvPr/>
        </p:nvSpPr>
        <p:spPr>
          <a:xfrm>
            <a:off x="496175" y="1472799"/>
            <a:ext cx="723025"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正常</a:t>
            </a:r>
            <a:endParaRPr lang="en-US" altLang="zh-CN" sz="1400" b="1" dirty="0">
              <a:solidFill>
                <a:schemeClr val="tx1"/>
              </a:solidFill>
              <a:latin typeface="+mn-ea"/>
            </a:endParaRPr>
          </a:p>
        </p:txBody>
      </p:sp>
      <p:sp>
        <p:nvSpPr>
          <p:cNvPr id="6" name="矩形 5">
            <a:extLst>
              <a:ext uri="{FF2B5EF4-FFF2-40B4-BE49-F238E27FC236}">
                <a16:creationId xmlns:a16="http://schemas.microsoft.com/office/drawing/2014/main" id="{9DFB05FD-A3C0-43E4-B40D-B4C2695EECBF}"/>
              </a:ext>
            </a:extLst>
          </p:cNvPr>
          <p:cNvSpPr/>
          <p:nvPr/>
        </p:nvSpPr>
        <p:spPr>
          <a:xfrm>
            <a:off x="2646709" y="1472798"/>
            <a:ext cx="723025"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正常</a:t>
            </a:r>
            <a:endParaRPr lang="en-US" altLang="zh-CN" sz="1400" b="1" dirty="0">
              <a:solidFill>
                <a:schemeClr val="tx1"/>
              </a:solidFill>
              <a:latin typeface="+mn-ea"/>
            </a:endParaRPr>
          </a:p>
        </p:txBody>
      </p:sp>
      <p:sp>
        <p:nvSpPr>
          <p:cNvPr id="8" name="矩形 7">
            <a:extLst>
              <a:ext uri="{FF2B5EF4-FFF2-40B4-BE49-F238E27FC236}">
                <a16:creationId xmlns:a16="http://schemas.microsoft.com/office/drawing/2014/main" id="{B7A1EA2F-FD9A-4A8E-AD80-D20F2FA28795}"/>
              </a:ext>
            </a:extLst>
          </p:cNvPr>
          <p:cNvSpPr/>
          <p:nvPr/>
        </p:nvSpPr>
        <p:spPr>
          <a:xfrm>
            <a:off x="4572000" y="1481265"/>
            <a:ext cx="1634068"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穿孔素敲除</a:t>
            </a:r>
            <a:endParaRPr lang="en-US" altLang="zh-CN" sz="1400" b="1" dirty="0">
              <a:solidFill>
                <a:schemeClr val="tx1"/>
              </a:solidFill>
              <a:latin typeface="+mn-ea"/>
            </a:endParaRPr>
          </a:p>
        </p:txBody>
      </p:sp>
      <p:sp>
        <p:nvSpPr>
          <p:cNvPr id="9" name="矩形 8">
            <a:extLst>
              <a:ext uri="{FF2B5EF4-FFF2-40B4-BE49-F238E27FC236}">
                <a16:creationId xmlns:a16="http://schemas.microsoft.com/office/drawing/2014/main" id="{DFF78AC1-9364-4DB4-A757-9D55A77F6955}"/>
              </a:ext>
            </a:extLst>
          </p:cNvPr>
          <p:cNvSpPr/>
          <p:nvPr/>
        </p:nvSpPr>
        <p:spPr>
          <a:xfrm>
            <a:off x="6751164" y="1472797"/>
            <a:ext cx="723025"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正常</a:t>
            </a:r>
            <a:endParaRPr lang="en-US" altLang="zh-CN" sz="1400" b="1" dirty="0">
              <a:solidFill>
                <a:schemeClr val="tx1"/>
              </a:solidFill>
              <a:latin typeface="+mn-ea"/>
            </a:endParaRPr>
          </a:p>
        </p:txBody>
      </p:sp>
      <p:sp>
        <p:nvSpPr>
          <p:cNvPr id="10" name="矩形 9">
            <a:extLst>
              <a:ext uri="{FF2B5EF4-FFF2-40B4-BE49-F238E27FC236}">
                <a16:creationId xmlns:a16="http://schemas.microsoft.com/office/drawing/2014/main" id="{90D11961-277C-4D8E-8461-50748DD25C11}"/>
              </a:ext>
            </a:extLst>
          </p:cNvPr>
          <p:cNvSpPr/>
          <p:nvPr/>
        </p:nvSpPr>
        <p:spPr>
          <a:xfrm>
            <a:off x="543434" y="2240209"/>
            <a:ext cx="1166831"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淋巴细胞</a:t>
            </a:r>
            <a:endParaRPr lang="en-US" altLang="zh-CN" sz="1400" b="1" dirty="0">
              <a:solidFill>
                <a:schemeClr val="tx1"/>
              </a:solidFill>
              <a:latin typeface="+mn-ea"/>
            </a:endParaRPr>
          </a:p>
        </p:txBody>
      </p:sp>
      <p:sp>
        <p:nvSpPr>
          <p:cNvPr id="11" name="矩形 10">
            <a:extLst>
              <a:ext uri="{FF2B5EF4-FFF2-40B4-BE49-F238E27FC236}">
                <a16:creationId xmlns:a16="http://schemas.microsoft.com/office/drawing/2014/main" id="{EAFF3E39-FF98-4BBD-A443-AC2661F273AD}"/>
              </a:ext>
            </a:extLst>
          </p:cNvPr>
          <p:cNvSpPr/>
          <p:nvPr/>
        </p:nvSpPr>
        <p:spPr>
          <a:xfrm>
            <a:off x="2655174" y="2240208"/>
            <a:ext cx="1166831"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淋巴细胞</a:t>
            </a:r>
            <a:endParaRPr lang="en-US" altLang="zh-CN" sz="1400" b="1" dirty="0">
              <a:solidFill>
                <a:schemeClr val="tx1"/>
              </a:solidFill>
              <a:latin typeface="+mn-ea"/>
            </a:endParaRPr>
          </a:p>
        </p:txBody>
      </p:sp>
      <p:sp>
        <p:nvSpPr>
          <p:cNvPr id="12" name="矩形 11">
            <a:extLst>
              <a:ext uri="{FF2B5EF4-FFF2-40B4-BE49-F238E27FC236}">
                <a16:creationId xmlns:a16="http://schemas.microsoft.com/office/drawing/2014/main" id="{FC9DF2BB-0001-44C8-B32C-06946837A0A8}"/>
              </a:ext>
            </a:extLst>
          </p:cNvPr>
          <p:cNvSpPr/>
          <p:nvPr/>
        </p:nvSpPr>
        <p:spPr>
          <a:xfrm>
            <a:off x="4613255" y="2240208"/>
            <a:ext cx="1271078"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淋巴细胞</a:t>
            </a:r>
            <a:endParaRPr lang="en-US" altLang="zh-CN" sz="1400" b="1" dirty="0">
              <a:solidFill>
                <a:schemeClr val="tx1"/>
              </a:solidFill>
              <a:latin typeface="+mn-ea"/>
            </a:endParaRPr>
          </a:p>
        </p:txBody>
      </p:sp>
      <p:sp>
        <p:nvSpPr>
          <p:cNvPr id="13" name="矩形 12">
            <a:extLst>
              <a:ext uri="{FF2B5EF4-FFF2-40B4-BE49-F238E27FC236}">
                <a16:creationId xmlns:a16="http://schemas.microsoft.com/office/drawing/2014/main" id="{F924B026-9DAB-4524-ADE0-D3DF99A6CC2A}"/>
              </a:ext>
            </a:extLst>
          </p:cNvPr>
          <p:cNvSpPr/>
          <p:nvPr/>
        </p:nvSpPr>
        <p:spPr>
          <a:xfrm>
            <a:off x="6700983" y="2240208"/>
            <a:ext cx="1271078"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淋巴细胞</a:t>
            </a:r>
            <a:endParaRPr lang="en-US" altLang="zh-CN" sz="1400" b="1" dirty="0">
              <a:solidFill>
                <a:schemeClr val="tx1"/>
              </a:solidFill>
              <a:latin typeface="+mn-ea"/>
            </a:endParaRPr>
          </a:p>
        </p:txBody>
      </p:sp>
      <p:sp>
        <p:nvSpPr>
          <p:cNvPr id="14" name="矩形 13">
            <a:extLst>
              <a:ext uri="{FF2B5EF4-FFF2-40B4-BE49-F238E27FC236}">
                <a16:creationId xmlns:a16="http://schemas.microsoft.com/office/drawing/2014/main" id="{D2ADA323-8B56-498B-91D2-5910A425EB77}"/>
              </a:ext>
            </a:extLst>
          </p:cNvPr>
          <p:cNvSpPr/>
          <p:nvPr/>
        </p:nvSpPr>
        <p:spPr>
          <a:xfrm>
            <a:off x="2446865" y="2990684"/>
            <a:ext cx="1811867" cy="229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杀死的淋巴细胞</a:t>
            </a:r>
            <a:endParaRPr lang="en-US" altLang="zh-CN" sz="1400" b="1" dirty="0">
              <a:solidFill>
                <a:schemeClr val="tx1"/>
              </a:solidFill>
              <a:latin typeface="+mn-ea"/>
            </a:endParaRPr>
          </a:p>
        </p:txBody>
      </p:sp>
      <p:sp>
        <p:nvSpPr>
          <p:cNvPr id="15" name="矩形 14">
            <a:extLst>
              <a:ext uri="{FF2B5EF4-FFF2-40B4-BE49-F238E27FC236}">
                <a16:creationId xmlns:a16="http://schemas.microsoft.com/office/drawing/2014/main" id="{BA543D4B-38AC-49E1-9560-073AABC4FDD0}"/>
              </a:ext>
            </a:extLst>
          </p:cNvPr>
          <p:cNvSpPr/>
          <p:nvPr/>
        </p:nvSpPr>
        <p:spPr>
          <a:xfrm>
            <a:off x="6700980" y="2960948"/>
            <a:ext cx="1811867" cy="229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杀死的淋巴细胞</a:t>
            </a:r>
            <a:endParaRPr lang="en-US" altLang="zh-CN" sz="1400" b="1" dirty="0">
              <a:solidFill>
                <a:schemeClr val="tx1"/>
              </a:solidFill>
              <a:latin typeface="+mn-ea"/>
            </a:endParaRPr>
          </a:p>
        </p:txBody>
      </p:sp>
      <p:sp>
        <p:nvSpPr>
          <p:cNvPr id="16" name="矩形 15">
            <a:extLst>
              <a:ext uri="{FF2B5EF4-FFF2-40B4-BE49-F238E27FC236}">
                <a16:creationId xmlns:a16="http://schemas.microsoft.com/office/drawing/2014/main" id="{412310AD-7736-42B5-B4E1-927F6411BC94}"/>
              </a:ext>
            </a:extLst>
          </p:cNvPr>
          <p:cNvSpPr/>
          <p:nvPr/>
        </p:nvSpPr>
        <p:spPr>
          <a:xfrm>
            <a:off x="3318935" y="2602968"/>
            <a:ext cx="1166830" cy="229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丝裂霉素</a:t>
            </a:r>
            <a:r>
              <a:rPr lang="en-US" altLang="zh-CN" sz="1400" b="1" dirty="0">
                <a:solidFill>
                  <a:schemeClr val="tx1"/>
                </a:solidFill>
                <a:latin typeface="+mn-ea"/>
              </a:rPr>
              <a:t>C</a:t>
            </a:r>
          </a:p>
        </p:txBody>
      </p:sp>
      <p:sp>
        <p:nvSpPr>
          <p:cNvPr id="17" name="矩形 16">
            <a:extLst>
              <a:ext uri="{FF2B5EF4-FFF2-40B4-BE49-F238E27FC236}">
                <a16:creationId xmlns:a16="http://schemas.microsoft.com/office/drawing/2014/main" id="{CD07CF99-7E37-46FD-AFEC-793407AE582F}"/>
              </a:ext>
            </a:extLst>
          </p:cNvPr>
          <p:cNvSpPr/>
          <p:nvPr/>
        </p:nvSpPr>
        <p:spPr>
          <a:xfrm>
            <a:off x="7470960" y="2611761"/>
            <a:ext cx="1166830" cy="229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丝裂霉素</a:t>
            </a:r>
            <a:r>
              <a:rPr lang="en-US" altLang="zh-CN" sz="1400" b="1" dirty="0">
                <a:solidFill>
                  <a:schemeClr val="tx1"/>
                </a:solidFill>
                <a:latin typeface="+mn-ea"/>
              </a:rPr>
              <a:t>C</a:t>
            </a:r>
          </a:p>
        </p:txBody>
      </p:sp>
      <p:sp>
        <p:nvSpPr>
          <p:cNvPr id="18" name="矩形 17">
            <a:extLst>
              <a:ext uri="{FF2B5EF4-FFF2-40B4-BE49-F238E27FC236}">
                <a16:creationId xmlns:a16="http://schemas.microsoft.com/office/drawing/2014/main" id="{8AFECC2C-177E-48F9-8794-9BBD2730B4DF}"/>
              </a:ext>
            </a:extLst>
          </p:cNvPr>
          <p:cNvSpPr/>
          <p:nvPr/>
        </p:nvSpPr>
        <p:spPr>
          <a:xfrm>
            <a:off x="2252134" y="4728289"/>
            <a:ext cx="1166830" cy="229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培养物</a:t>
            </a:r>
            <a:endParaRPr lang="en-US" altLang="zh-CN" sz="1400" b="1" dirty="0">
              <a:solidFill>
                <a:schemeClr val="tx1"/>
              </a:solidFill>
              <a:latin typeface="+mn-ea"/>
            </a:endParaRPr>
          </a:p>
        </p:txBody>
      </p:sp>
      <p:sp>
        <p:nvSpPr>
          <p:cNvPr id="19" name="矩形 18">
            <a:extLst>
              <a:ext uri="{FF2B5EF4-FFF2-40B4-BE49-F238E27FC236}">
                <a16:creationId xmlns:a16="http://schemas.microsoft.com/office/drawing/2014/main" id="{494C3B3E-59B7-426E-AA3A-00162FE4FA91}"/>
              </a:ext>
            </a:extLst>
          </p:cNvPr>
          <p:cNvSpPr/>
          <p:nvPr/>
        </p:nvSpPr>
        <p:spPr>
          <a:xfrm>
            <a:off x="6366935" y="4728289"/>
            <a:ext cx="1166830" cy="229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培养物</a:t>
            </a:r>
            <a:endParaRPr lang="en-US" altLang="zh-CN" sz="1400" b="1" dirty="0">
              <a:solidFill>
                <a:schemeClr val="tx1"/>
              </a:solidFill>
              <a:latin typeface="+mn-ea"/>
            </a:endParaRPr>
          </a:p>
        </p:txBody>
      </p:sp>
      <p:sp>
        <p:nvSpPr>
          <p:cNvPr id="20" name="矩形 19">
            <a:extLst>
              <a:ext uri="{FF2B5EF4-FFF2-40B4-BE49-F238E27FC236}">
                <a16:creationId xmlns:a16="http://schemas.microsoft.com/office/drawing/2014/main" id="{9278D880-1295-4C64-87FC-E08AD35E747E}"/>
              </a:ext>
            </a:extLst>
          </p:cNvPr>
          <p:cNvSpPr/>
          <p:nvPr/>
        </p:nvSpPr>
        <p:spPr>
          <a:xfrm>
            <a:off x="857686" y="5166623"/>
            <a:ext cx="2561277" cy="2185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正常的</a:t>
            </a:r>
            <a:r>
              <a:rPr lang="en-US" altLang="zh-CN" sz="1400" b="1" dirty="0">
                <a:solidFill>
                  <a:schemeClr val="tx1"/>
                </a:solidFill>
                <a:latin typeface="+mn-ea"/>
              </a:rPr>
              <a:t>H-2</a:t>
            </a:r>
            <a:r>
              <a:rPr lang="en-US" altLang="zh-CN" sz="1400" b="1" baseline="30000" dirty="0">
                <a:solidFill>
                  <a:schemeClr val="tx1"/>
                </a:solidFill>
                <a:latin typeface="+mn-ea"/>
              </a:rPr>
              <a:t>b</a:t>
            </a:r>
            <a:r>
              <a:rPr lang="zh-CN" altLang="en-US" sz="1400" b="1" dirty="0">
                <a:solidFill>
                  <a:schemeClr val="tx1"/>
                </a:solidFill>
                <a:latin typeface="+mn-ea"/>
              </a:rPr>
              <a:t>抗</a:t>
            </a:r>
            <a:r>
              <a:rPr lang="en-US" altLang="zh-CN" sz="1400" b="1" dirty="0">
                <a:solidFill>
                  <a:schemeClr val="tx1"/>
                </a:solidFill>
                <a:latin typeface="+mn-ea"/>
              </a:rPr>
              <a:t>H-2</a:t>
            </a:r>
            <a:r>
              <a:rPr lang="en-US" altLang="zh-CN" sz="1400" b="1" baseline="30000" dirty="0">
                <a:solidFill>
                  <a:schemeClr val="tx1"/>
                </a:solidFill>
                <a:latin typeface="+mn-ea"/>
              </a:rPr>
              <a:t>k</a:t>
            </a:r>
            <a:r>
              <a:rPr lang="en-US" altLang="zh-CN" sz="1400" b="1" dirty="0">
                <a:solidFill>
                  <a:schemeClr val="tx1"/>
                </a:solidFill>
                <a:latin typeface="+mn-ea"/>
              </a:rPr>
              <a:t> CTL</a:t>
            </a:r>
          </a:p>
        </p:txBody>
      </p:sp>
      <p:sp>
        <p:nvSpPr>
          <p:cNvPr id="21" name="矩形 20">
            <a:extLst>
              <a:ext uri="{FF2B5EF4-FFF2-40B4-BE49-F238E27FC236}">
                <a16:creationId xmlns:a16="http://schemas.microsoft.com/office/drawing/2014/main" id="{CD740062-53E6-42AB-89B1-B27ACAB83D02}"/>
              </a:ext>
            </a:extLst>
          </p:cNvPr>
          <p:cNvSpPr/>
          <p:nvPr/>
        </p:nvSpPr>
        <p:spPr>
          <a:xfrm>
            <a:off x="4732265" y="5155459"/>
            <a:ext cx="3239796" cy="2185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穿孔素敲除的</a:t>
            </a:r>
            <a:r>
              <a:rPr lang="en-US" altLang="zh-CN" sz="1400" b="1" dirty="0">
                <a:solidFill>
                  <a:schemeClr val="tx1"/>
                </a:solidFill>
                <a:latin typeface="+mn-ea"/>
              </a:rPr>
              <a:t>H-2</a:t>
            </a:r>
            <a:r>
              <a:rPr lang="en-US" altLang="zh-CN" sz="1400" b="1" baseline="30000" dirty="0">
                <a:solidFill>
                  <a:schemeClr val="tx1"/>
                </a:solidFill>
                <a:latin typeface="+mn-ea"/>
              </a:rPr>
              <a:t>b</a:t>
            </a:r>
            <a:r>
              <a:rPr lang="zh-CN" altLang="en-US" sz="1400" b="1" dirty="0">
                <a:solidFill>
                  <a:schemeClr val="tx1"/>
                </a:solidFill>
                <a:latin typeface="+mn-ea"/>
              </a:rPr>
              <a:t>抗</a:t>
            </a:r>
            <a:r>
              <a:rPr lang="en-US" altLang="zh-CN" sz="1400" b="1" dirty="0">
                <a:solidFill>
                  <a:schemeClr val="tx1"/>
                </a:solidFill>
                <a:latin typeface="+mn-ea"/>
              </a:rPr>
              <a:t>H-2</a:t>
            </a:r>
            <a:r>
              <a:rPr lang="en-US" altLang="zh-CN" sz="1400" b="1" baseline="30000" dirty="0">
                <a:solidFill>
                  <a:schemeClr val="tx1"/>
                </a:solidFill>
                <a:latin typeface="+mn-ea"/>
              </a:rPr>
              <a:t>k</a:t>
            </a:r>
            <a:r>
              <a:rPr lang="en-US" altLang="zh-CN" sz="1400" b="1" dirty="0">
                <a:solidFill>
                  <a:schemeClr val="tx1"/>
                </a:solidFill>
                <a:latin typeface="+mn-ea"/>
              </a:rPr>
              <a:t> CTL</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8" name="Picture 2"/>
          <p:cNvPicPr>
            <a:picLocks noChangeAspect="1" noChangeArrowheads="1"/>
          </p:cNvPicPr>
          <p:nvPr/>
        </p:nvPicPr>
        <p:blipFill>
          <a:blip r:embed="rId2" cstate="email"/>
          <a:srcRect/>
          <a:stretch>
            <a:fillRect/>
          </a:stretch>
        </p:blipFill>
        <p:spPr bwMode="auto">
          <a:xfrm>
            <a:off x="755576" y="620688"/>
            <a:ext cx="6912768" cy="2698292"/>
          </a:xfrm>
          <a:prstGeom prst="rect">
            <a:avLst/>
          </a:prstGeom>
          <a:noFill/>
          <a:ln w="9525">
            <a:noFill/>
            <a:miter lim="800000"/>
            <a:headEnd/>
            <a:tailEnd/>
          </a:ln>
        </p:spPr>
      </p:pic>
      <p:sp>
        <p:nvSpPr>
          <p:cNvPr id="3" name="矩形 2"/>
          <p:cNvSpPr/>
          <p:nvPr/>
        </p:nvSpPr>
        <p:spPr>
          <a:xfrm>
            <a:off x="1259632" y="3429000"/>
            <a:ext cx="5760640"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en-US" altLang="zh-CN" sz="2000" dirty="0">
                <a:solidFill>
                  <a:prstClr val="white"/>
                </a:solidFill>
                <a:latin typeface="Georgia"/>
                <a:ea typeface="微软雅黑"/>
              </a:rPr>
              <a:t>CTL</a:t>
            </a:r>
            <a:r>
              <a:rPr lang="zh-CN" altLang="en-US" sz="2000" dirty="0">
                <a:solidFill>
                  <a:prstClr val="white"/>
                </a:solidFill>
                <a:latin typeface="Georgia"/>
                <a:ea typeface="微软雅黑"/>
              </a:rPr>
              <a:t>与</a:t>
            </a:r>
            <a:r>
              <a:rPr lang="en-US" altLang="zh-CN" sz="2000" dirty="0" err="1">
                <a:solidFill>
                  <a:prstClr val="white"/>
                </a:solidFill>
                <a:latin typeface="Georgia"/>
                <a:ea typeface="微软雅黑"/>
              </a:rPr>
              <a:t>Fas</a:t>
            </a:r>
            <a:r>
              <a:rPr lang="en-US" altLang="zh-CN" sz="2000" baseline="30000" dirty="0">
                <a:solidFill>
                  <a:prstClr val="white"/>
                </a:solidFill>
                <a:latin typeface="Georgia"/>
                <a:ea typeface="微软雅黑"/>
              </a:rPr>
              <a:t>+</a:t>
            </a:r>
            <a:r>
              <a:rPr lang="zh-CN" altLang="en-US" sz="2000" dirty="0">
                <a:solidFill>
                  <a:prstClr val="white"/>
                </a:solidFill>
                <a:latin typeface="Georgia"/>
                <a:ea typeface="微软雅黑"/>
              </a:rPr>
              <a:t>和</a:t>
            </a:r>
            <a:r>
              <a:rPr lang="en-US" altLang="zh-CN" sz="2000" dirty="0">
                <a:solidFill>
                  <a:prstClr val="white"/>
                </a:solidFill>
                <a:latin typeface="Georgia"/>
                <a:ea typeface="微软雅黑"/>
              </a:rPr>
              <a:t> </a:t>
            </a:r>
            <a:r>
              <a:rPr lang="en-US" altLang="zh-CN" sz="2000" dirty="0" err="1">
                <a:solidFill>
                  <a:prstClr val="white"/>
                </a:solidFill>
                <a:latin typeface="Georgia"/>
                <a:ea typeface="微软雅黑"/>
              </a:rPr>
              <a:t>Fas</a:t>
            </a:r>
            <a:r>
              <a:rPr lang="en-US" altLang="zh-CN" sz="2000" baseline="30000" dirty="0">
                <a:solidFill>
                  <a:prstClr val="white"/>
                </a:solidFill>
                <a:latin typeface="Georgia"/>
                <a:ea typeface="微软雅黑"/>
              </a:rPr>
              <a:t>–</a:t>
            </a:r>
            <a:r>
              <a:rPr lang="en-US" altLang="zh-CN" sz="2000" dirty="0">
                <a:solidFill>
                  <a:prstClr val="white"/>
                </a:solidFill>
                <a:latin typeface="Georgia"/>
                <a:ea typeface="微软雅黑"/>
              </a:rPr>
              <a:t> </a:t>
            </a:r>
            <a:r>
              <a:rPr lang="zh-CN" altLang="en-US" sz="2000" dirty="0">
                <a:solidFill>
                  <a:prstClr val="white"/>
                </a:solidFill>
                <a:latin typeface="Georgia"/>
                <a:ea typeface="微软雅黑"/>
              </a:rPr>
              <a:t>靶细胞的相互作用</a:t>
            </a:r>
            <a:endParaRPr lang="en-US" altLang="zh-CN" sz="2000" dirty="0">
              <a:solidFill>
                <a:prstClr val="white"/>
              </a:solidFill>
              <a:latin typeface="Georgia"/>
              <a:ea typeface="微软雅黑"/>
            </a:endParaRPr>
          </a:p>
        </p:txBody>
      </p:sp>
      <p:sp>
        <p:nvSpPr>
          <p:cNvPr id="4" name="矩形 3">
            <a:extLst>
              <a:ext uri="{FF2B5EF4-FFF2-40B4-BE49-F238E27FC236}">
                <a16:creationId xmlns:a16="http://schemas.microsoft.com/office/drawing/2014/main" id="{A72FB807-1F1E-4EB3-84FC-374C7D085332}"/>
              </a:ext>
            </a:extLst>
          </p:cNvPr>
          <p:cNvSpPr/>
          <p:nvPr/>
        </p:nvSpPr>
        <p:spPr>
          <a:xfrm>
            <a:off x="1213285" y="578404"/>
            <a:ext cx="4747247" cy="3301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914400">
              <a:defRPr/>
            </a:pPr>
            <a:r>
              <a:rPr lang="en-US" altLang="zh-CN" sz="1600" b="1" dirty="0">
                <a:solidFill>
                  <a:schemeClr val="tx1"/>
                </a:solidFill>
                <a:latin typeface="+mn-ea"/>
              </a:rPr>
              <a:t>CTL</a:t>
            </a:r>
            <a:r>
              <a:rPr lang="zh-CN" altLang="en-US" sz="1600" b="1" dirty="0">
                <a:solidFill>
                  <a:schemeClr val="tx1"/>
                </a:solidFill>
                <a:latin typeface="+mn-ea"/>
              </a:rPr>
              <a:t>与</a:t>
            </a:r>
            <a:r>
              <a:rPr lang="en-US" altLang="zh-CN" sz="1600" b="1" dirty="0" err="1">
                <a:solidFill>
                  <a:schemeClr val="tx1"/>
                </a:solidFill>
                <a:latin typeface="+mn-ea"/>
              </a:rPr>
              <a:t>Fas</a:t>
            </a:r>
            <a:r>
              <a:rPr lang="en-US" altLang="zh-CN" sz="1600" b="1" baseline="30000" dirty="0">
                <a:solidFill>
                  <a:schemeClr val="tx1"/>
                </a:solidFill>
                <a:latin typeface="+mn-ea"/>
              </a:rPr>
              <a:t>+</a:t>
            </a:r>
            <a:r>
              <a:rPr lang="zh-CN" altLang="en-US" sz="1600" b="1" dirty="0">
                <a:solidFill>
                  <a:schemeClr val="tx1"/>
                </a:solidFill>
                <a:latin typeface="+mn-ea"/>
              </a:rPr>
              <a:t>和</a:t>
            </a:r>
            <a:r>
              <a:rPr lang="en-US" altLang="zh-CN" sz="1600" b="1" dirty="0">
                <a:solidFill>
                  <a:schemeClr val="tx1"/>
                </a:solidFill>
                <a:latin typeface="+mn-ea"/>
              </a:rPr>
              <a:t> </a:t>
            </a:r>
            <a:r>
              <a:rPr lang="en-US" altLang="zh-CN" sz="1600" b="1" dirty="0" err="1">
                <a:solidFill>
                  <a:schemeClr val="tx1"/>
                </a:solidFill>
                <a:latin typeface="+mn-ea"/>
              </a:rPr>
              <a:t>Fas</a:t>
            </a:r>
            <a:r>
              <a:rPr lang="en-US" altLang="zh-CN" sz="1600" b="1" baseline="30000" dirty="0">
                <a:solidFill>
                  <a:schemeClr val="tx1"/>
                </a:solidFill>
                <a:latin typeface="+mn-ea"/>
              </a:rPr>
              <a:t>–</a:t>
            </a:r>
            <a:r>
              <a:rPr lang="en-US" altLang="zh-CN" sz="1600" b="1" dirty="0">
                <a:solidFill>
                  <a:schemeClr val="tx1"/>
                </a:solidFill>
                <a:latin typeface="+mn-ea"/>
              </a:rPr>
              <a:t> </a:t>
            </a:r>
            <a:r>
              <a:rPr lang="zh-CN" altLang="en-US" sz="1600" b="1" dirty="0">
                <a:solidFill>
                  <a:schemeClr val="tx1"/>
                </a:solidFill>
                <a:latin typeface="+mn-ea"/>
              </a:rPr>
              <a:t>靶细胞的相互作用</a:t>
            </a:r>
            <a:endParaRPr lang="en-US" altLang="zh-CN" sz="1600" b="1" dirty="0">
              <a:solidFill>
                <a:schemeClr val="tx1"/>
              </a:solidFill>
              <a:latin typeface="+mn-ea"/>
            </a:endParaRPr>
          </a:p>
        </p:txBody>
      </p:sp>
      <p:sp>
        <p:nvSpPr>
          <p:cNvPr id="7" name="矩形 6">
            <a:extLst>
              <a:ext uri="{FF2B5EF4-FFF2-40B4-BE49-F238E27FC236}">
                <a16:creationId xmlns:a16="http://schemas.microsoft.com/office/drawing/2014/main" id="{EDA44046-DDD1-4927-B4D9-D7BA2C41C781}"/>
              </a:ext>
            </a:extLst>
          </p:cNvPr>
          <p:cNvSpPr/>
          <p:nvPr/>
        </p:nvSpPr>
        <p:spPr>
          <a:xfrm>
            <a:off x="5205923" y="1065783"/>
            <a:ext cx="1271078" cy="2521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靶细胞</a:t>
            </a:r>
            <a:endParaRPr lang="en-US" altLang="zh-CN" sz="1400" b="1" dirty="0">
              <a:solidFill>
                <a:schemeClr val="tx1"/>
              </a:solidFill>
              <a:latin typeface="+mn-ea"/>
            </a:endParaRPr>
          </a:p>
        </p:txBody>
      </p:sp>
      <p:sp>
        <p:nvSpPr>
          <p:cNvPr id="10" name="矩形 9">
            <a:extLst>
              <a:ext uri="{FF2B5EF4-FFF2-40B4-BE49-F238E27FC236}">
                <a16:creationId xmlns:a16="http://schemas.microsoft.com/office/drawing/2014/main" id="{012ED639-483D-4375-B482-E050C48342A7}"/>
              </a:ext>
            </a:extLst>
          </p:cNvPr>
          <p:cNvSpPr/>
          <p:nvPr/>
        </p:nvSpPr>
        <p:spPr>
          <a:xfrm>
            <a:off x="4301065" y="1475080"/>
            <a:ext cx="904858" cy="2380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正常的</a:t>
            </a:r>
            <a:endParaRPr lang="en-US" altLang="zh-CN" sz="1600" b="1" dirty="0">
              <a:solidFill>
                <a:schemeClr val="tx1"/>
              </a:solidFill>
              <a:latin typeface="+mn-ea"/>
            </a:endParaRPr>
          </a:p>
        </p:txBody>
      </p:sp>
      <p:sp>
        <p:nvSpPr>
          <p:cNvPr id="11" name="矩形 10">
            <a:extLst>
              <a:ext uri="{FF2B5EF4-FFF2-40B4-BE49-F238E27FC236}">
                <a16:creationId xmlns:a16="http://schemas.microsoft.com/office/drawing/2014/main" id="{84F344AF-DD5E-4A33-B530-E8B2A995B2F6}"/>
              </a:ext>
            </a:extLst>
          </p:cNvPr>
          <p:cNvSpPr/>
          <p:nvPr/>
        </p:nvSpPr>
        <p:spPr>
          <a:xfrm>
            <a:off x="4262511" y="2250480"/>
            <a:ext cx="821019" cy="265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杀伤</a:t>
            </a:r>
            <a:endParaRPr lang="en-US" altLang="zh-CN" sz="1600" b="1" dirty="0">
              <a:solidFill>
                <a:schemeClr val="tx1"/>
              </a:solidFill>
              <a:latin typeface="+mn-ea"/>
            </a:endParaRPr>
          </a:p>
        </p:txBody>
      </p:sp>
      <p:sp>
        <p:nvSpPr>
          <p:cNvPr id="12" name="矩形 11">
            <a:extLst>
              <a:ext uri="{FF2B5EF4-FFF2-40B4-BE49-F238E27FC236}">
                <a16:creationId xmlns:a16="http://schemas.microsoft.com/office/drawing/2014/main" id="{5A3EDB17-7D6E-4643-A0B5-2276712D07E1}"/>
              </a:ext>
            </a:extLst>
          </p:cNvPr>
          <p:cNvSpPr/>
          <p:nvPr/>
        </p:nvSpPr>
        <p:spPr>
          <a:xfrm>
            <a:off x="5624420" y="2249251"/>
            <a:ext cx="1296953" cy="2521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杀伤</a:t>
            </a:r>
            <a:endParaRPr lang="en-US" altLang="zh-CN" sz="1600" b="1" dirty="0">
              <a:solidFill>
                <a:schemeClr val="tx1"/>
              </a:solidFill>
              <a:latin typeface="+mn-ea"/>
            </a:endParaRPr>
          </a:p>
        </p:txBody>
      </p:sp>
      <p:sp>
        <p:nvSpPr>
          <p:cNvPr id="13" name="矩形 12">
            <a:extLst>
              <a:ext uri="{FF2B5EF4-FFF2-40B4-BE49-F238E27FC236}">
                <a16:creationId xmlns:a16="http://schemas.microsoft.com/office/drawing/2014/main" id="{8B0C41E8-E4F5-42D2-B437-8A57151EC2E4}"/>
              </a:ext>
            </a:extLst>
          </p:cNvPr>
          <p:cNvSpPr/>
          <p:nvPr/>
        </p:nvSpPr>
        <p:spPr>
          <a:xfrm>
            <a:off x="4262511" y="2734755"/>
            <a:ext cx="821019" cy="265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杀伤</a:t>
            </a:r>
            <a:endParaRPr lang="en-US" altLang="zh-CN" sz="1600" b="1" dirty="0">
              <a:solidFill>
                <a:schemeClr val="tx1"/>
              </a:solidFill>
              <a:latin typeface="+mn-ea"/>
            </a:endParaRPr>
          </a:p>
        </p:txBody>
      </p:sp>
      <p:sp>
        <p:nvSpPr>
          <p:cNvPr id="14" name="矩形 13">
            <a:extLst>
              <a:ext uri="{FF2B5EF4-FFF2-40B4-BE49-F238E27FC236}">
                <a16:creationId xmlns:a16="http://schemas.microsoft.com/office/drawing/2014/main" id="{8274BFBF-55F5-4F36-BBBA-93E2C615E281}"/>
              </a:ext>
            </a:extLst>
          </p:cNvPr>
          <p:cNvSpPr/>
          <p:nvPr/>
        </p:nvSpPr>
        <p:spPr>
          <a:xfrm>
            <a:off x="5624421" y="2741187"/>
            <a:ext cx="1174314" cy="265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存活</a:t>
            </a:r>
            <a:endParaRPr lang="en-US" altLang="zh-CN" sz="1600" b="1" dirty="0">
              <a:solidFill>
                <a:schemeClr val="tx1"/>
              </a:solidFill>
              <a:latin typeface="+mn-ea"/>
            </a:endParaRPr>
          </a:p>
        </p:txBody>
      </p:sp>
      <p:sp>
        <p:nvSpPr>
          <p:cNvPr id="16" name="矩形 15">
            <a:extLst>
              <a:ext uri="{FF2B5EF4-FFF2-40B4-BE49-F238E27FC236}">
                <a16:creationId xmlns:a16="http://schemas.microsoft.com/office/drawing/2014/main" id="{6BAD69B5-EBB4-4F20-B0A4-4B4B1913E1D9}"/>
              </a:ext>
            </a:extLst>
          </p:cNvPr>
          <p:cNvSpPr/>
          <p:nvPr/>
        </p:nvSpPr>
        <p:spPr>
          <a:xfrm>
            <a:off x="973665" y="2746122"/>
            <a:ext cx="3288846" cy="2465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穿孔素敲除的</a:t>
            </a:r>
            <a:r>
              <a:rPr lang="en-US" altLang="zh-CN" sz="1600" b="1" dirty="0">
                <a:solidFill>
                  <a:schemeClr val="tx1"/>
                </a:solidFill>
                <a:latin typeface="+mn-ea"/>
              </a:rPr>
              <a:t>H-2</a:t>
            </a:r>
            <a:r>
              <a:rPr lang="en-US" altLang="zh-CN" sz="1600" b="1" baseline="30000" dirty="0">
                <a:solidFill>
                  <a:schemeClr val="tx1"/>
                </a:solidFill>
                <a:latin typeface="+mn-ea"/>
              </a:rPr>
              <a:t>b</a:t>
            </a:r>
            <a:r>
              <a:rPr lang="zh-CN" altLang="en-US" sz="1600" b="1" dirty="0">
                <a:solidFill>
                  <a:schemeClr val="tx1"/>
                </a:solidFill>
                <a:latin typeface="+mn-ea"/>
              </a:rPr>
              <a:t>抗</a:t>
            </a:r>
            <a:r>
              <a:rPr lang="en-US" altLang="zh-CN" sz="1600" b="1" dirty="0">
                <a:solidFill>
                  <a:schemeClr val="tx1"/>
                </a:solidFill>
                <a:latin typeface="+mn-ea"/>
              </a:rPr>
              <a:t>H-2</a:t>
            </a:r>
            <a:r>
              <a:rPr lang="en-US" altLang="zh-CN" sz="1600" b="1" baseline="30000" dirty="0">
                <a:solidFill>
                  <a:schemeClr val="tx1"/>
                </a:solidFill>
                <a:latin typeface="+mn-ea"/>
              </a:rPr>
              <a:t>k</a:t>
            </a:r>
            <a:r>
              <a:rPr lang="en-US" altLang="zh-CN" sz="1600" b="1" dirty="0">
                <a:solidFill>
                  <a:schemeClr val="tx1"/>
                </a:solidFill>
                <a:latin typeface="+mn-ea"/>
              </a:rPr>
              <a:t> CTL</a:t>
            </a:r>
          </a:p>
        </p:txBody>
      </p:sp>
      <p:sp>
        <p:nvSpPr>
          <p:cNvPr id="17" name="矩形 16">
            <a:extLst>
              <a:ext uri="{FF2B5EF4-FFF2-40B4-BE49-F238E27FC236}">
                <a16:creationId xmlns:a16="http://schemas.microsoft.com/office/drawing/2014/main" id="{753EE75A-EFEB-44D8-A3C3-8C79CBCD1270}"/>
              </a:ext>
            </a:extLst>
          </p:cNvPr>
          <p:cNvSpPr/>
          <p:nvPr/>
        </p:nvSpPr>
        <p:spPr>
          <a:xfrm>
            <a:off x="957895" y="2250480"/>
            <a:ext cx="2242502" cy="2185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正常的</a:t>
            </a:r>
            <a:r>
              <a:rPr lang="en-US" altLang="zh-CN" sz="1600" b="1" dirty="0">
                <a:solidFill>
                  <a:schemeClr val="tx1"/>
                </a:solidFill>
                <a:latin typeface="+mn-ea"/>
              </a:rPr>
              <a:t>H-2</a:t>
            </a:r>
            <a:r>
              <a:rPr lang="en-US" altLang="zh-CN" sz="1600" b="1" baseline="30000" dirty="0">
                <a:solidFill>
                  <a:schemeClr val="tx1"/>
                </a:solidFill>
                <a:latin typeface="+mn-ea"/>
              </a:rPr>
              <a:t>b</a:t>
            </a:r>
            <a:r>
              <a:rPr lang="zh-CN" altLang="en-US" sz="1600" b="1" dirty="0">
                <a:solidFill>
                  <a:schemeClr val="tx1"/>
                </a:solidFill>
                <a:latin typeface="+mn-ea"/>
              </a:rPr>
              <a:t>抗</a:t>
            </a:r>
            <a:r>
              <a:rPr lang="en-US" altLang="zh-CN" sz="1600" b="1" dirty="0">
                <a:solidFill>
                  <a:schemeClr val="tx1"/>
                </a:solidFill>
                <a:latin typeface="+mn-ea"/>
              </a:rPr>
              <a:t>H-2</a:t>
            </a:r>
            <a:r>
              <a:rPr lang="en-US" altLang="zh-CN" sz="1600" b="1" baseline="30000" dirty="0">
                <a:solidFill>
                  <a:schemeClr val="tx1"/>
                </a:solidFill>
                <a:latin typeface="+mn-ea"/>
              </a:rPr>
              <a:t>k</a:t>
            </a:r>
            <a:r>
              <a:rPr lang="en-US" altLang="zh-CN" sz="1600" b="1" dirty="0">
                <a:solidFill>
                  <a:schemeClr val="tx1"/>
                </a:solidFill>
                <a:latin typeface="+mn-ea"/>
              </a:rPr>
              <a:t> CTL</a:t>
            </a:r>
          </a:p>
        </p:txBody>
      </p:sp>
      <p:sp>
        <p:nvSpPr>
          <p:cNvPr id="18" name="矩形 17">
            <a:extLst>
              <a:ext uri="{FF2B5EF4-FFF2-40B4-BE49-F238E27FC236}">
                <a16:creationId xmlns:a16="http://schemas.microsoft.com/office/drawing/2014/main" id="{3BEC8AE3-6883-4294-8DE0-EB92D67BA211}"/>
              </a:ext>
            </a:extLst>
          </p:cNvPr>
          <p:cNvSpPr/>
          <p:nvPr/>
        </p:nvSpPr>
        <p:spPr>
          <a:xfrm>
            <a:off x="5624420" y="1413241"/>
            <a:ext cx="1174314" cy="3306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altLang="zh-CN" sz="1600" b="1" dirty="0" err="1">
                <a:solidFill>
                  <a:schemeClr val="tx1"/>
                </a:solidFill>
                <a:latin typeface="+mn-ea"/>
              </a:rPr>
              <a:t>lpr</a:t>
            </a:r>
            <a:r>
              <a:rPr lang="zh-CN" altLang="en-US" sz="1600" b="1" dirty="0">
                <a:solidFill>
                  <a:schemeClr val="tx1"/>
                </a:solidFill>
                <a:latin typeface="+mn-ea"/>
              </a:rPr>
              <a:t>突变体</a:t>
            </a:r>
            <a:endParaRPr lang="en-US" altLang="zh-CN" sz="1600" b="1" dirty="0">
              <a:solidFill>
                <a:schemeClr val="tx1"/>
              </a:solidFill>
              <a:latin typeface="+mn-ea"/>
            </a:endParaRPr>
          </a:p>
        </p:txBody>
      </p:sp>
      <p:sp>
        <p:nvSpPr>
          <p:cNvPr id="19" name="矩形 18">
            <a:extLst>
              <a:ext uri="{FF2B5EF4-FFF2-40B4-BE49-F238E27FC236}">
                <a16:creationId xmlns:a16="http://schemas.microsoft.com/office/drawing/2014/main" id="{214ED3C9-47E0-4307-8741-E4290D93E33E}"/>
              </a:ext>
            </a:extLst>
          </p:cNvPr>
          <p:cNvSpPr/>
          <p:nvPr/>
        </p:nvSpPr>
        <p:spPr>
          <a:xfrm>
            <a:off x="5373374" y="1738912"/>
            <a:ext cx="1174314" cy="3306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600" b="1" dirty="0">
                <a:solidFill>
                  <a:schemeClr val="tx1"/>
                </a:solidFill>
                <a:latin typeface="+mn-ea"/>
              </a:rPr>
              <a:t>（无</a:t>
            </a:r>
            <a:r>
              <a:rPr lang="en-US" altLang="zh-CN" sz="1600" b="1" dirty="0" err="1">
                <a:solidFill>
                  <a:schemeClr val="tx1"/>
                </a:solidFill>
                <a:latin typeface="+mn-ea"/>
              </a:rPr>
              <a:t>Fas</a:t>
            </a:r>
            <a:r>
              <a:rPr lang="zh-CN" altLang="en-US" sz="1600" b="1" dirty="0">
                <a:solidFill>
                  <a:schemeClr val="tx1"/>
                </a:solidFill>
                <a:latin typeface="+mn-ea"/>
              </a:rPr>
              <a:t>）</a:t>
            </a:r>
            <a:endParaRPr lang="en-US" altLang="zh-CN" sz="1600" b="1" dirty="0">
              <a:solidFill>
                <a:schemeClr val="tx1"/>
              </a:solidFill>
              <a:latin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60650"/>
            <a:ext cx="7200800" cy="441596"/>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defTabSz="914400">
              <a:lnSpc>
                <a:spcPct val="125000"/>
              </a:lnSpc>
              <a:defRPr/>
            </a:pPr>
            <a:r>
              <a:rPr lang="zh-CN" altLang="en-US" sz="2000" dirty="0">
                <a:solidFill>
                  <a:prstClr val="white"/>
                </a:solidFill>
                <a:latin typeface="Georgia"/>
                <a:ea typeface="微软雅黑"/>
              </a:rPr>
              <a:t>适应性免疫需要淋巴细胞与抗原提呈细胞间的协同</a:t>
            </a:r>
            <a:endParaRPr lang="en-US" altLang="zh-CN" sz="2000" dirty="0">
              <a:solidFill>
                <a:prstClr val="white"/>
              </a:solidFill>
              <a:latin typeface="Georgia"/>
              <a:ea typeface="微软雅黑"/>
            </a:endParaRPr>
          </a:p>
        </p:txBody>
      </p:sp>
      <p:sp>
        <p:nvSpPr>
          <p:cNvPr id="3" name="矩形 2"/>
          <p:cNvSpPr/>
          <p:nvPr/>
        </p:nvSpPr>
        <p:spPr>
          <a:xfrm>
            <a:off x="683568" y="2060848"/>
            <a:ext cx="288032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sz="2000" dirty="0">
                <a:solidFill>
                  <a:prstClr val="white"/>
                </a:solidFill>
                <a:latin typeface="Georgia"/>
                <a:ea typeface="微软雅黑"/>
              </a:rPr>
              <a:t>B</a:t>
            </a:r>
            <a:r>
              <a:rPr lang="zh-CN" altLang="en-US" sz="2000" dirty="0">
                <a:solidFill>
                  <a:prstClr val="white"/>
                </a:solidFill>
                <a:latin typeface="Georgia"/>
                <a:ea typeface="微软雅黑"/>
              </a:rPr>
              <a:t>淋巴细胞</a:t>
            </a:r>
          </a:p>
        </p:txBody>
      </p:sp>
      <p:sp>
        <p:nvSpPr>
          <p:cNvPr id="4" name="矩形 3"/>
          <p:cNvSpPr/>
          <p:nvPr/>
        </p:nvSpPr>
        <p:spPr>
          <a:xfrm>
            <a:off x="683568" y="4077072"/>
            <a:ext cx="288032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sz="2000" dirty="0">
                <a:solidFill>
                  <a:prstClr val="white"/>
                </a:solidFill>
                <a:latin typeface="Georgia"/>
                <a:ea typeface="微软雅黑"/>
              </a:rPr>
              <a:t>T</a:t>
            </a:r>
            <a:r>
              <a:rPr lang="zh-CN" altLang="en-US" sz="2000" dirty="0">
                <a:solidFill>
                  <a:prstClr val="white"/>
                </a:solidFill>
                <a:latin typeface="Georgia"/>
                <a:ea typeface="微软雅黑"/>
              </a:rPr>
              <a:t>淋巴细胞</a:t>
            </a:r>
          </a:p>
        </p:txBody>
      </p:sp>
      <p:sp>
        <p:nvSpPr>
          <p:cNvPr id="5" name="矩形 4"/>
          <p:cNvSpPr/>
          <p:nvPr/>
        </p:nvSpPr>
        <p:spPr>
          <a:xfrm>
            <a:off x="683568" y="5517232"/>
            <a:ext cx="331236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dirty="0">
                <a:solidFill>
                  <a:prstClr val="white"/>
                </a:solidFill>
                <a:latin typeface="Georgia"/>
                <a:ea typeface="微软雅黑"/>
              </a:rPr>
              <a:t>抗原提呈细胞</a:t>
            </a:r>
          </a:p>
        </p:txBody>
      </p:sp>
      <p:pic>
        <p:nvPicPr>
          <p:cNvPr id="180225" name="Picture 1"/>
          <p:cNvPicPr>
            <a:picLocks noChangeAspect="1" noChangeArrowheads="1"/>
          </p:cNvPicPr>
          <p:nvPr/>
        </p:nvPicPr>
        <p:blipFill>
          <a:blip r:embed="rId2" cstate="print"/>
          <a:srcRect/>
          <a:stretch>
            <a:fillRect/>
          </a:stretch>
        </p:blipFill>
        <p:spPr bwMode="auto">
          <a:xfrm>
            <a:off x="5292083" y="1268760"/>
            <a:ext cx="1800199" cy="1912274"/>
          </a:xfrm>
          <a:prstGeom prst="rect">
            <a:avLst/>
          </a:prstGeom>
          <a:noFill/>
          <a:ln w="9525">
            <a:solidFill>
              <a:schemeClr val="tx1"/>
            </a:solidFill>
            <a:miter lim="800000"/>
            <a:headEnd/>
            <a:tailEnd/>
          </a:ln>
        </p:spPr>
      </p:pic>
      <p:pic>
        <p:nvPicPr>
          <p:cNvPr id="180226" name="Picture 2"/>
          <p:cNvPicPr>
            <a:picLocks noChangeAspect="1" noChangeArrowheads="1"/>
          </p:cNvPicPr>
          <p:nvPr/>
        </p:nvPicPr>
        <p:blipFill>
          <a:blip r:embed="rId3" cstate="print"/>
          <a:srcRect/>
          <a:stretch>
            <a:fillRect/>
          </a:stretch>
        </p:blipFill>
        <p:spPr bwMode="auto">
          <a:xfrm>
            <a:off x="4383782" y="3284984"/>
            <a:ext cx="4220666" cy="1959026"/>
          </a:xfrm>
          <a:prstGeom prst="rect">
            <a:avLst/>
          </a:prstGeom>
          <a:noFill/>
          <a:ln w="9525">
            <a:solidFill>
              <a:schemeClr val="tx1"/>
            </a:solidFill>
            <a:miter lim="800000"/>
            <a:headEnd/>
            <a:tailEnd/>
          </a:ln>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658" name="Picture 2"/>
          <p:cNvPicPr>
            <a:picLocks noChangeAspect="1" noChangeArrowheads="1"/>
          </p:cNvPicPr>
          <p:nvPr/>
        </p:nvPicPr>
        <p:blipFill>
          <a:blip r:embed="rId2" cstate="email"/>
          <a:srcRect/>
          <a:stretch>
            <a:fillRect/>
          </a:stretch>
        </p:blipFill>
        <p:spPr bwMode="auto">
          <a:xfrm>
            <a:off x="144016" y="332658"/>
            <a:ext cx="8820472" cy="5265195"/>
          </a:xfrm>
          <a:prstGeom prst="rect">
            <a:avLst/>
          </a:prstGeom>
          <a:noFill/>
          <a:ln w="9525">
            <a:noFill/>
            <a:miter lim="800000"/>
            <a:headEnd/>
            <a:tailEnd/>
          </a:ln>
        </p:spPr>
      </p:pic>
      <p:sp>
        <p:nvSpPr>
          <p:cNvPr id="3" name="矩形 2"/>
          <p:cNvSpPr/>
          <p:nvPr/>
        </p:nvSpPr>
        <p:spPr>
          <a:xfrm>
            <a:off x="1835696" y="5805264"/>
            <a:ext cx="5544616"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en-US" altLang="zh-CN" sz="2000" b="1">
                <a:solidFill>
                  <a:prstClr val="white"/>
                </a:solidFill>
                <a:latin typeface="Georgia"/>
                <a:ea typeface="微软雅黑"/>
              </a:rPr>
              <a:t>CTL</a:t>
            </a:r>
            <a:r>
              <a:rPr lang="zh-CN" altLang="en-US" sz="2000" b="1">
                <a:solidFill>
                  <a:prstClr val="white"/>
                </a:solidFill>
                <a:latin typeface="Georgia"/>
                <a:ea typeface="微软雅黑"/>
              </a:rPr>
              <a:t>介导的杀伤靶细胞的阶段</a:t>
            </a:r>
            <a:endParaRPr lang="en-US" altLang="zh-CN" sz="2000" b="1" dirty="0">
              <a:solidFill>
                <a:prstClr val="white"/>
              </a:solidFill>
              <a:latin typeface="Georgia"/>
              <a:ea typeface="微软雅黑"/>
            </a:endParaRPr>
          </a:p>
        </p:txBody>
      </p:sp>
      <p:sp>
        <p:nvSpPr>
          <p:cNvPr id="6" name="矩形 5">
            <a:extLst>
              <a:ext uri="{FF2B5EF4-FFF2-40B4-BE49-F238E27FC236}">
                <a16:creationId xmlns:a16="http://schemas.microsoft.com/office/drawing/2014/main" id="{F7A69E7A-3CFB-4612-A2DA-7D1EE5AFADE3}"/>
              </a:ext>
            </a:extLst>
          </p:cNvPr>
          <p:cNvSpPr/>
          <p:nvPr/>
        </p:nvSpPr>
        <p:spPr>
          <a:xfrm>
            <a:off x="489759" y="2131708"/>
            <a:ext cx="602871" cy="2007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CTL</a:t>
            </a:r>
          </a:p>
        </p:txBody>
      </p:sp>
      <p:sp>
        <p:nvSpPr>
          <p:cNvPr id="7" name="矩形 6">
            <a:extLst>
              <a:ext uri="{FF2B5EF4-FFF2-40B4-BE49-F238E27FC236}">
                <a16:creationId xmlns:a16="http://schemas.microsoft.com/office/drawing/2014/main" id="{901458E9-A3EE-4413-B64B-623E2C0896CB}"/>
              </a:ext>
            </a:extLst>
          </p:cNvPr>
          <p:cNvSpPr/>
          <p:nvPr/>
        </p:nvSpPr>
        <p:spPr>
          <a:xfrm>
            <a:off x="914399" y="2749057"/>
            <a:ext cx="1301859" cy="2007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CTL</a:t>
            </a:r>
            <a:r>
              <a:rPr lang="zh-CN" altLang="en-US" sz="1400" b="1" dirty="0">
                <a:solidFill>
                  <a:schemeClr val="tx1"/>
                </a:solidFill>
                <a:latin typeface="+mn-ea"/>
              </a:rPr>
              <a:t>再循环</a:t>
            </a:r>
            <a:endParaRPr lang="en-US" altLang="zh-CN" sz="1400" b="1" dirty="0">
              <a:solidFill>
                <a:schemeClr val="tx1"/>
              </a:solidFill>
              <a:latin typeface="+mn-ea"/>
            </a:endParaRPr>
          </a:p>
        </p:txBody>
      </p:sp>
      <p:sp>
        <p:nvSpPr>
          <p:cNvPr id="8" name="矩形 7">
            <a:extLst>
              <a:ext uri="{FF2B5EF4-FFF2-40B4-BE49-F238E27FC236}">
                <a16:creationId xmlns:a16="http://schemas.microsoft.com/office/drawing/2014/main" id="{7F4E03B0-9EB5-4B98-AA34-DE50588E147A}"/>
              </a:ext>
            </a:extLst>
          </p:cNvPr>
          <p:cNvSpPr/>
          <p:nvPr/>
        </p:nvSpPr>
        <p:spPr>
          <a:xfrm>
            <a:off x="1742538" y="2147206"/>
            <a:ext cx="737191" cy="2007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靶细胞</a:t>
            </a:r>
            <a:endParaRPr lang="en-US" altLang="zh-CN" sz="1400" b="1" dirty="0">
              <a:solidFill>
                <a:schemeClr val="tx1"/>
              </a:solidFill>
              <a:latin typeface="+mn-ea"/>
            </a:endParaRPr>
          </a:p>
        </p:txBody>
      </p:sp>
      <p:sp>
        <p:nvSpPr>
          <p:cNvPr id="9" name="矩形 8">
            <a:extLst>
              <a:ext uri="{FF2B5EF4-FFF2-40B4-BE49-F238E27FC236}">
                <a16:creationId xmlns:a16="http://schemas.microsoft.com/office/drawing/2014/main" id="{101ED147-8A6C-4ED0-B9A4-351E451A6D43}"/>
              </a:ext>
            </a:extLst>
          </p:cNvPr>
          <p:cNvSpPr/>
          <p:nvPr/>
        </p:nvSpPr>
        <p:spPr>
          <a:xfrm>
            <a:off x="4237318" y="2986610"/>
            <a:ext cx="799631" cy="2007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解离</a:t>
            </a:r>
            <a:endParaRPr lang="en-US" altLang="zh-CN" sz="1400" b="1" dirty="0">
              <a:solidFill>
                <a:schemeClr val="tx1"/>
              </a:solidFill>
              <a:latin typeface="+mn-ea"/>
            </a:endParaRPr>
          </a:p>
        </p:txBody>
      </p:sp>
      <p:sp>
        <p:nvSpPr>
          <p:cNvPr id="10" name="矩形 9">
            <a:extLst>
              <a:ext uri="{FF2B5EF4-FFF2-40B4-BE49-F238E27FC236}">
                <a16:creationId xmlns:a16="http://schemas.microsoft.com/office/drawing/2014/main" id="{46762540-27E8-4C5E-A4FF-32B56E9D3C20}"/>
              </a:ext>
            </a:extLst>
          </p:cNvPr>
          <p:cNvSpPr/>
          <p:nvPr/>
        </p:nvSpPr>
        <p:spPr>
          <a:xfrm>
            <a:off x="2773176" y="1260147"/>
            <a:ext cx="706193" cy="3051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形成</a:t>
            </a:r>
            <a:endParaRPr lang="en-US" altLang="zh-CN" sz="1400" b="1" dirty="0">
              <a:solidFill>
                <a:schemeClr val="tx1"/>
              </a:solidFill>
              <a:latin typeface="+mn-ea"/>
            </a:endParaRPr>
          </a:p>
          <a:p>
            <a:pPr algn="ctr"/>
            <a:r>
              <a:rPr lang="zh-CN" altLang="en-US" sz="1400" b="1" dirty="0">
                <a:solidFill>
                  <a:schemeClr val="tx1"/>
                </a:solidFill>
                <a:latin typeface="+mn-ea"/>
              </a:rPr>
              <a:t>偶联物</a:t>
            </a:r>
            <a:endParaRPr lang="en-US" altLang="zh-CN" sz="1400" b="1" dirty="0">
              <a:solidFill>
                <a:schemeClr val="tx1"/>
              </a:solidFill>
              <a:latin typeface="+mn-ea"/>
            </a:endParaRPr>
          </a:p>
        </p:txBody>
      </p:sp>
      <p:sp>
        <p:nvSpPr>
          <p:cNvPr id="11" name="矩形 10">
            <a:extLst>
              <a:ext uri="{FF2B5EF4-FFF2-40B4-BE49-F238E27FC236}">
                <a16:creationId xmlns:a16="http://schemas.microsoft.com/office/drawing/2014/main" id="{69E67928-DE7E-4D34-B736-ECF66695020F}"/>
              </a:ext>
            </a:extLst>
          </p:cNvPr>
          <p:cNvSpPr/>
          <p:nvPr/>
        </p:nvSpPr>
        <p:spPr>
          <a:xfrm>
            <a:off x="3634447" y="858264"/>
            <a:ext cx="602871" cy="2007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颗粒</a:t>
            </a:r>
            <a:endParaRPr lang="en-US" altLang="zh-CN" sz="1400" b="1" dirty="0">
              <a:solidFill>
                <a:schemeClr val="tx1"/>
              </a:solidFill>
              <a:latin typeface="+mn-ea"/>
            </a:endParaRPr>
          </a:p>
        </p:txBody>
      </p:sp>
      <p:sp>
        <p:nvSpPr>
          <p:cNvPr id="12" name="矩形 11">
            <a:extLst>
              <a:ext uri="{FF2B5EF4-FFF2-40B4-BE49-F238E27FC236}">
                <a16:creationId xmlns:a16="http://schemas.microsoft.com/office/drawing/2014/main" id="{277656B3-6166-4F3F-A57F-C8C1CCAD6F76}"/>
              </a:ext>
            </a:extLst>
          </p:cNvPr>
          <p:cNvSpPr/>
          <p:nvPr/>
        </p:nvSpPr>
        <p:spPr>
          <a:xfrm>
            <a:off x="4259543" y="518548"/>
            <a:ext cx="1098238" cy="4500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CTL-</a:t>
            </a:r>
            <a:r>
              <a:rPr lang="zh-CN" altLang="en-US" sz="1400" b="1" dirty="0">
                <a:solidFill>
                  <a:schemeClr val="tx1"/>
                </a:solidFill>
                <a:latin typeface="+mn-ea"/>
              </a:rPr>
              <a:t>靶细胞偶联物</a:t>
            </a:r>
            <a:endParaRPr lang="en-US" altLang="zh-CN" sz="1400" b="1" dirty="0">
              <a:solidFill>
                <a:schemeClr val="tx1"/>
              </a:solidFill>
              <a:latin typeface="+mn-ea"/>
            </a:endParaRPr>
          </a:p>
        </p:txBody>
      </p:sp>
      <p:sp>
        <p:nvSpPr>
          <p:cNvPr id="13" name="矩形 12">
            <a:extLst>
              <a:ext uri="{FF2B5EF4-FFF2-40B4-BE49-F238E27FC236}">
                <a16:creationId xmlns:a16="http://schemas.microsoft.com/office/drawing/2014/main" id="{69E67928-DE7E-4D34-B736-ECF66695020F}"/>
              </a:ext>
            </a:extLst>
          </p:cNvPr>
          <p:cNvSpPr/>
          <p:nvPr/>
        </p:nvSpPr>
        <p:spPr>
          <a:xfrm>
            <a:off x="5780868" y="1084779"/>
            <a:ext cx="937649" cy="542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CTL</a:t>
            </a:r>
            <a:r>
              <a:rPr lang="zh-CN" altLang="en-US" sz="1400" b="1" dirty="0">
                <a:solidFill>
                  <a:schemeClr val="tx1"/>
                </a:solidFill>
                <a:latin typeface="+mn-ea"/>
              </a:rPr>
              <a:t>细胞质重定位</a:t>
            </a:r>
            <a:endParaRPr lang="en-US" altLang="zh-CN" sz="1400" b="1" dirty="0">
              <a:solidFill>
                <a:schemeClr val="tx1"/>
              </a:solidFill>
              <a:latin typeface="+mn-ea"/>
            </a:endParaRPr>
          </a:p>
        </p:txBody>
      </p:sp>
      <p:sp>
        <p:nvSpPr>
          <p:cNvPr id="14" name="矩形 13">
            <a:extLst>
              <a:ext uri="{FF2B5EF4-FFF2-40B4-BE49-F238E27FC236}">
                <a16:creationId xmlns:a16="http://schemas.microsoft.com/office/drawing/2014/main" id="{99881855-5366-4100-8916-60152F86440A}"/>
              </a:ext>
            </a:extLst>
          </p:cNvPr>
          <p:cNvSpPr/>
          <p:nvPr/>
        </p:nvSpPr>
        <p:spPr>
          <a:xfrm>
            <a:off x="7591588" y="2418067"/>
            <a:ext cx="799632" cy="4313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CTL</a:t>
            </a:r>
            <a:r>
              <a:rPr lang="zh-CN" altLang="en-US" sz="1400" b="1" dirty="0">
                <a:solidFill>
                  <a:schemeClr val="tx1"/>
                </a:solidFill>
                <a:latin typeface="+mn-ea"/>
              </a:rPr>
              <a:t>颗粒胞吐</a:t>
            </a:r>
            <a:endParaRPr lang="en-US" altLang="zh-CN" sz="1400" b="1" dirty="0">
              <a:solidFill>
                <a:schemeClr val="tx1"/>
              </a:solidFill>
              <a:latin typeface="+mn-ea"/>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2" y="332656"/>
            <a:ext cx="2339102" cy="523220"/>
          </a:xfrm>
          <a:prstGeom prst="rect">
            <a:avLst/>
          </a:prstGeom>
          <a:solidFill>
            <a:schemeClr val="accent1"/>
          </a:solidFill>
        </p:spPr>
        <p:txBody>
          <a:bodyPr wrap="none">
            <a:spAutoFit/>
          </a:bodyPr>
          <a:lstStyle/>
          <a:p>
            <a:pPr defTabSz="914400">
              <a:defRPr/>
            </a:pPr>
            <a:r>
              <a:rPr lang="zh-CN" altLang="en-US" sz="2800" dirty="0">
                <a:solidFill>
                  <a:prstClr val="white"/>
                </a:solidFill>
                <a:latin typeface="Georgia"/>
                <a:ea typeface="微软雅黑"/>
              </a:rPr>
              <a:t>天然杀伤细胞</a:t>
            </a:r>
            <a:endParaRPr lang="en-US" altLang="zh-CN" sz="2800" dirty="0">
              <a:solidFill>
                <a:prstClr val="white"/>
              </a:solidFill>
              <a:latin typeface="Georgia"/>
              <a:ea typeface="微软雅黑"/>
            </a:endParaRPr>
          </a:p>
        </p:txBody>
      </p:sp>
      <p:pic>
        <p:nvPicPr>
          <p:cNvPr id="3" name="Picture 2" descr="figure_03_30"/>
          <p:cNvPicPr>
            <a:picLocks noChangeAspect="1" noChangeArrowheads="1"/>
          </p:cNvPicPr>
          <p:nvPr/>
        </p:nvPicPr>
        <p:blipFill>
          <a:blip r:embed="rId2" cstate="print"/>
          <a:srcRect/>
          <a:stretch>
            <a:fillRect/>
          </a:stretch>
        </p:blipFill>
        <p:spPr bwMode="auto">
          <a:xfrm>
            <a:off x="1833116" y="980730"/>
            <a:ext cx="5187156" cy="5681443"/>
          </a:xfrm>
          <a:prstGeom prst="rect">
            <a:avLst/>
          </a:prstGeom>
          <a:noFill/>
          <a:ln w="9525">
            <a:noFill/>
            <a:miter lim="800000"/>
            <a:headEnd/>
            <a:tailEnd/>
          </a:ln>
          <a:effectLst/>
        </p:spPr>
      </p:pic>
      <p:sp>
        <p:nvSpPr>
          <p:cNvPr id="6" name="矩形 5">
            <a:extLst>
              <a:ext uri="{FF2B5EF4-FFF2-40B4-BE49-F238E27FC236}">
                <a16:creationId xmlns:a16="http://schemas.microsoft.com/office/drawing/2014/main" id="{CFC77FA5-BE7C-489A-9132-E64BCBA1D1C0}"/>
              </a:ext>
            </a:extLst>
          </p:cNvPr>
          <p:cNvSpPr/>
          <p:nvPr/>
        </p:nvSpPr>
        <p:spPr>
          <a:xfrm>
            <a:off x="2496790" y="5997287"/>
            <a:ext cx="4438701"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latin typeface="+mn-ea"/>
              </a:rPr>
              <a:t>病毒感染后的时间（天）</a:t>
            </a:r>
            <a:endParaRPr lang="en-US" altLang="zh-CN" b="1" dirty="0">
              <a:solidFill>
                <a:schemeClr val="tx1"/>
              </a:solidFill>
              <a:latin typeface="+mn-ea"/>
            </a:endParaRPr>
          </a:p>
        </p:txBody>
      </p:sp>
      <p:sp>
        <p:nvSpPr>
          <p:cNvPr id="7" name="矩形 6">
            <a:extLst>
              <a:ext uri="{FF2B5EF4-FFF2-40B4-BE49-F238E27FC236}">
                <a16:creationId xmlns:a16="http://schemas.microsoft.com/office/drawing/2014/main" id="{7245DDD6-C442-4412-9959-32E4BDE13BD0}"/>
              </a:ext>
            </a:extLst>
          </p:cNvPr>
          <p:cNvSpPr/>
          <p:nvPr/>
        </p:nvSpPr>
        <p:spPr>
          <a:xfrm>
            <a:off x="5247739" y="4743172"/>
            <a:ext cx="1455278"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病毒滴度</a:t>
            </a:r>
            <a:endParaRPr lang="en-US" altLang="zh-CN" sz="1600" b="1" dirty="0">
              <a:solidFill>
                <a:schemeClr val="tx1"/>
              </a:solidFill>
              <a:latin typeface="+mn-ea"/>
            </a:endParaRPr>
          </a:p>
        </p:txBody>
      </p:sp>
      <p:sp>
        <p:nvSpPr>
          <p:cNvPr id="8" name="矩形 7">
            <a:extLst>
              <a:ext uri="{FF2B5EF4-FFF2-40B4-BE49-F238E27FC236}">
                <a16:creationId xmlns:a16="http://schemas.microsoft.com/office/drawing/2014/main" id="{181A72EA-0C4E-47B6-BAA0-6E0C6631FB04}"/>
              </a:ext>
            </a:extLst>
          </p:cNvPr>
          <p:cNvSpPr/>
          <p:nvPr/>
        </p:nvSpPr>
        <p:spPr>
          <a:xfrm>
            <a:off x="3378631" y="1124319"/>
            <a:ext cx="1565328" cy="102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NK</a:t>
            </a:r>
            <a:r>
              <a:rPr lang="zh-CN" altLang="en-US" sz="1600" b="1" dirty="0">
                <a:solidFill>
                  <a:schemeClr val="tx1"/>
                </a:solidFill>
                <a:latin typeface="+mn-ea"/>
              </a:rPr>
              <a:t>细胞介导的对感染细胞的杀伤</a:t>
            </a:r>
            <a:endParaRPr lang="en-US" altLang="zh-CN" sz="1600" b="1" dirty="0">
              <a:solidFill>
                <a:schemeClr val="tx1"/>
              </a:solidFill>
              <a:latin typeface="+mn-ea"/>
            </a:endParaRPr>
          </a:p>
        </p:txBody>
      </p:sp>
      <p:sp>
        <p:nvSpPr>
          <p:cNvPr id="9" name="矩形 8">
            <a:extLst>
              <a:ext uri="{FF2B5EF4-FFF2-40B4-BE49-F238E27FC236}">
                <a16:creationId xmlns:a16="http://schemas.microsoft.com/office/drawing/2014/main" id="{340D6F80-D01B-4DE6-88DA-922E57ABE111}"/>
              </a:ext>
            </a:extLst>
          </p:cNvPr>
          <p:cNvSpPr/>
          <p:nvPr/>
        </p:nvSpPr>
        <p:spPr>
          <a:xfrm>
            <a:off x="5092756" y="1124319"/>
            <a:ext cx="1455278" cy="102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T</a:t>
            </a:r>
            <a:r>
              <a:rPr lang="zh-CN" altLang="en-US" sz="1600" b="1" dirty="0">
                <a:solidFill>
                  <a:schemeClr val="tx1"/>
                </a:solidFill>
                <a:latin typeface="+mn-ea"/>
              </a:rPr>
              <a:t>细胞介导的对感染细胞的杀伤</a:t>
            </a:r>
            <a:endParaRPr lang="en-US" altLang="zh-CN" sz="1600" b="1" dirty="0">
              <a:solidFill>
                <a:schemeClr val="tx1"/>
              </a:solidFill>
              <a:latin typeface="+mn-ea"/>
            </a:endParaRPr>
          </a:p>
        </p:txBody>
      </p:sp>
      <p:sp>
        <p:nvSpPr>
          <p:cNvPr id="10" name="矩形 9">
            <a:extLst>
              <a:ext uri="{FF2B5EF4-FFF2-40B4-BE49-F238E27FC236}">
                <a16:creationId xmlns:a16="http://schemas.microsoft.com/office/drawing/2014/main" id="{6546A8B3-D686-48A7-9909-54B8695161D1}"/>
              </a:ext>
            </a:extLst>
          </p:cNvPr>
          <p:cNvSpPr/>
          <p:nvPr/>
        </p:nvSpPr>
        <p:spPr>
          <a:xfrm>
            <a:off x="1952786" y="1124319"/>
            <a:ext cx="1425845" cy="10299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mn-ea"/>
              </a:rPr>
              <a:t>产生</a:t>
            </a:r>
            <a:r>
              <a:rPr lang="en-US" altLang="zh-CN" sz="1600" b="1" dirty="0">
                <a:solidFill>
                  <a:schemeClr val="tx1"/>
                </a:solidFill>
                <a:latin typeface="+mn-ea"/>
              </a:rPr>
              <a:t>IFN-</a:t>
            </a:r>
            <a:r>
              <a:rPr lang="en-US" altLang="zh-CN" sz="1600" b="1" dirty="0">
                <a:solidFill>
                  <a:schemeClr val="tx1"/>
                </a:solidFill>
                <a:latin typeface="+mn-ea"/>
                <a:sym typeface="Symbol" panose="05050102010706020507" pitchFamily="18" charset="2"/>
              </a:rPr>
              <a:t></a:t>
            </a:r>
            <a:r>
              <a:rPr lang="zh-CN" altLang="en-US" sz="1600" b="1" dirty="0">
                <a:solidFill>
                  <a:schemeClr val="tx1"/>
                </a:solidFill>
                <a:latin typeface="+mn-ea"/>
                <a:sym typeface="Symbol" panose="05050102010706020507" pitchFamily="18" charset="2"/>
              </a:rPr>
              <a:t>、</a:t>
            </a:r>
            <a:r>
              <a:rPr lang="en-US" altLang="zh-CN" sz="1600" b="1" dirty="0">
                <a:solidFill>
                  <a:schemeClr val="tx1"/>
                </a:solidFill>
                <a:latin typeface="+mn-ea"/>
              </a:rPr>
              <a:t> IFN-</a:t>
            </a:r>
            <a:r>
              <a:rPr lang="en-US" altLang="zh-CN" sz="1600" b="1" dirty="0">
                <a:solidFill>
                  <a:schemeClr val="tx1"/>
                </a:solidFill>
                <a:latin typeface="+mn-ea"/>
                <a:sym typeface="Symbol" panose="05050102010706020507" pitchFamily="18" charset="2"/>
              </a:rPr>
              <a:t></a:t>
            </a:r>
            <a:r>
              <a:rPr lang="zh-CN" altLang="en-US" sz="1600" b="1" dirty="0">
                <a:solidFill>
                  <a:schemeClr val="tx1"/>
                </a:solidFill>
                <a:latin typeface="+mn-ea"/>
                <a:sym typeface="Symbol" panose="05050102010706020507" pitchFamily="18" charset="2"/>
              </a:rPr>
              <a:t>、</a:t>
            </a:r>
            <a:r>
              <a:rPr lang="en-US" altLang="zh-CN" sz="1600" b="1" dirty="0">
                <a:solidFill>
                  <a:schemeClr val="tx1"/>
                </a:solidFill>
                <a:latin typeface="+mn-ea"/>
                <a:sym typeface="Symbol" panose="05050102010706020507" pitchFamily="18" charset="2"/>
              </a:rPr>
              <a:t>TNF-</a:t>
            </a:r>
            <a:r>
              <a:rPr lang="zh-CN" altLang="en-US" sz="1600" b="1" dirty="0">
                <a:solidFill>
                  <a:schemeClr val="tx1"/>
                </a:solidFill>
                <a:latin typeface="+mn-ea"/>
                <a:sym typeface="Symbol" panose="05050102010706020507" pitchFamily="18" charset="2"/>
              </a:rPr>
              <a:t>和</a:t>
            </a:r>
            <a:r>
              <a:rPr lang="en-US" altLang="zh-CN" sz="1600" b="1" dirty="0">
                <a:solidFill>
                  <a:schemeClr val="tx1"/>
                </a:solidFill>
                <a:latin typeface="+mn-ea"/>
                <a:sym typeface="Symbol" panose="05050102010706020507" pitchFamily="18" charset="2"/>
              </a:rPr>
              <a:t>IL-12</a:t>
            </a:r>
            <a:endParaRPr lang="en-US" altLang="zh-CN" sz="1600" b="1" dirty="0">
              <a:solidFill>
                <a:schemeClr val="tx1"/>
              </a:solidFill>
              <a:latin typeface="+mn-ea"/>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2"/>
          <p:cNvPicPr>
            <a:picLocks noChangeAspect="1" noChangeArrowheads="1"/>
          </p:cNvPicPr>
          <p:nvPr/>
        </p:nvPicPr>
        <p:blipFill>
          <a:blip r:embed="rId2" cstate="email"/>
          <a:srcRect/>
          <a:stretch>
            <a:fillRect/>
          </a:stretch>
        </p:blipFill>
        <p:spPr bwMode="auto">
          <a:xfrm>
            <a:off x="1050060" y="308284"/>
            <a:ext cx="7043880" cy="4911824"/>
          </a:xfrm>
          <a:prstGeom prst="rect">
            <a:avLst/>
          </a:prstGeom>
          <a:noFill/>
          <a:ln w="9525">
            <a:noFill/>
            <a:miter lim="800000"/>
            <a:headEnd/>
            <a:tailEnd/>
          </a:ln>
        </p:spPr>
      </p:pic>
      <p:sp>
        <p:nvSpPr>
          <p:cNvPr id="3" name="矩形 2"/>
          <p:cNvSpPr/>
          <p:nvPr/>
        </p:nvSpPr>
        <p:spPr>
          <a:xfrm>
            <a:off x="360336" y="5220108"/>
            <a:ext cx="8423328" cy="923330"/>
          </a:xfrm>
          <a:prstGeom prst="rect">
            <a:avLst/>
          </a:prstGeom>
          <a:solidFill>
            <a:schemeClr val="accent1"/>
          </a:solidFill>
        </p:spPr>
        <p:txBody>
          <a:bodyPr wrap="square">
            <a:spAutoFit/>
          </a:bodyPr>
          <a:lstStyle/>
          <a:p>
            <a:pPr defTabSz="914400">
              <a:defRPr/>
            </a:pPr>
            <a:r>
              <a:rPr lang="en-US" altLang="zh-CN" dirty="0">
                <a:solidFill>
                  <a:prstClr val="white"/>
                </a:solidFill>
                <a:latin typeface="Georgia"/>
                <a:ea typeface="微软雅黑"/>
              </a:rPr>
              <a:t>RAG-1</a:t>
            </a:r>
            <a:r>
              <a:rPr lang="zh-CN" altLang="en-US" dirty="0">
                <a:solidFill>
                  <a:prstClr val="white"/>
                </a:solidFill>
                <a:latin typeface="Georgia"/>
                <a:ea typeface="微软雅黑"/>
              </a:rPr>
              <a:t>基因敲除小鼠。由于没有</a:t>
            </a:r>
            <a:r>
              <a:rPr lang="en-US" altLang="zh-CN" dirty="0">
                <a:solidFill>
                  <a:prstClr val="white"/>
                </a:solidFill>
                <a:latin typeface="Georgia"/>
                <a:ea typeface="微软雅黑"/>
              </a:rPr>
              <a:t>T</a:t>
            </a:r>
            <a:r>
              <a:rPr lang="zh-CN" altLang="en-US" dirty="0">
                <a:solidFill>
                  <a:prstClr val="white"/>
                </a:solidFill>
                <a:latin typeface="Georgia"/>
                <a:ea typeface="微软雅黑"/>
              </a:rPr>
              <a:t>细胞和</a:t>
            </a:r>
            <a:r>
              <a:rPr lang="en-US" altLang="zh-CN" dirty="0">
                <a:solidFill>
                  <a:prstClr val="white"/>
                </a:solidFill>
                <a:latin typeface="Georgia"/>
                <a:ea typeface="微软雅黑"/>
              </a:rPr>
              <a:t>B</a:t>
            </a:r>
            <a:r>
              <a:rPr lang="zh-CN" altLang="en-US" dirty="0">
                <a:solidFill>
                  <a:prstClr val="white"/>
                </a:solidFill>
                <a:latin typeface="Georgia"/>
                <a:ea typeface="微软雅黑"/>
              </a:rPr>
              <a:t>细胞，这些小鼠没有适应性免疫。然而，</a:t>
            </a:r>
            <a:r>
              <a:rPr lang="en-US" altLang="zh-CN" dirty="0">
                <a:solidFill>
                  <a:prstClr val="white"/>
                </a:solidFill>
                <a:latin typeface="Georgia"/>
                <a:ea typeface="微软雅黑"/>
              </a:rPr>
              <a:t>NK</a:t>
            </a:r>
            <a:r>
              <a:rPr lang="zh-CN" altLang="en-US" dirty="0">
                <a:solidFill>
                  <a:prstClr val="white"/>
                </a:solidFill>
                <a:latin typeface="Georgia"/>
                <a:ea typeface="微软雅黑"/>
              </a:rPr>
              <a:t>细胞和天然免疫的其他机制提供了对抗感染的足够保护，因此，如果维持清洁的环境，这些小鼠可以繁殖并养育健康后代。</a:t>
            </a:r>
            <a:endParaRPr lang="en-US" altLang="zh-CN" dirty="0">
              <a:solidFill>
                <a:prstClr val="white"/>
              </a:solidFill>
              <a:latin typeface="Georgia"/>
              <a:ea typeface="微软雅黑"/>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1196754"/>
            <a:ext cx="7920880" cy="461665"/>
          </a:xfrm>
          <a:prstGeom prst="rect">
            <a:avLst/>
          </a:prstGeom>
          <a:solidFill>
            <a:schemeClr val="accent3">
              <a:lumMod val="50000"/>
            </a:schemeClr>
          </a:solidFill>
        </p:spPr>
        <p:txBody>
          <a:bodyPr wrap="square">
            <a:spAutoFit/>
          </a:bodyPr>
          <a:lstStyle/>
          <a:p>
            <a:pPr defTabSz="914400">
              <a:defRPr/>
            </a:pPr>
            <a:r>
              <a:rPr lang="en-US" altLang="zh-CN" sz="2400" dirty="0">
                <a:solidFill>
                  <a:prstClr val="white"/>
                </a:solidFill>
                <a:latin typeface="Georgia"/>
                <a:ea typeface="微软雅黑"/>
              </a:rPr>
              <a:t>NK</a:t>
            </a:r>
            <a:r>
              <a:rPr lang="zh-CN" altLang="en-US" sz="2400" dirty="0">
                <a:solidFill>
                  <a:prstClr val="white"/>
                </a:solidFill>
                <a:latin typeface="Georgia"/>
                <a:ea typeface="微软雅黑"/>
              </a:rPr>
              <a:t>细胞和</a:t>
            </a:r>
            <a:r>
              <a:rPr lang="en-US" altLang="zh-CN" sz="2400" dirty="0">
                <a:solidFill>
                  <a:prstClr val="white"/>
                </a:solidFill>
                <a:latin typeface="Georgia"/>
                <a:ea typeface="微软雅黑"/>
              </a:rPr>
              <a:t>T</a:t>
            </a:r>
            <a:r>
              <a:rPr lang="zh-CN" altLang="en-US" sz="2400" dirty="0">
                <a:solidFill>
                  <a:prstClr val="white"/>
                </a:solidFill>
                <a:latin typeface="Georgia"/>
                <a:ea typeface="微软雅黑"/>
              </a:rPr>
              <a:t>细胞具有一些共同的特征</a:t>
            </a:r>
            <a:endParaRPr lang="en-US" altLang="zh-CN" sz="2400" dirty="0">
              <a:solidFill>
                <a:prstClr val="white"/>
              </a:solidFill>
              <a:latin typeface="Georgia"/>
              <a:ea typeface="微软雅黑"/>
            </a:endParaRPr>
          </a:p>
        </p:txBody>
      </p:sp>
      <p:sp>
        <p:nvSpPr>
          <p:cNvPr id="5" name="矩形 4"/>
          <p:cNvSpPr/>
          <p:nvPr/>
        </p:nvSpPr>
        <p:spPr>
          <a:xfrm>
            <a:off x="611560" y="2319265"/>
            <a:ext cx="7848872" cy="461665"/>
          </a:xfrm>
          <a:prstGeom prst="rect">
            <a:avLst/>
          </a:prstGeom>
          <a:solidFill>
            <a:schemeClr val="accent3">
              <a:lumMod val="50000"/>
            </a:schemeClr>
          </a:solidFill>
        </p:spPr>
        <p:txBody>
          <a:bodyPr wrap="square">
            <a:spAutoFit/>
          </a:bodyPr>
          <a:lstStyle/>
          <a:p>
            <a:pPr defTabSz="914400">
              <a:defRPr/>
            </a:pPr>
            <a:r>
              <a:rPr lang="en-US" altLang="zh-CN" sz="2400" dirty="0">
                <a:solidFill>
                  <a:prstClr val="white"/>
                </a:solidFill>
                <a:latin typeface="Georgia"/>
                <a:ea typeface="微软雅黑"/>
              </a:rPr>
              <a:t>NK</a:t>
            </a:r>
            <a:r>
              <a:rPr lang="zh-CN" altLang="en-US" sz="2400" dirty="0">
                <a:solidFill>
                  <a:prstClr val="white"/>
                </a:solidFill>
                <a:latin typeface="Georgia"/>
                <a:ea typeface="微软雅黑"/>
              </a:rPr>
              <a:t>细胞的杀伤类似于</a:t>
            </a:r>
            <a:r>
              <a:rPr lang="en-US" altLang="zh-CN" sz="2400" dirty="0">
                <a:solidFill>
                  <a:prstClr val="white"/>
                </a:solidFill>
                <a:latin typeface="Georgia"/>
                <a:ea typeface="微软雅黑"/>
              </a:rPr>
              <a:t>CTL</a:t>
            </a:r>
            <a:r>
              <a:rPr lang="zh-CN" altLang="en-US" sz="2400" dirty="0">
                <a:solidFill>
                  <a:prstClr val="white"/>
                </a:solidFill>
                <a:latin typeface="Georgia"/>
                <a:ea typeface="微软雅黑"/>
              </a:rPr>
              <a:t>介导的杀伤</a:t>
            </a:r>
            <a:endParaRPr lang="en-US" altLang="zh-CN" sz="2400" dirty="0">
              <a:solidFill>
                <a:prstClr val="white"/>
              </a:solidFill>
              <a:latin typeface="Georgia"/>
              <a:ea typeface="微软雅黑"/>
            </a:endParaRPr>
          </a:p>
        </p:txBody>
      </p:sp>
      <p:sp>
        <p:nvSpPr>
          <p:cNvPr id="6" name="矩形 5"/>
          <p:cNvSpPr/>
          <p:nvPr/>
        </p:nvSpPr>
        <p:spPr>
          <a:xfrm>
            <a:off x="611560" y="3471393"/>
            <a:ext cx="7848872" cy="461665"/>
          </a:xfrm>
          <a:prstGeom prst="rect">
            <a:avLst/>
          </a:prstGeom>
          <a:solidFill>
            <a:schemeClr val="accent3">
              <a:lumMod val="50000"/>
            </a:schemeClr>
          </a:solidFill>
        </p:spPr>
        <p:txBody>
          <a:bodyPr wrap="square">
            <a:spAutoFit/>
          </a:bodyPr>
          <a:lstStyle/>
          <a:p>
            <a:pPr defTabSz="914400">
              <a:defRPr/>
            </a:pPr>
            <a:r>
              <a:rPr lang="en-US" altLang="zh-CN" sz="2400" dirty="0">
                <a:solidFill>
                  <a:prstClr val="white"/>
                </a:solidFill>
                <a:latin typeface="Georgia"/>
                <a:ea typeface="微软雅黑"/>
              </a:rPr>
              <a:t>NK</a:t>
            </a:r>
            <a:r>
              <a:rPr lang="zh-CN" altLang="en-US" sz="2400" dirty="0">
                <a:solidFill>
                  <a:prstClr val="white"/>
                </a:solidFill>
                <a:latin typeface="Georgia"/>
                <a:ea typeface="微软雅黑"/>
              </a:rPr>
              <a:t>细胞同时具有激活和抑制受体</a:t>
            </a:r>
            <a:endParaRPr lang="en-US" altLang="zh-CN" sz="2400" dirty="0">
              <a:solidFill>
                <a:prstClr val="white"/>
              </a:solidFill>
              <a:latin typeface="Georgia"/>
              <a:ea typeface="微软雅黑"/>
            </a:endParaRPr>
          </a:p>
        </p:txBody>
      </p:sp>
      <p:sp>
        <p:nvSpPr>
          <p:cNvPr id="7" name="矩形 6"/>
          <p:cNvSpPr/>
          <p:nvPr/>
        </p:nvSpPr>
        <p:spPr>
          <a:xfrm>
            <a:off x="899592" y="4221090"/>
            <a:ext cx="7488832" cy="707886"/>
          </a:xfrm>
          <a:prstGeom prst="rect">
            <a:avLst/>
          </a:prstGeom>
          <a:solidFill>
            <a:schemeClr val="accent3">
              <a:lumMod val="75000"/>
            </a:schemeClr>
          </a:solidFill>
        </p:spPr>
        <p:txBody>
          <a:bodyPr wrap="square">
            <a:spAutoFit/>
          </a:bodyPr>
          <a:lstStyle/>
          <a:p>
            <a:pPr defTabSz="914400">
              <a:defRPr/>
            </a:pPr>
            <a:r>
              <a:rPr lang="zh-CN" altLang="en-US" sz="2000" i="1" dirty="0">
                <a:solidFill>
                  <a:prstClr val="white"/>
                </a:solidFill>
                <a:latin typeface="Georgia"/>
                <a:ea typeface="微软雅黑"/>
              </a:rPr>
              <a:t>对立信号模型</a:t>
            </a:r>
            <a:endParaRPr lang="en-US" altLang="zh-CN" sz="2000" i="1" dirty="0">
              <a:solidFill>
                <a:prstClr val="white"/>
              </a:solidFill>
              <a:latin typeface="Georgia"/>
              <a:ea typeface="微软雅黑"/>
            </a:endParaRPr>
          </a:p>
          <a:p>
            <a:pPr marL="342900" indent="-342900" defTabSz="914400">
              <a:buFont typeface="Arial" panose="020B0604020202020204" pitchFamily="34" charset="0"/>
              <a:buChar char="•"/>
              <a:defRPr/>
            </a:pPr>
            <a:r>
              <a:rPr kumimoji="0" lang="zh-CN" altLang="en-US" sz="2000" b="0" i="0" u="none" strike="noStrike" kern="1200" cap="none" spc="0" normalizeH="0" baseline="0" noProof="0" dirty="0">
                <a:ln>
                  <a:noFill/>
                </a:ln>
                <a:solidFill>
                  <a:prstClr val="white"/>
                </a:solidFill>
                <a:effectLst/>
                <a:uLnTx/>
                <a:uFillTx/>
                <a:latin typeface="Georgia"/>
                <a:ea typeface="微软雅黑"/>
                <a:cs typeface="+mn-cs"/>
              </a:rPr>
              <a:t>存在多种分别针对激活信号和抑制信号的不同细胞表面受体</a:t>
            </a:r>
            <a:endParaRPr kumimoji="0" lang="en-US" altLang="zh-CN" sz="2000" b="0" i="0" u="none" strike="noStrike" kern="1200" cap="none" spc="0" normalizeH="0" baseline="0" noProof="0" dirty="0">
              <a:ln>
                <a:noFill/>
              </a:ln>
              <a:solidFill>
                <a:prstClr val="white"/>
              </a:solidFill>
              <a:effectLst/>
              <a:uLnTx/>
              <a:uFillTx/>
              <a:latin typeface="Georgia"/>
              <a:ea typeface="微软雅黑"/>
              <a:cs typeface="+mn-cs"/>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874" name="Picture 2"/>
          <p:cNvPicPr>
            <a:picLocks noChangeAspect="1" noChangeArrowheads="1"/>
          </p:cNvPicPr>
          <p:nvPr/>
        </p:nvPicPr>
        <p:blipFill>
          <a:blip r:embed="rId2" cstate="email"/>
          <a:srcRect/>
          <a:stretch>
            <a:fillRect/>
          </a:stretch>
        </p:blipFill>
        <p:spPr bwMode="auto">
          <a:xfrm>
            <a:off x="1331640" y="188640"/>
            <a:ext cx="6336704" cy="5601506"/>
          </a:xfrm>
          <a:prstGeom prst="rect">
            <a:avLst/>
          </a:prstGeom>
          <a:noFill/>
          <a:ln w="9525">
            <a:noFill/>
            <a:miter lim="800000"/>
            <a:headEnd/>
            <a:tailEnd/>
          </a:ln>
        </p:spPr>
      </p:pic>
      <p:sp>
        <p:nvSpPr>
          <p:cNvPr id="3" name="矩形 2"/>
          <p:cNvSpPr/>
          <p:nvPr/>
        </p:nvSpPr>
        <p:spPr>
          <a:xfrm>
            <a:off x="1170123" y="6109316"/>
            <a:ext cx="6997484" cy="36933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b="1" dirty="0">
                <a:solidFill>
                  <a:prstClr val="white"/>
                </a:solidFill>
                <a:latin typeface="Georgia"/>
                <a:ea typeface="微软雅黑"/>
              </a:rPr>
              <a:t>解释</a:t>
            </a:r>
            <a:r>
              <a:rPr lang="en-US" altLang="zh-CN" b="1" dirty="0">
                <a:solidFill>
                  <a:prstClr val="white"/>
                </a:solidFill>
                <a:latin typeface="Georgia"/>
                <a:ea typeface="微软雅黑"/>
              </a:rPr>
              <a:t>NK</a:t>
            </a:r>
            <a:r>
              <a:rPr lang="zh-CN" altLang="en-US" b="1" dirty="0">
                <a:solidFill>
                  <a:prstClr val="white"/>
                </a:solidFill>
                <a:latin typeface="Georgia"/>
                <a:ea typeface="微软雅黑"/>
              </a:rPr>
              <a:t>细胞的细胞毒作用局限于非正常自身细胞的对立信号模型</a:t>
            </a:r>
            <a:endParaRPr lang="en-US" altLang="zh-CN" b="1" dirty="0">
              <a:solidFill>
                <a:prstClr val="white"/>
              </a:solidFill>
              <a:latin typeface="Georgia"/>
              <a:ea typeface="微软雅黑"/>
            </a:endParaRPr>
          </a:p>
        </p:txBody>
      </p:sp>
      <p:sp>
        <p:nvSpPr>
          <p:cNvPr id="4" name="矩形 3">
            <a:extLst>
              <a:ext uri="{FF2B5EF4-FFF2-40B4-BE49-F238E27FC236}">
                <a16:creationId xmlns:a16="http://schemas.microsoft.com/office/drawing/2014/main" id="{1E968B9A-BBF5-4344-98E5-AAAE99CF240D}"/>
              </a:ext>
            </a:extLst>
          </p:cNvPr>
          <p:cNvSpPr/>
          <p:nvPr/>
        </p:nvSpPr>
        <p:spPr>
          <a:xfrm>
            <a:off x="2326309" y="450142"/>
            <a:ext cx="117630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I</a:t>
            </a:r>
            <a:r>
              <a:rPr lang="zh-CN" altLang="en-US" sz="1400" b="1" dirty="0">
                <a:solidFill>
                  <a:schemeClr val="tx1"/>
                </a:solidFill>
                <a:latin typeface="+mn-ea"/>
              </a:rPr>
              <a:t>类</a:t>
            </a:r>
            <a:r>
              <a:rPr lang="en-US" altLang="zh-CN" sz="1400" b="1" dirty="0">
                <a:solidFill>
                  <a:schemeClr val="tx1"/>
                </a:solidFill>
                <a:latin typeface="+mn-ea"/>
              </a:rPr>
              <a:t>MHC</a:t>
            </a:r>
          </a:p>
        </p:txBody>
      </p:sp>
      <p:sp>
        <p:nvSpPr>
          <p:cNvPr id="5" name="矩形 4">
            <a:extLst>
              <a:ext uri="{FF2B5EF4-FFF2-40B4-BE49-F238E27FC236}">
                <a16:creationId xmlns:a16="http://schemas.microsoft.com/office/drawing/2014/main" id="{ECA181BC-AE61-43B2-B0DA-49E8F8F6D8C2}"/>
              </a:ext>
            </a:extLst>
          </p:cNvPr>
          <p:cNvSpPr/>
          <p:nvPr/>
        </p:nvSpPr>
        <p:spPr>
          <a:xfrm>
            <a:off x="1738155" y="2501084"/>
            <a:ext cx="117630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正常细胞</a:t>
            </a:r>
            <a:endParaRPr lang="en-US" altLang="zh-CN" sz="1400" b="1" dirty="0">
              <a:solidFill>
                <a:schemeClr val="tx1"/>
              </a:solidFill>
              <a:latin typeface="+mn-ea"/>
            </a:endParaRPr>
          </a:p>
        </p:txBody>
      </p:sp>
      <p:sp>
        <p:nvSpPr>
          <p:cNvPr id="6" name="矩形 5">
            <a:extLst>
              <a:ext uri="{FF2B5EF4-FFF2-40B4-BE49-F238E27FC236}">
                <a16:creationId xmlns:a16="http://schemas.microsoft.com/office/drawing/2014/main" id="{53930256-0072-4A18-A15E-A4EFCAEC9E22}"/>
              </a:ext>
            </a:extLst>
          </p:cNvPr>
          <p:cNvSpPr/>
          <p:nvPr/>
        </p:nvSpPr>
        <p:spPr>
          <a:xfrm>
            <a:off x="4409029" y="2501084"/>
            <a:ext cx="117630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NK</a:t>
            </a:r>
            <a:r>
              <a:rPr lang="zh-CN" altLang="en-US" sz="1400" b="1" dirty="0">
                <a:solidFill>
                  <a:schemeClr val="tx1"/>
                </a:solidFill>
                <a:latin typeface="+mn-ea"/>
              </a:rPr>
              <a:t>细胞</a:t>
            </a:r>
            <a:endParaRPr lang="en-US" altLang="zh-CN" sz="1400" b="1" dirty="0">
              <a:solidFill>
                <a:schemeClr val="tx1"/>
              </a:solidFill>
              <a:latin typeface="+mn-ea"/>
            </a:endParaRPr>
          </a:p>
        </p:txBody>
      </p:sp>
      <p:sp>
        <p:nvSpPr>
          <p:cNvPr id="7" name="矩形 6">
            <a:extLst>
              <a:ext uri="{FF2B5EF4-FFF2-40B4-BE49-F238E27FC236}">
                <a16:creationId xmlns:a16="http://schemas.microsoft.com/office/drawing/2014/main" id="{D525AEFE-CA5A-44B3-9584-6E13F518242B}"/>
              </a:ext>
            </a:extLst>
          </p:cNvPr>
          <p:cNvSpPr/>
          <p:nvPr/>
        </p:nvSpPr>
        <p:spPr>
          <a:xfrm>
            <a:off x="2975675" y="2262752"/>
            <a:ext cx="844657" cy="2109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AR</a:t>
            </a:r>
            <a:r>
              <a:rPr lang="zh-CN" altLang="en-US" sz="1400" b="1" dirty="0">
                <a:solidFill>
                  <a:schemeClr val="tx1"/>
                </a:solidFill>
                <a:latin typeface="+mn-ea"/>
              </a:rPr>
              <a:t>配体</a:t>
            </a:r>
            <a:endParaRPr lang="en-US" altLang="zh-CN" sz="1400" b="1" dirty="0">
              <a:solidFill>
                <a:schemeClr val="tx1"/>
              </a:solidFill>
              <a:latin typeface="+mn-ea"/>
            </a:endParaRPr>
          </a:p>
        </p:txBody>
      </p:sp>
      <p:sp>
        <p:nvSpPr>
          <p:cNvPr id="8" name="矩形 7">
            <a:extLst>
              <a:ext uri="{FF2B5EF4-FFF2-40B4-BE49-F238E27FC236}">
                <a16:creationId xmlns:a16="http://schemas.microsoft.com/office/drawing/2014/main" id="{4C8DF71D-15C9-492D-AFAB-0A4FB22B2451}"/>
              </a:ext>
            </a:extLst>
          </p:cNvPr>
          <p:cNvSpPr/>
          <p:nvPr/>
        </p:nvSpPr>
        <p:spPr>
          <a:xfrm>
            <a:off x="3657362" y="268356"/>
            <a:ext cx="1278848" cy="5072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KIR</a:t>
            </a:r>
            <a:r>
              <a:rPr lang="zh-CN" altLang="en-US" sz="1400" b="1" dirty="0">
                <a:solidFill>
                  <a:schemeClr val="tx1"/>
                </a:solidFill>
                <a:latin typeface="+mn-ea"/>
              </a:rPr>
              <a:t>和</a:t>
            </a:r>
            <a:r>
              <a:rPr lang="en-US" altLang="zh-CN" sz="1400" b="1" dirty="0">
                <a:solidFill>
                  <a:schemeClr val="tx1"/>
                </a:solidFill>
                <a:latin typeface="+mn-ea"/>
              </a:rPr>
              <a:t>/</a:t>
            </a:r>
            <a:r>
              <a:rPr lang="zh-CN" altLang="en-US" sz="1400" b="1" dirty="0">
                <a:solidFill>
                  <a:schemeClr val="tx1"/>
                </a:solidFill>
                <a:latin typeface="+mn-ea"/>
              </a:rPr>
              <a:t>或</a:t>
            </a:r>
            <a:r>
              <a:rPr lang="en-US" altLang="zh-CN" sz="1400" b="1" dirty="0">
                <a:solidFill>
                  <a:schemeClr val="tx1"/>
                </a:solidFill>
                <a:latin typeface="+mn-ea"/>
              </a:rPr>
              <a:t>CD94/NKG2</a:t>
            </a:r>
          </a:p>
        </p:txBody>
      </p:sp>
      <p:sp>
        <p:nvSpPr>
          <p:cNvPr id="9" name="矩形 8">
            <a:extLst>
              <a:ext uri="{FF2B5EF4-FFF2-40B4-BE49-F238E27FC236}">
                <a16:creationId xmlns:a16="http://schemas.microsoft.com/office/drawing/2014/main" id="{4C47C5F1-CBA0-42BE-94D2-F9F17D272411}"/>
              </a:ext>
            </a:extLst>
          </p:cNvPr>
          <p:cNvSpPr/>
          <p:nvPr/>
        </p:nvSpPr>
        <p:spPr>
          <a:xfrm>
            <a:off x="3502616" y="2985684"/>
            <a:ext cx="1278848" cy="5072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KIR</a:t>
            </a:r>
            <a:r>
              <a:rPr lang="zh-CN" altLang="en-US" sz="1400" b="1" dirty="0">
                <a:solidFill>
                  <a:schemeClr val="tx1"/>
                </a:solidFill>
                <a:latin typeface="+mn-ea"/>
              </a:rPr>
              <a:t>和</a:t>
            </a:r>
            <a:r>
              <a:rPr lang="en-US" altLang="zh-CN" sz="1400" b="1" dirty="0">
                <a:solidFill>
                  <a:schemeClr val="tx1"/>
                </a:solidFill>
                <a:latin typeface="+mn-ea"/>
              </a:rPr>
              <a:t>/</a:t>
            </a:r>
            <a:r>
              <a:rPr lang="zh-CN" altLang="en-US" sz="1400" b="1" dirty="0">
                <a:solidFill>
                  <a:schemeClr val="tx1"/>
                </a:solidFill>
                <a:latin typeface="+mn-ea"/>
              </a:rPr>
              <a:t>或</a:t>
            </a:r>
            <a:r>
              <a:rPr lang="en-US" altLang="zh-CN" sz="1400" b="1" dirty="0">
                <a:solidFill>
                  <a:schemeClr val="tx1"/>
                </a:solidFill>
                <a:latin typeface="+mn-ea"/>
              </a:rPr>
              <a:t>CD94/NKG2</a:t>
            </a:r>
          </a:p>
        </p:txBody>
      </p:sp>
      <p:sp>
        <p:nvSpPr>
          <p:cNvPr id="10" name="矩形 9">
            <a:extLst>
              <a:ext uri="{FF2B5EF4-FFF2-40B4-BE49-F238E27FC236}">
                <a16:creationId xmlns:a16="http://schemas.microsoft.com/office/drawing/2014/main" id="{7E6519DF-A4D0-457C-A670-C02FBF97D4A5}"/>
              </a:ext>
            </a:extLst>
          </p:cNvPr>
          <p:cNvSpPr/>
          <p:nvPr/>
        </p:nvSpPr>
        <p:spPr>
          <a:xfrm>
            <a:off x="2975675" y="4910379"/>
            <a:ext cx="844657" cy="2109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AR</a:t>
            </a:r>
            <a:r>
              <a:rPr lang="zh-CN" altLang="en-US" sz="1400" b="1" dirty="0">
                <a:solidFill>
                  <a:schemeClr val="tx1"/>
                </a:solidFill>
                <a:latin typeface="+mn-ea"/>
              </a:rPr>
              <a:t>配体</a:t>
            </a:r>
            <a:endParaRPr lang="en-US" altLang="zh-CN" sz="1400" b="1" dirty="0">
              <a:solidFill>
                <a:schemeClr val="tx1"/>
              </a:solidFill>
              <a:latin typeface="+mn-ea"/>
            </a:endParaRPr>
          </a:p>
        </p:txBody>
      </p:sp>
      <p:sp>
        <p:nvSpPr>
          <p:cNvPr id="11" name="矩形 10">
            <a:extLst>
              <a:ext uri="{FF2B5EF4-FFF2-40B4-BE49-F238E27FC236}">
                <a16:creationId xmlns:a16="http://schemas.microsoft.com/office/drawing/2014/main" id="{0FB01FBD-E7AB-4EC9-BCDE-7F13DB719A4B}"/>
              </a:ext>
            </a:extLst>
          </p:cNvPr>
          <p:cNvSpPr/>
          <p:nvPr/>
        </p:nvSpPr>
        <p:spPr>
          <a:xfrm>
            <a:off x="4513687" y="5138992"/>
            <a:ext cx="117630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latin typeface="+mn-ea"/>
              </a:rPr>
              <a:t>NK</a:t>
            </a:r>
            <a:r>
              <a:rPr lang="zh-CN" altLang="en-US" sz="1400" b="1" dirty="0">
                <a:solidFill>
                  <a:schemeClr val="tx1"/>
                </a:solidFill>
                <a:latin typeface="+mn-ea"/>
              </a:rPr>
              <a:t>细胞</a:t>
            </a:r>
            <a:endParaRPr lang="en-US" altLang="zh-CN" sz="1400" b="1" dirty="0">
              <a:solidFill>
                <a:schemeClr val="tx1"/>
              </a:solidFill>
              <a:latin typeface="+mn-ea"/>
            </a:endParaRPr>
          </a:p>
        </p:txBody>
      </p:sp>
      <p:sp>
        <p:nvSpPr>
          <p:cNvPr id="12" name="矩形 11">
            <a:extLst>
              <a:ext uri="{FF2B5EF4-FFF2-40B4-BE49-F238E27FC236}">
                <a16:creationId xmlns:a16="http://schemas.microsoft.com/office/drawing/2014/main" id="{F8B918FA-7A5B-4A75-B368-5702B9647CC1}"/>
              </a:ext>
            </a:extLst>
          </p:cNvPr>
          <p:cNvSpPr/>
          <p:nvPr/>
        </p:nvSpPr>
        <p:spPr>
          <a:xfrm>
            <a:off x="1475656" y="5115821"/>
            <a:ext cx="178673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病毒感染细胞</a:t>
            </a:r>
            <a:endParaRPr lang="en-US" altLang="zh-CN" sz="1400" b="1" dirty="0">
              <a:solidFill>
                <a:schemeClr val="tx1"/>
              </a:solidFill>
              <a:latin typeface="+mn-ea"/>
            </a:endParaRPr>
          </a:p>
        </p:txBody>
      </p:sp>
      <p:sp>
        <p:nvSpPr>
          <p:cNvPr id="13" name="矩形 12">
            <a:extLst>
              <a:ext uri="{FF2B5EF4-FFF2-40B4-BE49-F238E27FC236}">
                <a16:creationId xmlns:a16="http://schemas.microsoft.com/office/drawing/2014/main" id="{24B65E86-79B1-424D-81A1-ECEA7E025B5B}"/>
              </a:ext>
            </a:extLst>
          </p:cNvPr>
          <p:cNvSpPr/>
          <p:nvPr/>
        </p:nvSpPr>
        <p:spPr>
          <a:xfrm>
            <a:off x="1914041" y="5419900"/>
            <a:ext cx="1053885"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600" b="1" dirty="0">
                <a:solidFill>
                  <a:schemeClr val="tx1"/>
                </a:solidFill>
                <a:latin typeface="+mn-ea"/>
              </a:rPr>
              <a:t>I</a:t>
            </a:r>
            <a:r>
              <a:rPr lang="zh-CN" altLang="en-US" sz="1600" b="1" dirty="0">
                <a:solidFill>
                  <a:schemeClr val="tx1"/>
                </a:solidFill>
                <a:latin typeface="+mn-ea"/>
              </a:rPr>
              <a:t>类</a:t>
            </a:r>
            <a:r>
              <a:rPr lang="en-US" altLang="zh-CN" sz="1600" b="1" dirty="0">
                <a:solidFill>
                  <a:schemeClr val="tx1"/>
                </a:solidFill>
                <a:latin typeface="+mn-ea"/>
              </a:rPr>
              <a:t>MHC</a:t>
            </a:r>
          </a:p>
        </p:txBody>
      </p:sp>
      <p:sp>
        <p:nvSpPr>
          <p:cNvPr id="14" name="矩形 13">
            <a:extLst>
              <a:ext uri="{FF2B5EF4-FFF2-40B4-BE49-F238E27FC236}">
                <a16:creationId xmlns:a16="http://schemas.microsoft.com/office/drawing/2014/main" id="{1E968B9A-BBF5-4344-98E5-AAAE99CF240D}"/>
              </a:ext>
            </a:extLst>
          </p:cNvPr>
          <p:cNvSpPr/>
          <p:nvPr/>
        </p:nvSpPr>
        <p:spPr>
          <a:xfrm>
            <a:off x="6636053" y="4087678"/>
            <a:ext cx="117630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杀伤</a:t>
            </a:r>
            <a:endParaRPr lang="en-US" altLang="zh-CN" sz="1600" b="1" dirty="0">
              <a:solidFill>
                <a:schemeClr val="tx1"/>
              </a:solidFill>
              <a:latin typeface="+mn-ea"/>
            </a:endParaRPr>
          </a:p>
        </p:txBody>
      </p:sp>
      <p:sp>
        <p:nvSpPr>
          <p:cNvPr id="15" name="矩形 14">
            <a:extLst>
              <a:ext uri="{FF2B5EF4-FFF2-40B4-BE49-F238E27FC236}">
                <a16:creationId xmlns:a16="http://schemas.microsoft.com/office/drawing/2014/main" id="{C9D9FDF2-8587-4397-B08A-D344AB9FCCD3}"/>
              </a:ext>
            </a:extLst>
          </p:cNvPr>
          <p:cNvSpPr/>
          <p:nvPr/>
        </p:nvSpPr>
        <p:spPr>
          <a:xfrm>
            <a:off x="6636053" y="1442634"/>
            <a:ext cx="117630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600" b="1" dirty="0">
                <a:solidFill>
                  <a:schemeClr val="tx1"/>
                </a:solidFill>
                <a:latin typeface="+mn-ea"/>
              </a:rPr>
              <a:t>不杀伤</a:t>
            </a:r>
            <a:endParaRPr lang="en-US" altLang="zh-CN" sz="1600" b="1" dirty="0">
              <a:solidFill>
                <a:schemeClr val="tx1"/>
              </a:solidFill>
              <a:latin typeface="+mn-ea"/>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898" name="Picture 2"/>
          <p:cNvPicPr>
            <a:picLocks noChangeAspect="1" noChangeArrowheads="1"/>
          </p:cNvPicPr>
          <p:nvPr/>
        </p:nvPicPr>
        <p:blipFill>
          <a:blip r:embed="rId2" cstate="email"/>
          <a:srcRect/>
          <a:stretch>
            <a:fillRect/>
          </a:stretch>
        </p:blipFill>
        <p:spPr bwMode="auto">
          <a:xfrm>
            <a:off x="1187624" y="188640"/>
            <a:ext cx="6696744" cy="5669476"/>
          </a:xfrm>
          <a:prstGeom prst="rect">
            <a:avLst/>
          </a:prstGeom>
          <a:noFill/>
          <a:ln w="9525">
            <a:noFill/>
            <a:miter lim="800000"/>
            <a:headEnd/>
            <a:tailEnd/>
          </a:ln>
        </p:spPr>
      </p:pic>
      <p:sp>
        <p:nvSpPr>
          <p:cNvPr id="3" name="矩形 2"/>
          <p:cNvSpPr/>
          <p:nvPr/>
        </p:nvSpPr>
        <p:spPr>
          <a:xfrm>
            <a:off x="1547664" y="6053226"/>
            <a:ext cx="6480720"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b="1" dirty="0">
                <a:solidFill>
                  <a:prstClr val="white"/>
                </a:solidFill>
                <a:latin typeface="Georgia"/>
                <a:ea typeface="微软雅黑"/>
              </a:rPr>
              <a:t>抗体依赖的细胞介导的细胞毒作用 </a:t>
            </a:r>
            <a:r>
              <a:rPr lang="en-US" altLang="zh-CN" sz="2000" b="1" dirty="0">
                <a:solidFill>
                  <a:prstClr val="white"/>
                </a:solidFill>
                <a:latin typeface="Georgia"/>
                <a:ea typeface="微软雅黑"/>
              </a:rPr>
              <a:t>(ADCC)</a:t>
            </a:r>
          </a:p>
        </p:txBody>
      </p:sp>
      <p:sp>
        <p:nvSpPr>
          <p:cNvPr id="4" name="矩形 3">
            <a:extLst>
              <a:ext uri="{FF2B5EF4-FFF2-40B4-BE49-F238E27FC236}">
                <a16:creationId xmlns:a16="http://schemas.microsoft.com/office/drawing/2014/main" id="{118FC95D-46A6-4B0B-B2B0-53CA89B07C8C}"/>
              </a:ext>
            </a:extLst>
          </p:cNvPr>
          <p:cNvSpPr/>
          <p:nvPr/>
        </p:nvSpPr>
        <p:spPr>
          <a:xfrm>
            <a:off x="1613389" y="546316"/>
            <a:ext cx="973262"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穿孔素</a:t>
            </a:r>
            <a:endParaRPr lang="en-US" altLang="zh-CN" sz="1400" b="1" dirty="0">
              <a:solidFill>
                <a:schemeClr val="tx1"/>
              </a:solidFill>
              <a:latin typeface="+mn-ea"/>
            </a:endParaRPr>
          </a:p>
        </p:txBody>
      </p:sp>
      <p:sp>
        <p:nvSpPr>
          <p:cNvPr id="5" name="矩形 4">
            <a:extLst>
              <a:ext uri="{FF2B5EF4-FFF2-40B4-BE49-F238E27FC236}">
                <a16:creationId xmlns:a16="http://schemas.microsoft.com/office/drawing/2014/main" id="{8DD9221D-448E-460F-A5A5-28A8EFE3D7BD}"/>
              </a:ext>
            </a:extLst>
          </p:cNvPr>
          <p:cNvSpPr/>
          <p:nvPr/>
        </p:nvSpPr>
        <p:spPr>
          <a:xfrm>
            <a:off x="1613388" y="258908"/>
            <a:ext cx="139902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裂解酶</a:t>
            </a:r>
            <a:endParaRPr lang="en-US" altLang="zh-CN" sz="1400" b="1" dirty="0">
              <a:solidFill>
                <a:schemeClr val="tx1"/>
              </a:solidFill>
              <a:latin typeface="+mn-ea"/>
            </a:endParaRPr>
          </a:p>
        </p:txBody>
      </p:sp>
      <p:sp>
        <p:nvSpPr>
          <p:cNvPr id="6" name="矩形 5">
            <a:extLst>
              <a:ext uri="{FF2B5EF4-FFF2-40B4-BE49-F238E27FC236}">
                <a16:creationId xmlns:a16="http://schemas.microsoft.com/office/drawing/2014/main" id="{94598422-A221-4EDD-B087-72AE6B28E5D2}"/>
              </a:ext>
            </a:extLst>
          </p:cNvPr>
          <p:cNvSpPr/>
          <p:nvPr/>
        </p:nvSpPr>
        <p:spPr>
          <a:xfrm>
            <a:off x="1613387" y="1186311"/>
            <a:ext cx="139902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颗粒酶</a:t>
            </a:r>
            <a:endParaRPr lang="en-US" altLang="zh-CN" sz="1400" b="1" dirty="0">
              <a:solidFill>
                <a:schemeClr val="tx1"/>
              </a:solidFill>
              <a:latin typeface="+mn-ea"/>
            </a:endParaRPr>
          </a:p>
        </p:txBody>
      </p:sp>
      <p:sp>
        <p:nvSpPr>
          <p:cNvPr id="7" name="矩形 6">
            <a:extLst>
              <a:ext uri="{FF2B5EF4-FFF2-40B4-BE49-F238E27FC236}">
                <a16:creationId xmlns:a16="http://schemas.microsoft.com/office/drawing/2014/main" id="{4BEB2BAA-3F1C-4C52-A5FD-B27BDF613A37}"/>
              </a:ext>
            </a:extLst>
          </p:cNvPr>
          <p:cNvSpPr/>
          <p:nvPr/>
        </p:nvSpPr>
        <p:spPr>
          <a:xfrm>
            <a:off x="3562733" y="444887"/>
            <a:ext cx="139902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中性粒细胞</a:t>
            </a:r>
            <a:endParaRPr lang="en-US" altLang="zh-CN" sz="1400" b="1" dirty="0">
              <a:solidFill>
                <a:schemeClr val="tx1"/>
              </a:solidFill>
              <a:latin typeface="+mn-ea"/>
            </a:endParaRPr>
          </a:p>
        </p:txBody>
      </p:sp>
      <p:sp>
        <p:nvSpPr>
          <p:cNvPr id="8" name="矩形 7">
            <a:extLst>
              <a:ext uri="{FF2B5EF4-FFF2-40B4-BE49-F238E27FC236}">
                <a16:creationId xmlns:a16="http://schemas.microsoft.com/office/drawing/2014/main" id="{0A4DB39F-D540-45B6-B3FC-9EBB158FCA6B}"/>
              </a:ext>
            </a:extLst>
          </p:cNvPr>
          <p:cNvSpPr/>
          <p:nvPr/>
        </p:nvSpPr>
        <p:spPr>
          <a:xfrm>
            <a:off x="6598361" y="1186311"/>
            <a:ext cx="802080"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sz="1400" b="1" dirty="0">
                <a:solidFill>
                  <a:schemeClr val="tx1"/>
                </a:solidFill>
                <a:latin typeface="+mn-ea"/>
              </a:rPr>
              <a:t>NK</a:t>
            </a:r>
            <a:r>
              <a:rPr lang="zh-CN" altLang="en-US" sz="1400" b="1" dirty="0">
                <a:solidFill>
                  <a:schemeClr val="tx1"/>
                </a:solidFill>
                <a:latin typeface="+mn-ea"/>
              </a:rPr>
              <a:t>细胞</a:t>
            </a:r>
            <a:endParaRPr lang="en-US" altLang="zh-CN" sz="1400" b="1" dirty="0">
              <a:solidFill>
                <a:schemeClr val="tx1"/>
              </a:solidFill>
              <a:latin typeface="+mn-ea"/>
            </a:endParaRPr>
          </a:p>
        </p:txBody>
      </p:sp>
      <p:sp>
        <p:nvSpPr>
          <p:cNvPr id="9" name="矩形 8">
            <a:extLst>
              <a:ext uri="{FF2B5EF4-FFF2-40B4-BE49-F238E27FC236}">
                <a16:creationId xmlns:a16="http://schemas.microsoft.com/office/drawing/2014/main" id="{18238415-2012-47D7-B995-3FB9259AB00B}"/>
              </a:ext>
            </a:extLst>
          </p:cNvPr>
          <p:cNvSpPr/>
          <p:nvPr/>
        </p:nvSpPr>
        <p:spPr>
          <a:xfrm>
            <a:off x="987711" y="3459753"/>
            <a:ext cx="139902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sz="1400" b="1" dirty="0">
                <a:solidFill>
                  <a:schemeClr val="tx1"/>
                </a:solidFill>
                <a:latin typeface="+mn-ea"/>
              </a:rPr>
              <a:t>嗜酸性粒细胞</a:t>
            </a:r>
            <a:endParaRPr lang="en-US" altLang="zh-CN" sz="1400" b="1" dirty="0">
              <a:solidFill>
                <a:schemeClr val="tx1"/>
              </a:solidFill>
              <a:latin typeface="+mn-ea"/>
            </a:endParaRPr>
          </a:p>
        </p:txBody>
      </p:sp>
      <p:sp>
        <p:nvSpPr>
          <p:cNvPr id="10" name="矩形 9">
            <a:extLst>
              <a:ext uri="{FF2B5EF4-FFF2-40B4-BE49-F238E27FC236}">
                <a16:creationId xmlns:a16="http://schemas.microsoft.com/office/drawing/2014/main" id="{88FF27E9-0F45-4134-B370-021C4CF3E08B}"/>
              </a:ext>
            </a:extLst>
          </p:cNvPr>
          <p:cNvSpPr/>
          <p:nvPr/>
        </p:nvSpPr>
        <p:spPr>
          <a:xfrm>
            <a:off x="6284389" y="3103536"/>
            <a:ext cx="1399027" cy="5695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表面抗原（</a:t>
            </a:r>
            <a:r>
              <a:rPr lang="en-US" altLang="zh-CN" sz="1400" b="1" dirty="0">
                <a:solidFill>
                  <a:schemeClr val="tx1"/>
                </a:solidFill>
                <a:latin typeface="+mn-ea"/>
              </a:rPr>
              <a:t>Ag</a:t>
            </a:r>
            <a:r>
              <a:rPr lang="zh-CN" altLang="en-US" sz="1400" b="1" dirty="0">
                <a:solidFill>
                  <a:schemeClr val="tx1"/>
                </a:solidFill>
                <a:latin typeface="+mn-ea"/>
              </a:rPr>
              <a:t>）</a:t>
            </a:r>
            <a:endParaRPr lang="en-US" altLang="zh-CN" sz="1400" b="1" dirty="0">
              <a:solidFill>
                <a:schemeClr val="tx1"/>
              </a:solidFill>
              <a:latin typeface="+mn-ea"/>
            </a:endParaRPr>
          </a:p>
        </p:txBody>
      </p:sp>
      <p:sp>
        <p:nvSpPr>
          <p:cNvPr id="11" name="矩形 10">
            <a:extLst>
              <a:ext uri="{FF2B5EF4-FFF2-40B4-BE49-F238E27FC236}">
                <a16:creationId xmlns:a16="http://schemas.microsoft.com/office/drawing/2014/main" id="{DA4B53B2-2CD3-4CFD-8F6D-3253A2E7D70C}"/>
              </a:ext>
            </a:extLst>
          </p:cNvPr>
          <p:cNvSpPr/>
          <p:nvPr/>
        </p:nvSpPr>
        <p:spPr>
          <a:xfrm>
            <a:off x="6144378" y="3785217"/>
            <a:ext cx="1539038" cy="5695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400" b="1" dirty="0">
                <a:solidFill>
                  <a:schemeClr val="tx1"/>
                </a:solidFill>
                <a:latin typeface="+mn-ea"/>
              </a:rPr>
              <a:t>与抗原和</a:t>
            </a:r>
            <a:r>
              <a:rPr lang="en-US" altLang="zh-CN" sz="1400" b="1" dirty="0">
                <a:solidFill>
                  <a:schemeClr val="tx1"/>
                </a:solidFill>
                <a:latin typeface="+mn-ea"/>
              </a:rPr>
              <a:t>Fc</a:t>
            </a:r>
            <a:r>
              <a:rPr lang="zh-CN" altLang="en-US" sz="1400" b="1" dirty="0">
                <a:solidFill>
                  <a:schemeClr val="tx1"/>
                </a:solidFill>
                <a:latin typeface="+mn-ea"/>
              </a:rPr>
              <a:t>受体结合的抗体</a:t>
            </a:r>
            <a:endParaRPr lang="en-US" altLang="zh-CN" sz="1400" b="1" dirty="0">
              <a:solidFill>
                <a:schemeClr val="tx1"/>
              </a:solidFill>
              <a:latin typeface="+mn-ea"/>
            </a:endParaRPr>
          </a:p>
        </p:txBody>
      </p:sp>
      <p:sp>
        <p:nvSpPr>
          <p:cNvPr id="12" name="矩形 11">
            <a:extLst>
              <a:ext uri="{FF2B5EF4-FFF2-40B4-BE49-F238E27FC236}">
                <a16:creationId xmlns:a16="http://schemas.microsoft.com/office/drawing/2014/main" id="{EDA12AAA-0940-4C7A-8884-735F7E1B5557}"/>
              </a:ext>
            </a:extLst>
          </p:cNvPr>
          <p:cNvSpPr/>
          <p:nvPr/>
        </p:nvSpPr>
        <p:spPr>
          <a:xfrm>
            <a:off x="1410346" y="4742250"/>
            <a:ext cx="1232815"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altLang="zh-CN" sz="1400" b="1" dirty="0">
                <a:solidFill>
                  <a:schemeClr val="tx1"/>
                </a:solidFill>
                <a:latin typeface="+mn-ea"/>
              </a:rPr>
              <a:t>Fc</a:t>
            </a:r>
            <a:r>
              <a:rPr lang="zh-CN" altLang="en-US" sz="1400" b="1" dirty="0">
                <a:solidFill>
                  <a:schemeClr val="tx1"/>
                </a:solidFill>
                <a:latin typeface="+mn-ea"/>
              </a:rPr>
              <a:t>受体</a:t>
            </a:r>
            <a:endParaRPr lang="en-US" altLang="zh-CN" sz="1400" b="1" dirty="0">
              <a:solidFill>
                <a:schemeClr val="tx1"/>
              </a:solidFill>
              <a:latin typeface="+mn-ea"/>
            </a:endParaRPr>
          </a:p>
        </p:txBody>
      </p:sp>
      <p:sp>
        <p:nvSpPr>
          <p:cNvPr id="13" name="矩形 12">
            <a:extLst>
              <a:ext uri="{FF2B5EF4-FFF2-40B4-BE49-F238E27FC236}">
                <a16:creationId xmlns:a16="http://schemas.microsoft.com/office/drawing/2014/main" id="{719C19C9-71AC-41AF-A84F-E8B7B0A239B8}"/>
              </a:ext>
            </a:extLst>
          </p:cNvPr>
          <p:cNvSpPr/>
          <p:nvPr/>
        </p:nvSpPr>
        <p:spPr>
          <a:xfrm>
            <a:off x="4788024" y="5467475"/>
            <a:ext cx="1399027" cy="3254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巨噬细胞</a:t>
            </a:r>
            <a:endParaRPr lang="en-US" altLang="zh-CN" sz="1400" b="1" dirty="0">
              <a:solidFill>
                <a:schemeClr val="tx1"/>
              </a:solidFill>
              <a:latin typeface="+mn-ea"/>
            </a:endParaRPr>
          </a:p>
        </p:txBody>
      </p:sp>
      <p:sp>
        <p:nvSpPr>
          <p:cNvPr id="14" name="矩形 13">
            <a:extLst>
              <a:ext uri="{FF2B5EF4-FFF2-40B4-BE49-F238E27FC236}">
                <a16:creationId xmlns:a16="http://schemas.microsoft.com/office/drawing/2014/main" id="{CB9B7F7C-E03F-494E-98A7-9FF75AB21372}"/>
              </a:ext>
            </a:extLst>
          </p:cNvPr>
          <p:cNvSpPr/>
          <p:nvPr/>
        </p:nvSpPr>
        <p:spPr>
          <a:xfrm>
            <a:off x="4535996" y="2527200"/>
            <a:ext cx="827419" cy="496178"/>
          </a:xfrm>
          <a:prstGeom prst="rect">
            <a:avLst/>
          </a:prstGeom>
          <a:solidFill>
            <a:srgbClr val="EAC29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latin typeface="+mn-ea"/>
              </a:rPr>
              <a:t>靶细胞</a:t>
            </a:r>
            <a:endParaRPr lang="en-US" altLang="zh-CN" sz="1400" b="1" dirty="0">
              <a:solidFill>
                <a:schemeClr val="tx1"/>
              </a:solidFill>
              <a:latin typeface="+mn-ea"/>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008112"/>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Georgia"/>
                <a:ea typeface="微软雅黑"/>
                <a:cs typeface="+mn-cs"/>
              </a:rPr>
              <a:t>补体系统</a:t>
            </a:r>
            <a:endParaRPr kumimoji="0" lang="en-US" altLang="zh-CN" sz="32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3" name="矩形 2"/>
          <p:cNvSpPr/>
          <p:nvPr/>
        </p:nvSpPr>
        <p:spPr>
          <a:xfrm>
            <a:off x="467544" y="1268760"/>
            <a:ext cx="6984776" cy="79208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补体的功能</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4" name="矩形 3"/>
          <p:cNvSpPr/>
          <p:nvPr/>
        </p:nvSpPr>
        <p:spPr>
          <a:xfrm>
            <a:off x="467544" y="2492896"/>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补体的成分</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5" name="矩形 4"/>
          <p:cNvSpPr/>
          <p:nvPr/>
        </p:nvSpPr>
        <p:spPr>
          <a:xfrm>
            <a:off x="467544" y="3501008"/>
            <a:ext cx="6984776" cy="648072"/>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补体的激活</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p:cNvSpPr/>
          <p:nvPr/>
        </p:nvSpPr>
        <p:spPr>
          <a:xfrm>
            <a:off x="467544" y="4509120"/>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补体系统的调控</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7" name="矩形 6"/>
          <p:cNvSpPr/>
          <p:nvPr/>
        </p:nvSpPr>
        <p:spPr>
          <a:xfrm>
            <a:off x="467544" y="5661248"/>
            <a:ext cx="6984776" cy="864096"/>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Georgia"/>
                <a:ea typeface="微软雅黑"/>
                <a:cs typeface="+mn-cs"/>
              </a:rPr>
              <a:t>补体激活的生物学后果</a:t>
            </a:r>
            <a:endParaRPr kumimoji="0" lang="en-US" altLang="zh-CN" sz="2800" b="0" i="0" u="none" strike="noStrike" kern="1200" cap="none" spc="0" normalizeH="0" baseline="0" noProof="0" dirty="0">
              <a:ln>
                <a:noFill/>
              </a:ln>
              <a:solidFill>
                <a:prstClr val="white"/>
              </a:solidFill>
              <a:effectLst/>
              <a:uLnTx/>
              <a:uFillTx/>
              <a:latin typeface="Georgia"/>
              <a:ea typeface="微软雅黑"/>
              <a:cs typeface="+mn-cs"/>
            </a:endParaRPr>
          </a:p>
        </p:txBody>
      </p:sp>
    </p:spTree>
    <p:extLst>
      <p:ext uri="{BB962C8B-B14F-4D97-AF65-F5344CB8AC3E}">
        <p14:creationId xmlns:p14="http://schemas.microsoft.com/office/powerpoint/2010/main" val="37090182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figure 7-01"/>
          <p:cNvPicPr>
            <a:picLocks noChangeAspect="1" noChangeArrowheads="1"/>
          </p:cNvPicPr>
          <p:nvPr/>
        </p:nvPicPr>
        <p:blipFill>
          <a:blip r:embed="rId3" cstate="email"/>
          <a:srcRect/>
          <a:stretch>
            <a:fillRect/>
          </a:stretch>
        </p:blipFill>
        <p:spPr bwMode="auto">
          <a:xfrm>
            <a:off x="304800" y="908720"/>
            <a:ext cx="8531225" cy="3917950"/>
          </a:xfrm>
          <a:prstGeom prst="rect">
            <a:avLst/>
          </a:prstGeom>
          <a:noFill/>
          <a:ln w="9525">
            <a:noFill/>
            <a:miter lim="800000"/>
            <a:headEnd/>
            <a:tailEnd/>
          </a:ln>
          <a:effectLst/>
        </p:spPr>
      </p:pic>
      <p:sp>
        <p:nvSpPr>
          <p:cNvPr id="3" name="矩形 2"/>
          <p:cNvSpPr/>
          <p:nvPr/>
        </p:nvSpPr>
        <p:spPr>
          <a:xfrm>
            <a:off x="251520" y="4365104"/>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4" name="矩形 3"/>
          <p:cNvSpPr/>
          <p:nvPr/>
        </p:nvSpPr>
        <p:spPr>
          <a:xfrm>
            <a:off x="1582080" y="5530250"/>
            <a:ext cx="5976664"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eorgia"/>
                <a:ea typeface="微软雅黑"/>
                <a:cs typeface="+mn-cs"/>
              </a:rPr>
              <a:t>补体系统的多重活性</a:t>
            </a:r>
            <a:endParaRPr kumimoji="0" lang="en-US" altLang="zh-CN" sz="24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2" name="矩形 1">
            <a:extLst>
              <a:ext uri="{FF2B5EF4-FFF2-40B4-BE49-F238E27FC236}">
                <a16:creationId xmlns:a16="http://schemas.microsoft.com/office/drawing/2014/main" id="{CCEA43ED-E83F-4178-BD7C-E5242B5254C6}"/>
              </a:ext>
            </a:extLst>
          </p:cNvPr>
          <p:cNvSpPr/>
          <p:nvPr/>
        </p:nvSpPr>
        <p:spPr>
          <a:xfrm>
            <a:off x="443745" y="866230"/>
            <a:ext cx="887895" cy="397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裂解</a:t>
            </a:r>
          </a:p>
        </p:txBody>
      </p:sp>
      <p:sp>
        <p:nvSpPr>
          <p:cNvPr id="6" name="矩形 5">
            <a:extLst>
              <a:ext uri="{FF2B5EF4-FFF2-40B4-BE49-F238E27FC236}">
                <a16:creationId xmlns:a16="http://schemas.microsoft.com/office/drawing/2014/main" id="{71E95774-58F5-46A6-8E3B-9DDBC823394C}"/>
              </a:ext>
            </a:extLst>
          </p:cNvPr>
          <p:cNvSpPr/>
          <p:nvPr/>
        </p:nvSpPr>
        <p:spPr>
          <a:xfrm>
            <a:off x="2120348" y="834046"/>
            <a:ext cx="1550504" cy="397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调理作用</a:t>
            </a:r>
          </a:p>
        </p:txBody>
      </p:sp>
      <p:sp>
        <p:nvSpPr>
          <p:cNvPr id="7" name="矩形 6">
            <a:extLst>
              <a:ext uri="{FF2B5EF4-FFF2-40B4-BE49-F238E27FC236}">
                <a16:creationId xmlns:a16="http://schemas.microsoft.com/office/drawing/2014/main" id="{DCAFCD46-4DE3-48B0-8491-1800F27FC13F}"/>
              </a:ext>
            </a:extLst>
          </p:cNvPr>
          <p:cNvSpPr/>
          <p:nvPr/>
        </p:nvSpPr>
        <p:spPr>
          <a:xfrm>
            <a:off x="4002157" y="612544"/>
            <a:ext cx="2584174" cy="84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激活炎症反应</a:t>
            </a:r>
          </a:p>
        </p:txBody>
      </p:sp>
      <p:sp>
        <p:nvSpPr>
          <p:cNvPr id="8" name="矩形 7">
            <a:extLst>
              <a:ext uri="{FF2B5EF4-FFF2-40B4-BE49-F238E27FC236}">
                <a16:creationId xmlns:a16="http://schemas.microsoft.com/office/drawing/2014/main" id="{CF34477B-A777-4261-AB2D-27923EF91CEE}"/>
              </a:ext>
            </a:extLst>
          </p:cNvPr>
          <p:cNvSpPr/>
          <p:nvPr/>
        </p:nvSpPr>
        <p:spPr>
          <a:xfrm>
            <a:off x="6781939" y="657033"/>
            <a:ext cx="2054086" cy="72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清除免疫复合物</a:t>
            </a:r>
          </a:p>
        </p:txBody>
      </p:sp>
      <p:sp>
        <p:nvSpPr>
          <p:cNvPr id="9" name="矩形 8">
            <a:extLst>
              <a:ext uri="{FF2B5EF4-FFF2-40B4-BE49-F238E27FC236}">
                <a16:creationId xmlns:a16="http://schemas.microsoft.com/office/drawing/2014/main" id="{08BBAF76-A393-4007-8852-DB6011BE6218}"/>
              </a:ext>
            </a:extLst>
          </p:cNvPr>
          <p:cNvSpPr/>
          <p:nvPr/>
        </p:nvSpPr>
        <p:spPr>
          <a:xfrm>
            <a:off x="443745" y="2107095"/>
            <a:ext cx="1138335" cy="297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补体</a:t>
            </a:r>
          </a:p>
        </p:txBody>
      </p:sp>
      <p:sp>
        <p:nvSpPr>
          <p:cNvPr id="10" name="矩形 9">
            <a:extLst>
              <a:ext uri="{FF2B5EF4-FFF2-40B4-BE49-F238E27FC236}">
                <a16:creationId xmlns:a16="http://schemas.microsoft.com/office/drawing/2014/main" id="{720CF3C3-68C9-401E-9DC3-96F5979360DF}"/>
              </a:ext>
            </a:extLst>
          </p:cNvPr>
          <p:cNvSpPr/>
          <p:nvPr/>
        </p:nvSpPr>
        <p:spPr>
          <a:xfrm>
            <a:off x="443745" y="4018978"/>
            <a:ext cx="1138335" cy="297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靶细胞</a:t>
            </a:r>
          </a:p>
        </p:txBody>
      </p:sp>
      <p:sp>
        <p:nvSpPr>
          <p:cNvPr id="11" name="矩形 10">
            <a:extLst>
              <a:ext uri="{FF2B5EF4-FFF2-40B4-BE49-F238E27FC236}">
                <a16:creationId xmlns:a16="http://schemas.microsoft.com/office/drawing/2014/main" id="{F5E761AC-782A-4DFA-8C31-1865F7630446}"/>
              </a:ext>
            </a:extLst>
          </p:cNvPr>
          <p:cNvSpPr/>
          <p:nvPr/>
        </p:nvSpPr>
        <p:spPr>
          <a:xfrm>
            <a:off x="1961119" y="1895430"/>
            <a:ext cx="1138335" cy="297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细菌</a:t>
            </a:r>
          </a:p>
        </p:txBody>
      </p:sp>
      <p:sp>
        <p:nvSpPr>
          <p:cNvPr id="12" name="矩形 11">
            <a:extLst>
              <a:ext uri="{FF2B5EF4-FFF2-40B4-BE49-F238E27FC236}">
                <a16:creationId xmlns:a16="http://schemas.microsoft.com/office/drawing/2014/main" id="{342D417F-DD11-4676-8207-D31E4CBB08AC}"/>
              </a:ext>
            </a:extLst>
          </p:cNvPr>
          <p:cNvSpPr/>
          <p:nvPr/>
        </p:nvSpPr>
        <p:spPr>
          <a:xfrm>
            <a:off x="2326432" y="4041591"/>
            <a:ext cx="1138335" cy="297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吞噬细胞</a:t>
            </a:r>
          </a:p>
        </p:txBody>
      </p:sp>
      <p:sp>
        <p:nvSpPr>
          <p:cNvPr id="13" name="矩形 12">
            <a:extLst>
              <a:ext uri="{FF2B5EF4-FFF2-40B4-BE49-F238E27FC236}">
                <a16:creationId xmlns:a16="http://schemas.microsoft.com/office/drawing/2014/main" id="{ED9A6A73-1E29-402D-A71A-F50C18089BFF}"/>
              </a:ext>
            </a:extLst>
          </p:cNvPr>
          <p:cNvSpPr/>
          <p:nvPr/>
        </p:nvSpPr>
        <p:spPr>
          <a:xfrm>
            <a:off x="3617438" y="1627286"/>
            <a:ext cx="1138335" cy="397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补体受体</a:t>
            </a:r>
          </a:p>
        </p:txBody>
      </p:sp>
      <p:sp>
        <p:nvSpPr>
          <p:cNvPr id="14" name="矩形 13">
            <a:extLst>
              <a:ext uri="{FF2B5EF4-FFF2-40B4-BE49-F238E27FC236}">
                <a16:creationId xmlns:a16="http://schemas.microsoft.com/office/drawing/2014/main" id="{84BF22B1-5849-4A25-BFC2-DCC84E51407A}"/>
              </a:ext>
            </a:extLst>
          </p:cNvPr>
          <p:cNvSpPr/>
          <p:nvPr/>
        </p:nvSpPr>
        <p:spPr>
          <a:xfrm>
            <a:off x="5479572" y="2650436"/>
            <a:ext cx="1302367" cy="268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脱颗粒</a:t>
            </a:r>
          </a:p>
        </p:txBody>
      </p:sp>
      <p:sp>
        <p:nvSpPr>
          <p:cNvPr id="15" name="矩形 14">
            <a:extLst>
              <a:ext uri="{FF2B5EF4-FFF2-40B4-BE49-F238E27FC236}">
                <a16:creationId xmlns:a16="http://schemas.microsoft.com/office/drawing/2014/main" id="{97F5F12C-1154-4856-9431-03D529574E27}"/>
              </a:ext>
            </a:extLst>
          </p:cNvPr>
          <p:cNvSpPr/>
          <p:nvPr/>
        </p:nvSpPr>
        <p:spPr>
          <a:xfrm>
            <a:off x="5447996" y="3121784"/>
            <a:ext cx="1138335" cy="297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组织</a:t>
            </a:r>
          </a:p>
        </p:txBody>
      </p:sp>
      <p:sp>
        <p:nvSpPr>
          <p:cNvPr id="16" name="矩形 15">
            <a:extLst>
              <a:ext uri="{FF2B5EF4-FFF2-40B4-BE49-F238E27FC236}">
                <a16:creationId xmlns:a16="http://schemas.microsoft.com/office/drawing/2014/main" id="{AA32ED14-8F76-4042-9C76-868087E74BD4}"/>
              </a:ext>
            </a:extLst>
          </p:cNvPr>
          <p:cNvSpPr/>
          <p:nvPr/>
        </p:nvSpPr>
        <p:spPr>
          <a:xfrm>
            <a:off x="5368483" y="3622078"/>
            <a:ext cx="1138335" cy="297009"/>
          </a:xfrm>
          <a:prstGeom prst="rect">
            <a:avLst/>
          </a:prstGeom>
          <a:solidFill>
            <a:srgbClr val="F0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血液</a:t>
            </a:r>
          </a:p>
        </p:txBody>
      </p:sp>
      <p:sp>
        <p:nvSpPr>
          <p:cNvPr id="17" name="矩形 16">
            <a:extLst>
              <a:ext uri="{FF2B5EF4-FFF2-40B4-BE49-F238E27FC236}">
                <a16:creationId xmlns:a16="http://schemas.microsoft.com/office/drawing/2014/main" id="{4BE28F96-E6D9-4602-B0B0-86A821E00BD2}"/>
              </a:ext>
            </a:extLst>
          </p:cNvPr>
          <p:cNvSpPr/>
          <p:nvPr/>
        </p:nvSpPr>
        <p:spPr>
          <a:xfrm>
            <a:off x="3880589" y="2891995"/>
            <a:ext cx="1302367" cy="137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外渗</a:t>
            </a:r>
          </a:p>
        </p:txBody>
      </p:sp>
      <p:sp>
        <p:nvSpPr>
          <p:cNvPr id="18" name="矩形 17">
            <a:extLst>
              <a:ext uri="{FF2B5EF4-FFF2-40B4-BE49-F238E27FC236}">
                <a16:creationId xmlns:a16="http://schemas.microsoft.com/office/drawing/2014/main" id="{265FE359-6ADE-44FC-839B-74941206CBC0}"/>
              </a:ext>
            </a:extLst>
          </p:cNvPr>
          <p:cNvSpPr/>
          <p:nvPr/>
        </p:nvSpPr>
        <p:spPr>
          <a:xfrm>
            <a:off x="7130345" y="4012030"/>
            <a:ext cx="1138335" cy="297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吞噬细胞</a:t>
            </a:r>
          </a:p>
        </p:txBody>
      </p:sp>
      <p:sp>
        <p:nvSpPr>
          <p:cNvPr id="19" name="矩形 18">
            <a:extLst>
              <a:ext uri="{FF2B5EF4-FFF2-40B4-BE49-F238E27FC236}">
                <a16:creationId xmlns:a16="http://schemas.microsoft.com/office/drawing/2014/main" id="{F1A50DF5-9B04-4B99-8E43-80C00A1CB3A2}"/>
              </a:ext>
            </a:extLst>
          </p:cNvPr>
          <p:cNvSpPr/>
          <p:nvPr/>
        </p:nvSpPr>
        <p:spPr>
          <a:xfrm>
            <a:off x="6669971" y="1867875"/>
            <a:ext cx="941782" cy="397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抗原</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抗体</a:t>
            </a:r>
            <a:endParaRPr kumimoji="0" lang="en-US" altLang="zh-CN" sz="16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复合物</a:t>
            </a:r>
          </a:p>
        </p:txBody>
      </p:sp>
    </p:spTree>
    <p:extLst>
      <p:ext uri="{BB962C8B-B14F-4D97-AF65-F5344CB8AC3E}">
        <p14:creationId xmlns:p14="http://schemas.microsoft.com/office/powerpoint/2010/main" val="3893133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4365104"/>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pic>
        <p:nvPicPr>
          <p:cNvPr id="5" name="图片 4"/>
          <p:cNvPicPr>
            <a:picLocks noChangeAspect="1"/>
          </p:cNvPicPr>
          <p:nvPr/>
        </p:nvPicPr>
        <p:blipFill>
          <a:blip r:embed="rId3"/>
          <a:stretch>
            <a:fillRect/>
          </a:stretch>
        </p:blipFill>
        <p:spPr>
          <a:xfrm>
            <a:off x="251520" y="116632"/>
            <a:ext cx="4202039" cy="6361875"/>
          </a:xfrm>
          <a:prstGeom prst="rect">
            <a:avLst/>
          </a:prstGeom>
        </p:spPr>
      </p:pic>
      <p:pic>
        <p:nvPicPr>
          <p:cNvPr id="6" name="图片 5"/>
          <p:cNvPicPr>
            <a:picLocks noChangeAspect="1"/>
          </p:cNvPicPr>
          <p:nvPr/>
        </p:nvPicPr>
        <p:blipFill>
          <a:blip r:embed="rId4"/>
          <a:stretch>
            <a:fillRect/>
          </a:stretch>
        </p:blipFill>
        <p:spPr>
          <a:xfrm>
            <a:off x="4422840" y="850694"/>
            <a:ext cx="4039169" cy="4893750"/>
          </a:xfrm>
          <a:prstGeom prst="rect">
            <a:avLst/>
          </a:prstGeom>
        </p:spPr>
      </p:pic>
      <p:sp>
        <p:nvSpPr>
          <p:cNvPr id="7" name="矩形 6">
            <a:extLst>
              <a:ext uri="{FF2B5EF4-FFF2-40B4-BE49-F238E27FC236}">
                <a16:creationId xmlns:a16="http://schemas.microsoft.com/office/drawing/2014/main" id="{342D417F-DD11-4676-8207-D31E4CBB08AC}"/>
              </a:ext>
            </a:extLst>
          </p:cNvPr>
          <p:cNvSpPr/>
          <p:nvPr/>
        </p:nvSpPr>
        <p:spPr>
          <a:xfrm>
            <a:off x="543340" y="320133"/>
            <a:ext cx="3193774" cy="489748"/>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补体系统中功能性蛋白质类别</a:t>
            </a:r>
          </a:p>
        </p:txBody>
      </p:sp>
      <p:sp>
        <p:nvSpPr>
          <p:cNvPr id="8" name="矩形 7">
            <a:extLst>
              <a:ext uri="{FF2B5EF4-FFF2-40B4-BE49-F238E27FC236}">
                <a16:creationId xmlns:a16="http://schemas.microsoft.com/office/drawing/2014/main" id="{342D417F-DD11-4676-8207-D31E4CBB08AC}"/>
              </a:ext>
            </a:extLst>
          </p:cNvPr>
          <p:cNvSpPr/>
          <p:nvPr/>
        </p:nvSpPr>
        <p:spPr>
          <a:xfrm>
            <a:off x="414390" y="1013381"/>
            <a:ext cx="2203835" cy="616635"/>
          </a:xfrm>
          <a:prstGeom prst="rect">
            <a:avLst/>
          </a:prstGeom>
          <a:solidFill>
            <a:srgbClr val="F8F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结合抗原</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抗体复合物及病原体表面</a:t>
            </a:r>
          </a:p>
        </p:txBody>
      </p:sp>
      <p:sp>
        <p:nvSpPr>
          <p:cNvPr id="10" name="矩形 9">
            <a:extLst>
              <a:ext uri="{FF2B5EF4-FFF2-40B4-BE49-F238E27FC236}">
                <a16:creationId xmlns:a16="http://schemas.microsoft.com/office/drawing/2014/main" id="{A39E6E59-4D55-4AFC-B0AA-2633CFACFFFC}"/>
              </a:ext>
            </a:extLst>
          </p:cNvPr>
          <p:cNvSpPr/>
          <p:nvPr/>
        </p:nvSpPr>
        <p:spPr>
          <a:xfrm>
            <a:off x="414390" y="1938804"/>
            <a:ext cx="2203835" cy="910413"/>
          </a:xfrm>
          <a:prstGeom prst="rect">
            <a:avLst/>
          </a:prstGeom>
          <a:solidFill>
            <a:srgbClr val="F8F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结合微生物表面诸如甘露糖或</a:t>
            </a:r>
            <a:r>
              <a:rPr kumimoji="0" lang="en-US" altLang="zh-CN" sz="1800" b="1" i="0" u="none" strike="noStrike" kern="1200" cap="none" spc="0" normalizeH="0" baseline="0" noProof="0" dirty="0" err="1">
                <a:ln>
                  <a:noFill/>
                </a:ln>
                <a:solidFill>
                  <a:prstClr val="black"/>
                </a:solidFill>
                <a:effectLst/>
                <a:uLnTx/>
                <a:uFillTx/>
                <a:latin typeface="Georgia"/>
                <a:ea typeface="微软雅黑"/>
                <a:cs typeface="+mn-cs"/>
              </a:rPr>
              <a:t>GlcNAc</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等多糖结构</a:t>
            </a:r>
          </a:p>
        </p:txBody>
      </p:sp>
      <p:sp>
        <p:nvSpPr>
          <p:cNvPr id="11" name="矩形 10">
            <a:extLst>
              <a:ext uri="{FF2B5EF4-FFF2-40B4-BE49-F238E27FC236}">
                <a16:creationId xmlns:a16="http://schemas.microsoft.com/office/drawing/2014/main" id="{DC6A4A86-016F-4704-9E90-005032A433E5}"/>
              </a:ext>
            </a:extLst>
          </p:cNvPr>
          <p:cNvSpPr/>
          <p:nvPr/>
        </p:nvSpPr>
        <p:spPr>
          <a:xfrm>
            <a:off x="371064" y="3544969"/>
            <a:ext cx="1993396" cy="616635"/>
          </a:xfrm>
          <a:prstGeom prst="rect">
            <a:avLst/>
          </a:prstGeom>
          <a:solidFill>
            <a:srgbClr val="C9E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激活性的酶</a:t>
            </a:r>
          </a:p>
        </p:txBody>
      </p:sp>
      <p:sp>
        <p:nvSpPr>
          <p:cNvPr id="12" name="矩形 11">
            <a:extLst>
              <a:ext uri="{FF2B5EF4-FFF2-40B4-BE49-F238E27FC236}">
                <a16:creationId xmlns:a16="http://schemas.microsoft.com/office/drawing/2014/main" id="{342D417F-DD11-4676-8207-D31E4CBB08AC}"/>
              </a:ext>
            </a:extLst>
          </p:cNvPr>
          <p:cNvSpPr/>
          <p:nvPr/>
        </p:nvSpPr>
        <p:spPr>
          <a:xfrm>
            <a:off x="414389" y="4739700"/>
            <a:ext cx="2203835" cy="616635"/>
          </a:xfrm>
          <a:prstGeom prst="rect">
            <a:avLst/>
          </a:prstGeom>
          <a:solidFill>
            <a:srgbClr val="ACDA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膜结合蛋白质和</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调理素</a:t>
            </a:r>
          </a:p>
        </p:txBody>
      </p:sp>
      <p:sp>
        <p:nvSpPr>
          <p:cNvPr id="13" name="矩形 12">
            <a:extLst>
              <a:ext uri="{FF2B5EF4-FFF2-40B4-BE49-F238E27FC236}">
                <a16:creationId xmlns:a16="http://schemas.microsoft.com/office/drawing/2014/main" id="{342D417F-DD11-4676-8207-D31E4CBB08AC}"/>
              </a:ext>
            </a:extLst>
          </p:cNvPr>
          <p:cNvSpPr/>
          <p:nvPr/>
        </p:nvSpPr>
        <p:spPr>
          <a:xfrm>
            <a:off x="371064" y="5655305"/>
            <a:ext cx="2203835" cy="616635"/>
          </a:xfrm>
          <a:prstGeom prst="rect">
            <a:avLst/>
          </a:prstGeom>
          <a:solidFill>
            <a:srgbClr val="C4C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炎症介质</a:t>
            </a:r>
          </a:p>
        </p:txBody>
      </p:sp>
      <p:sp>
        <p:nvSpPr>
          <p:cNvPr id="14" name="矩形 13">
            <a:extLst>
              <a:ext uri="{FF2B5EF4-FFF2-40B4-BE49-F238E27FC236}">
                <a16:creationId xmlns:a16="http://schemas.microsoft.com/office/drawing/2014/main" id="{342D417F-DD11-4676-8207-D31E4CBB08AC}"/>
              </a:ext>
            </a:extLst>
          </p:cNvPr>
          <p:cNvSpPr/>
          <p:nvPr/>
        </p:nvSpPr>
        <p:spPr>
          <a:xfrm>
            <a:off x="4585710" y="1193213"/>
            <a:ext cx="2203835" cy="616635"/>
          </a:xfrm>
          <a:prstGeom prst="rect">
            <a:avLst/>
          </a:prstGeom>
          <a:solidFill>
            <a:srgbClr val="FBE3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攻膜蛋白质</a:t>
            </a:r>
          </a:p>
        </p:txBody>
      </p:sp>
      <p:sp>
        <p:nvSpPr>
          <p:cNvPr id="15" name="矩形 14">
            <a:extLst>
              <a:ext uri="{FF2B5EF4-FFF2-40B4-BE49-F238E27FC236}">
                <a16:creationId xmlns:a16="http://schemas.microsoft.com/office/drawing/2014/main" id="{342D417F-DD11-4676-8207-D31E4CBB08AC}"/>
              </a:ext>
            </a:extLst>
          </p:cNvPr>
          <p:cNvSpPr/>
          <p:nvPr/>
        </p:nvSpPr>
        <p:spPr>
          <a:xfrm>
            <a:off x="4585710" y="2547981"/>
            <a:ext cx="2203835" cy="616635"/>
          </a:xfrm>
          <a:prstGeom prst="rect">
            <a:avLst/>
          </a:prstGeom>
          <a:solidFill>
            <a:srgbClr val="E2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补体受体</a:t>
            </a:r>
          </a:p>
        </p:txBody>
      </p:sp>
      <p:sp>
        <p:nvSpPr>
          <p:cNvPr id="16" name="矩形 15">
            <a:extLst>
              <a:ext uri="{FF2B5EF4-FFF2-40B4-BE49-F238E27FC236}">
                <a16:creationId xmlns:a16="http://schemas.microsoft.com/office/drawing/2014/main" id="{342D417F-DD11-4676-8207-D31E4CBB08AC}"/>
              </a:ext>
            </a:extLst>
          </p:cNvPr>
          <p:cNvSpPr/>
          <p:nvPr/>
        </p:nvSpPr>
        <p:spPr>
          <a:xfrm>
            <a:off x="4639302" y="4252525"/>
            <a:ext cx="2203835" cy="616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补体调控蛋白</a:t>
            </a:r>
          </a:p>
        </p:txBody>
      </p:sp>
    </p:spTree>
    <p:extLst>
      <p:ext uri="{BB962C8B-B14F-4D97-AF65-F5344CB8AC3E}">
        <p14:creationId xmlns:p14="http://schemas.microsoft.com/office/powerpoint/2010/main" val="1877701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2_12_01"/>
          <p:cNvPicPr>
            <a:picLocks noChangeAspect="1" noChangeArrowheads="1"/>
          </p:cNvPicPr>
          <p:nvPr/>
        </p:nvPicPr>
        <p:blipFill>
          <a:blip r:embed="rId2" cstate="print"/>
          <a:srcRect/>
          <a:stretch>
            <a:fillRect/>
          </a:stretch>
        </p:blipFill>
        <p:spPr bwMode="auto">
          <a:xfrm>
            <a:off x="482600" y="279400"/>
            <a:ext cx="8196263"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342D417F-DD11-4676-8207-D31E4CBB08AC}"/>
              </a:ext>
            </a:extLst>
          </p:cNvPr>
          <p:cNvSpPr/>
          <p:nvPr/>
        </p:nvSpPr>
        <p:spPr>
          <a:xfrm>
            <a:off x="3470082" y="341244"/>
            <a:ext cx="2203835" cy="308317"/>
          </a:xfrm>
          <a:prstGeom prst="rect">
            <a:avLst/>
          </a:prstGeom>
          <a:solidFill>
            <a:srgbClr val="FFF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经典途径</a:t>
            </a:r>
          </a:p>
        </p:txBody>
      </p:sp>
      <p:sp>
        <p:nvSpPr>
          <p:cNvPr id="4" name="矩形 3">
            <a:extLst>
              <a:ext uri="{FF2B5EF4-FFF2-40B4-BE49-F238E27FC236}">
                <a16:creationId xmlns:a16="http://schemas.microsoft.com/office/drawing/2014/main" id="{F632554D-ECCE-443C-A0D0-6BC46C95026A}"/>
              </a:ext>
            </a:extLst>
          </p:cNvPr>
          <p:cNvSpPr/>
          <p:nvPr/>
        </p:nvSpPr>
        <p:spPr>
          <a:xfrm>
            <a:off x="680499" y="341244"/>
            <a:ext cx="2203835" cy="308317"/>
          </a:xfrm>
          <a:prstGeom prst="rect">
            <a:avLst/>
          </a:prstGeom>
          <a:solidFill>
            <a:srgbClr val="E08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凝集素途径</a:t>
            </a:r>
          </a:p>
        </p:txBody>
      </p:sp>
      <p:sp>
        <p:nvSpPr>
          <p:cNvPr id="5" name="矩形 4">
            <a:extLst>
              <a:ext uri="{FF2B5EF4-FFF2-40B4-BE49-F238E27FC236}">
                <a16:creationId xmlns:a16="http://schemas.microsoft.com/office/drawing/2014/main" id="{18D64053-E8FF-4182-BB29-7FE370A2E8DB}"/>
              </a:ext>
            </a:extLst>
          </p:cNvPr>
          <p:cNvSpPr/>
          <p:nvPr/>
        </p:nvSpPr>
        <p:spPr>
          <a:xfrm>
            <a:off x="6259665" y="341244"/>
            <a:ext cx="2203835" cy="308317"/>
          </a:xfrm>
          <a:prstGeom prst="rect">
            <a:avLst/>
          </a:prstGeom>
          <a:solidFill>
            <a:srgbClr val="6C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替代途径</a:t>
            </a:r>
          </a:p>
        </p:txBody>
      </p:sp>
      <p:sp>
        <p:nvSpPr>
          <p:cNvPr id="6" name="矩形 5">
            <a:extLst>
              <a:ext uri="{FF2B5EF4-FFF2-40B4-BE49-F238E27FC236}">
                <a16:creationId xmlns:a16="http://schemas.microsoft.com/office/drawing/2014/main" id="{7E6E9295-9355-49DB-A37C-0A4FD7179F78}"/>
              </a:ext>
            </a:extLst>
          </p:cNvPr>
          <p:cNvSpPr/>
          <p:nvPr/>
        </p:nvSpPr>
        <p:spPr>
          <a:xfrm>
            <a:off x="627490" y="795131"/>
            <a:ext cx="2420510" cy="569842"/>
          </a:xfrm>
          <a:prstGeom prst="rect">
            <a:avLst/>
          </a:prstGeom>
          <a:solidFill>
            <a:srgbClr val="F3C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甘露糖结合凝集素（</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ficolin</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识别并结合病原体表面的糖</a:t>
            </a:r>
          </a:p>
        </p:txBody>
      </p:sp>
      <p:sp>
        <p:nvSpPr>
          <p:cNvPr id="8" name="矩形 7">
            <a:extLst>
              <a:ext uri="{FF2B5EF4-FFF2-40B4-BE49-F238E27FC236}">
                <a16:creationId xmlns:a16="http://schemas.microsoft.com/office/drawing/2014/main" id="{F0F44385-1AA2-42A2-BDD9-BE361D77911E}"/>
              </a:ext>
            </a:extLst>
          </p:cNvPr>
          <p:cNvSpPr/>
          <p:nvPr/>
        </p:nvSpPr>
        <p:spPr>
          <a:xfrm>
            <a:off x="3348492" y="781879"/>
            <a:ext cx="2420510" cy="569842"/>
          </a:xfrm>
          <a:prstGeom prst="rect">
            <a:avLst/>
          </a:prstGeom>
          <a:solidFill>
            <a:srgbClr val="FFF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C1q</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与病原体表面或结合在表面上的抗体相互作用</a:t>
            </a:r>
          </a:p>
        </p:txBody>
      </p:sp>
      <p:sp>
        <p:nvSpPr>
          <p:cNvPr id="9" name="矩形 8">
            <a:extLst>
              <a:ext uri="{FF2B5EF4-FFF2-40B4-BE49-F238E27FC236}">
                <a16:creationId xmlns:a16="http://schemas.microsoft.com/office/drawing/2014/main" id="{3E69B5FA-7742-479C-84B2-BA116B7EA469}"/>
              </a:ext>
            </a:extLst>
          </p:cNvPr>
          <p:cNvSpPr/>
          <p:nvPr/>
        </p:nvSpPr>
        <p:spPr>
          <a:xfrm>
            <a:off x="6154811" y="755375"/>
            <a:ext cx="2420510" cy="569842"/>
          </a:xfrm>
          <a:prstGeom prst="rect">
            <a:avLst/>
          </a:prstGeom>
          <a:solidFill>
            <a:srgbClr val="B0C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自发水解成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C3(H2O)</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，启动</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转化酶在微生物表面上的堆积</a:t>
            </a:r>
          </a:p>
        </p:txBody>
      </p:sp>
      <p:sp>
        <p:nvSpPr>
          <p:cNvPr id="10" name="矩形 9">
            <a:extLst>
              <a:ext uri="{FF2B5EF4-FFF2-40B4-BE49-F238E27FC236}">
                <a16:creationId xmlns:a16="http://schemas.microsoft.com/office/drawing/2014/main" id="{AD6A7A74-6CE4-4FF0-9596-92ADB36E5CC4}"/>
              </a:ext>
            </a:extLst>
          </p:cNvPr>
          <p:cNvSpPr/>
          <p:nvPr/>
        </p:nvSpPr>
        <p:spPr>
          <a:xfrm>
            <a:off x="3350813" y="4181062"/>
            <a:ext cx="2444693" cy="589720"/>
          </a:xfrm>
          <a:prstGeom prst="rect">
            <a:avLst/>
          </a:prstGeom>
          <a:solidFill>
            <a:srgbClr val="D2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所有途径产生</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转化酶，其切割</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，释放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，留下</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结合微生物表面</a:t>
            </a:r>
          </a:p>
        </p:txBody>
      </p:sp>
      <p:sp>
        <p:nvSpPr>
          <p:cNvPr id="11" name="矩形 10">
            <a:extLst>
              <a:ext uri="{FF2B5EF4-FFF2-40B4-BE49-F238E27FC236}">
                <a16:creationId xmlns:a16="http://schemas.microsoft.com/office/drawing/2014/main" id="{69146A66-6FF2-4734-9B8E-A3D633CE3693}"/>
              </a:ext>
            </a:extLst>
          </p:cNvPr>
          <p:cNvSpPr/>
          <p:nvPr/>
        </p:nvSpPr>
        <p:spPr>
          <a:xfrm>
            <a:off x="1386010" y="2358887"/>
            <a:ext cx="792812" cy="390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病原体表面</a:t>
            </a:r>
          </a:p>
        </p:txBody>
      </p:sp>
      <p:sp>
        <p:nvSpPr>
          <p:cNvPr id="12" name="矩形 11">
            <a:extLst>
              <a:ext uri="{FF2B5EF4-FFF2-40B4-BE49-F238E27FC236}">
                <a16:creationId xmlns:a16="http://schemas.microsoft.com/office/drawing/2014/main" id="{DD5FEC58-E4FD-4580-94D7-6E882E6454EF}"/>
              </a:ext>
            </a:extLst>
          </p:cNvPr>
          <p:cNvSpPr/>
          <p:nvPr/>
        </p:nvSpPr>
        <p:spPr>
          <a:xfrm>
            <a:off x="6247575" y="1469889"/>
            <a:ext cx="772934" cy="238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14" name="矩形 13">
            <a:extLst>
              <a:ext uri="{FF2B5EF4-FFF2-40B4-BE49-F238E27FC236}">
                <a16:creationId xmlns:a16="http://schemas.microsoft.com/office/drawing/2014/main" id="{16DE68CE-99A2-4E2B-8DF7-F254FC9B4072}"/>
              </a:ext>
            </a:extLst>
          </p:cNvPr>
          <p:cNvSpPr/>
          <p:nvPr/>
        </p:nvSpPr>
        <p:spPr>
          <a:xfrm>
            <a:off x="7295322" y="1431031"/>
            <a:ext cx="772934" cy="238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15" name="矩形 14">
            <a:extLst>
              <a:ext uri="{FF2B5EF4-FFF2-40B4-BE49-F238E27FC236}">
                <a16:creationId xmlns:a16="http://schemas.microsoft.com/office/drawing/2014/main" id="{44FC919B-C095-4D5A-93B9-DF7EC396FD99}"/>
              </a:ext>
            </a:extLst>
          </p:cNvPr>
          <p:cNvSpPr/>
          <p:nvPr/>
        </p:nvSpPr>
        <p:spPr>
          <a:xfrm>
            <a:off x="7757838" y="1696074"/>
            <a:ext cx="772934" cy="343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Tree>
    <p:extLst>
      <p:ext uri="{BB962C8B-B14F-4D97-AF65-F5344CB8AC3E}">
        <p14:creationId xmlns:p14="http://schemas.microsoft.com/office/powerpoint/2010/main" val="4121132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email"/>
          <a:srcRect/>
          <a:stretch>
            <a:fillRect/>
          </a:stretch>
        </p:blipFill>
        <p:spPr bwMode="auto">
          <a:xfrm>
            <a:off x="35498" y="332656"/>
            <a:ext cx="8941811" cy="4824536"/>
          </a:xfrm>
          <a:prstGeom prst="rect">
            <a:avLst/>
          </a:prstGeom>
          <a:noFill/>
          <a:ln w="9525">
            <a:noFill/>
            <a:miter lim="800000"/>
            <a:headEnd/>
            <a:tailEnd/>
          </a:ln>
        </p:spPr>
      </p:pic>
      <p:sp>
        <p:nvSpPr>
          <p:cNvPr id="5" name="矩形 4"/>
          <p:cNvSpPr/>
          <p:nvPr/>
        </p:nvSpPr>
        <p:spPr>
          <a:xfrm>
            <a:off x="395536" y="5589240"/>
            <a:ext cx="8208912" cy="400110"/>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en-US" altLang="zh-CN" sz="2000" dirty="0">
                <a:solidFill>
                  <a:prstClr val="white"/>
                </a:solidFill>
                <a:latin typeface="微软雅黑"/>
                <a:ea typeface="微软雅黑"/>
              </a:rPr>
              <a:t>MHC</a:t>
            </a:r>
            <a:r>
              <a:rPr lang="zh-CN" altLang="en-US" sz="2000" dirty="0">
                <a:solidFill>
                  <a:prstClr val="white"/>
                </a:solidFill>
                <a:latin typeface="微软雅黑"/>
                <a:ea typeface="微软雅黑"/>
              </a:rPr>
              <a:t>分子在</a:t>
            </a:r>
            <a:r>
              <a:rPr lang="en-US" altLang="zh-CN" sz="2000" dirty="0">
                <a:solidFill>
                  <a:prstClr val="white"/>
                </a:solidFill>
                <a:latin typeface="微软雅黑"/>
                <a:ea typeface="微软雅黑"/>
              </a:rPr>
              <a:t>T</a:t>
            </a:r>
            <a:r>
              <a:rPr lang="zh-CN" altLang="en-US" sz="2000" dirty="0">
                <a:solidFill>
                  <a:prstClr val="white"/>
                </a:solidFill>
                <a:latin typeface="微软雅黑"/>
                <a:ea typeface="微软雅黑"/>
              </a:rPr>
              <a:t>细胞抗原识别中的作用</a:t>
            </a:r>
            <a:endParaRPr lang="en-US" altLang="zh-CN" sz="2000" dirty="0">
              <a:solidFill>
                <a:prstClr val="white"/>
              </a:solidFill>
              <a:latin typeface="微软雅黑"/>
              <a:ea typeface="微软雅黑"/>
            </a:endParaRPr>
          </a:p>
        </p:txBody>
      </p:sp>
      <p:sp>
        <p:nvSpPr>
          <p:cNvPr id="2" name="矩形 1">
            <a:extLst>
              <a:ext uri="{FF2B5EF4-FFF2-40B4-BE49-F238E27FC236}">
                <a16:creationId xmlns:a16="http://schemas.microsoft.com/office/drawing/2014/main" id="{10814A21-7443-4E46-839F-0F8C92FD2C65}"/>
              </a:ext>
            </a:extLst>
          </p:cNvPr>
          <p:cNvSpPr/>
          <p:nvPr/>
        </p:nvSpPr>
        <p:spPr>
          <a:xfrm>
            <a:off x="1981200" y="4383741"/>
            <a:ext cx="2088776" cy="367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病毒感染细胞</a:t>
            </a:r>
          </a:p>
        </p:txBody>
      </p:sp>
      <p:sp>
        <p:nvSpPr>
          <p:cNvPr id="6" name="矩形 5">
            <a:extLst>
              <a:ext uri="{FF2B5EF4-FFF2-40B4-BE49-F238E27FC236}">
                <a16:creationId xmlns:a16="http://schemas.microsoft.com/office/drawing/2014/main" id="{597992EC-F901-45C2-A78B-50E1126D91A8}"/>
              </a:ext>
            </a:extLst>
          </p:cNvPr>
          <p:cNvSpPr/>
          <p:nvPr/>
        </p:nvSpPr>
        <p:spPr>
          <a:xfrm>
            <a:off x="5479254" y="4383741"/>
            <a:ext cx="2517264" cy="367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抗原提呈细胞</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79511" y="908720"/>
            <a:ext cx="8712969" cy="5184576"/>
          </a:xfrm>
          <a:prstGeom prst="rect">
            <a:avLst/>
          </a:prstGeom>
        </p:spPr>
      </p:pic>
      <p:sp>
        <p:nvSpPr>
          <p:cNvPr id="4" name="矩形 3">
            <a:extLst>
              <a:ext uri="{FF2B5EF4-FFF2-40B4-BE49-F238E27FC236}">
                <a16:creationId xmlns:a16="http://schemas.microsoft.com/office/drawing/2014/main" id="{29BBB887-F514-4A87-917E-41617033E713}"/>
              </a:ext>
            </a:extLst>
          </p:cNvPr>
          <p:cNvSpPr/>
          <p:nvPr/>
        </p:nvSpPr>
        <p:spPr>
          <a:xfrm>
            <a:off x="3349653" y="1120756"/>
            <a:ext cx="2444693" cy="589720"/>
          </a:xfrm>
          <a:prstGeom prst="rect">
            <a:avLst/>
          </a:prstGeom>
          <a:solidFill>
            <a:srgbClr val="D2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所有途径产生</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转化酶，其切割</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，释放</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，留下</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结合微生物表面</a:t>
            </a:r>
          </a:p>
        </p:txBody>
      </p:sp>
      <p:sp>
        <p:nvSpPr>
          <p:cNvPr id="5" name="矩形 4">
            <a:extLst>
              <a:ext uri="{FF2B5EF4-FFF2-40B4-BE49-F238E27FC236}">
                <a16:creationId xmlns:a16="http://schemas.microsoft.com/office/drawing/2014/main" id="{47484097-A4FD-4BA1-B57C-0363960BCFA5}"/>
              </a:ext>
            </a:extLst>
          </p:cNvPr>
          <p:cNvSpPr/>
          <p:nvPr/>
        </p:nvSpPr>
        <p:spPr>
          <a:xfrm>
            <a:off x="423795" y="3703983"/>
            <a:ext cx="2557944" cy="589720"/>
          </a:xfrm>
          <a:prstGeom prst="rect">
            <a:avLst/>
          </a:prstGeom>
          <a:solidFill>
            <a:srgbClr val="C4C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C5a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募集吞噬细胞到达感染部位并促进炎症反应</a:t>
            </a:r>
          </a:p>
        </p:txBody>
      </p:sp>
      <p:sp>
        <p:nvSpPr>
          <p:cNvPr id="6" name="矩形 5">
            <a:extLst>
              <a:ext uri="{FF2B5EF4-FFF2-40B4-BE49-F238E27FC236}">
                <a16:creationId xmlns:a16="http://schemas.microsoft.com/office/drawing/2014/main" id="{D6AA5BD1-2CAB-4B6F-8F6D-81D2051171AC}"/>
              </a:ext>
            </a:extLst>
          </p:cNvPr>
          <p:cNvSpPr/>
          <p:nvPr/>
        </p:nvSpPr>
        <p:spPr>
          <a:xfrm>
            <a:off x="3279031" y="3690731"/>
            <a:ext cx="2557944" cy="589720"/>
          </a:xfrm>
          <a:prstGeom prst="rect">
            <a:avLst/>
          </a:prstGeom>
          <a:solidFill>
            <a:srgbClr val="ACDA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具有</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受体的吞噬细胞吞食并摧毁病原体</a:t>
            </a:r>
          </a:p>
        </p:txBody>
      </p:sp>
      <p:sp>
        <p:nvSpPr>
          <p:cNvPr id="7" name="矩形 6">
            <a:extLst>
              <a:ext uri="{FF2B5EF4-FFF2-40B4-BE49-F238E27FC236}">
                <a16:creationId xmlns:a16="http://schemas.microsoft.com/office/drawing/2014/main" id="{5EF1CD73-2DBE-4E27-963C-D9C54367E42F}"/>
              </a:ext>
            </a:extLst>
          </p:cNvPr>
          <p:cNvSpPr/>
          <p:nvPr/>
        </p:nvSpPr>
        <p:spPr>
          <a:xfrm>
            <a:off x="6134267" y="3697357"/>
            <a:ext cx="2557944" cy="589720"/>
          </a:xfrm>
          <a:prstGeom prst="rect">
            <a:avLst/>
          </a:prstGeom>
          <a:solidFill>
            <a:srgbClr val="FBE3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形成攻膜复合物（</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MAC</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），破坏细胞膜并引起细胞裂解</a:t>
            </a:r>
          </a:p>
        </p:txBody>
      </p:sp>
      <p:sp>
        <p:nvSpPr>
          <p:cNvPr id="8" name="矩形 7">
            <a:extLst>
              <a:ext uri="{FF2B5EF4-FFF2-40B4-BE49-F238E27FC236}">
                <a16:creationId xmlns:a16="http://schemas.microsoft.com/office/drawing/2014/main" id="{751AC22B-4673-42FE-ABC4-6C973DBDE96F}"/>
              </a:ext>
            </a:extLst>
          </p:cNvPr>
          <p:cNvSpPr/>
          <p:nvPr/>
        </p:nvSpPr>
        <p:spPr>
          <a:xfrm>
            <a:off x="4859973" y="5565415"/>
            <a:ext cx="934373" cy="343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补体受体</a:t>
            </a:r>
          </a:p>
        </p:txBody>
      </p:sp>
      <p:sp>
        <p:nvSpPr>
          <p:cNvPr id="9" name="矩形 8">
            <a:extLst>
              <a:ext uri="{FF2B5EF4-FFF2-40B4-BE49-F238E27FC236}">
                <a16:creationId xmlns:a16="http://schemas.microsoft.com/office/drawing/2014/main" id="{A695077F-495B-452D-94B2-DAD91C70EB68}"/>
              </a:ext>
            </a:extLst>
          </p:cNvPr>
          <p:cNvSpPr/>
          <p:nvPr/>
        </p:nvSpPr>
        <p:spPr>
          <a:xfrm>
            <a:off x="4902602" y="5015045"/>
            <a:ext cx="934373" cy="343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吞噬细胞</a:t>
            </a:r>
          </a:p>
        </p:txBody>
      </p:sp>
      <p:sp>
        <p:nvSpPr>
          <p:cNvPr id="10" name="矩形 9">
            <a:extLst>
              <a:ext uri="{FF2B5EF4-FFF2-40B4-BE49-F238E27FC236}">
                <a16:creationId xmlns:a16="http://schemas.microsoft.com/office/drawing/2014/main" id="{F6D47B99-56C0-45DC-B3D8-88533908E01B}"/>
              </a:ext>
            </a:extLst>
          </p:cNvPr>
          <p:cNvSpPr/>
          <p:nvPr/>
        </p:nvSpPr>
        <p:spPr>
          <a:xfrm>
            <a:off x="1235580" y="5605623"/>
            <a:ext cx="934373" cy="343657"/>
          </a:xfrm>
          <a:prstGeom prst="rect">
            <a:avLst/>
          </a:prstGeom>
          <a:solidFill>
            <a:srgbClr val="FAD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感染组织</a:t>
            </a:r>
          </a:p>
        </p:txBody>
      </p:sp>
    </p:spTree>
    <p:extLst>
      <p:ext uri="{BB962C8B-B14F-4D97-AF65-F5344CB8AC3E}">
        <p14:creationId xmlns:p14="http://schemas.microsoft.com/office/powerpoint/2010/main" val="288311316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899592" y="160337"/>
            <a:ext cx="7344816" cy="6437015"/>
            <a:chOff x="899592" y="165100"/>
            <a:chExt cx="7328421" cy="6532563"/>
          </a:xfrm>
        </p:grpSpPr>
        <p:pic>
          <p:nvPicPr>
            <p:cNvPr id="109570" name="Picture 2" descr="figure 7-03"/>
            <p:cNvPicPr>
              <a:picLocks noChangeAspect="1" noChangeArrowheads="1"/>
            </p:cNvPicPr>
            <p:nvPr/>
          </p:nvPicPr>
          <p:blipFill>
            <a:blip r:embed="rId3" cstate="email"/>
            <a:srcRect/>
            <a:stretch>
              <a:fillRect/>
            </a:stretch>
          </p:blipFill>
          <p:spPr bwMode="auto">
            <a:xfrm>
              <a:off x="914400" y="165100"/>
              <a:ext cx="7313613" cy="6532563"/>
            </a:xfrm>
            <a:prstGeom prst="rect">
              <a:avLst/>
            </a:prstGeom>
            <a:noFill/>
            <a:ln w="9525">
              <a:noFill/>
              <a:miter lim="800000"/>
              <a:headEnd/>
              <a:tailEnd/>
            </a:ln>
            <a:effectLst/>
          </p:spPr>
        </p:pic>
        <p:sp>
          <p:nvSpPr>
            <p:cNvPr id="3" name="矩形 2"/>
            <p:cNvSpPr/>
            <p:nvPr/>
          </p:nvSpPr>
          <p:spPr>
            <a:xfrm>
              <a:off x="899592" y="6237312"/>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p:cNvSpPr/>
          <p:nvPr/>
        </p:nvSpPr>
        <p:spPr>
          <a:xfrm>
            <a:off x="695063" y="6297553"/>
            <a:ext cx="4896544"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Georgia"/>
                <a:ea typeface="微软雅黑"/>
                <a:cs typeface="+mn-cs"/>
              </a:rPr>
              <a:t>C1</a:t>
            </a:r>
            <a:r>
              <a:rPr kumimoji="0" lang="zh-CN" altLang="en-US" sz="2000" b="1" i="0" u="none" strike="noStrike" kern="1200" cap="none" spc="0" normalizeH="0" baseline="0" noProof="0" dirty="0">
                <a:ln>
                  <a:noFill/>
                </a:ln>
                <a:solidFill>
                  <a:prstClr val="white"/>
                </a:solidFill>
                <a:effectLst/>
                <a:uLnTx/>
                <a:uFillTx/>
                <a:latin typeface="Georgia"/>
                <a:ea typeface="微软雅黑"/>
                <a:cs typeface="+mn-cs"/>
              </a:rPr>
              <a:t>大分子复合物的结构</a:t>
            </a:r>
            <a:endParaRPr kumimoji="0" lang="en-US" altLang="zh-CN" sz="2000" b="1" i="0" u="none" strike="noStrike" kern="1200" cap="none" spc="0" normalizeH="0" baseline="0" noProof="0" dirty="0">
              <a:ln>
                <a:noFill/>
              </a:ln>
              <a:solidFill>
                <a:prstClr val="white"/>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A757CAE0-6972-4372-A8B7-616BA920C013}"/>
              </a:ext>
            </a:extLst>
          </p:cNvPr>
          <p:cNvSpPr/>
          <p:nvPr/>
        </p:nvSpPr>
        <p:spPr>
          <a:xfrm>
            <a:off x="899592" y="4585048"/>
            <a:ext cx="1419538" cy="543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胶原蛋白样</a:t>
            </a:r>
            <a:endParaRPr kumimoji="0" lang="en-US" altLang="zh-CN" sz="16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三螺旋</a:t>
            </a:r>
          </a:p>
        </p:txBody>
      </p:sp>
      <p:sp>
        <p:nvSpPr>
          <p:cNvPr id="7" name="矩形 6">
            <a:extLst>
              <a:ext uri="{FF2B5EF4-FFF2-40B4-BE49-F238E27FC236}">
                <a16:creationId xmlns:a16="http://schemas.microsoft.com/office/drawing/2014/main" id="{8DD76E2D-D04E-4824-B91D-6C4809DF68DD}"/>
              </a:ext>
            </a:extLst>
          </p:cNvPr>
          <p:cNvSpPr/>
          <p:nvPr/>
        </p:nvSpPr>
        <p:spPr>
          <a:xfrm>
            <a:off x="5950227" y="5800077"/>
            <a:ext cx="1921564" cy="343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C1</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大分子</a:t>
            </a:r>
          </a:p>
        </p:txBody>
      </p:sp>
      <p:sp>
        <p:nvSpPr>
          <p:cNvPr id="8" name="矩形 7">
            <a:extLst>
              <a:ext uri="{FF2B5EF4-FFF2-40B4-BE49-F238E27FC236}">
                <a16:creationId xmlns:a16="http://schemas.microsoft.com/office/drawing/2014/main" id="{CD6E3E25-FBD4-4D3D-BDC7-DA3A0EC72A0D}"/>
              </a:ext>
            </a:extLst>
          </p:cNvPr>
          <p:cNvSpPr/>
          <p:nvPr/>
        </p:nvSpPr>
        <p:spPr>
          <a:xfrm>
            <a:off x="5115340" y="2713460"/>
            <a:ext cx="609600" cy="343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头部</a:t>
            </a:r>
          </a:p>
        </p:txBody>
      </p:sp>
      <p:sp>
        <p:nvSpPr>
          <p:cNvPr id="9" name="矩形 8">
            <a:extLst>
              <a:ext uri="{FF2B5EF4-FFF2-40B4-BE49-F238E27FC236}">
                <a16:creationId xmlns:a16="http://schemas.microsoft.com/office/drawing/2014/main" id="{0BEAB4F7-3142-4668-BAD6-5EB099946CD4}"/>
              </a:ext>
            </a:extLst>
          </p:cNvPr>
          <p:cNvSpPr/>
          <p:nvPr/>
        </p:nvSpPr>
        <p:spPr>
          <a:xfrm>
            <a:off x="7237277" y="4856819"/>
            <a:ext cx="609600" cy="343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茎部</a:t>
            </a:r>
          </a:p>
        </p:txBody>
      </p:sp>
      <p:sp>
        <p:nvSpPr>
          <p:cNvPr id="10" name="矩形 9">
            <a:extLst>
              <a:ext uri="{FF2B5EF4-FFF2-40B4-BE49-F238E27FC236}">
                <a16:creationId xmlns:a16="http://schemas.microsoft.com/office/drawing/2014/main" id="{CD6E3E25-FBD4-4D3D-BDC7-DA3A0EC72A0D}"/>
              </a:ext>
            </a:extLst>
          </p:cNvPr>
          <p:cNvSpPr/>
          <p:nvPr/>
        </p:nvSpPr>
        <p:spPr>
          <a:xfrm>
            <a:off x="3761437" y="723081"/>
            <a:ext cx="1658702" cy="509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结合抗体的</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a:t>
            </a:r>
            <a:r>
              <a:rPr kumimoji="0" lang="en-US" altLang="zh-CN" sz="1600" b="1" i="0" u="none" strike="noStrike" kern="1200" cap="none" spc="0" normalizeH="0" baseline="-25000" noProof="0" dirty="0">
                <a:ln>
                  <a:noFill/>
                </a:ln>
                <a:solidFill>
                  <a:prstClr val="black"/>
                </a:solidFill>
                <a:effectLst/>
                <a:uLnTx/>
                <a:uFillTx/>
                <a:latin typeface="Georgia"/>
                <a:ea typeface="微软雅黑"/>
                <a:cs typeface="+mn-cs"/>
              </a:rPr>
              <a:t>H</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2</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结构域</a:t>
            </a:r>
          </a:p>
        </p:txBody>
      </p:sp>
    </p:spTree>
    <p:extLst>
      <p:ext uri="{BB962C8B-B14F-4D97-AF65-F5344CB8AC3E}">
        <p14:creationId xmlns:p14="http://schemas.microsoft.com/office/powerpoint/2010/main" val="364476765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p:cNvPicPr>
            <a:picLocks noChangeAspect="1" noChangeArrowheads="1"/>
          </p:cNvPicPr>
          <p:nvPr/>
        </p:nvPicPr>
        <p:blipFill>
          <a:blip r:embed="rId2" cstate="print"/>
          <a:srcRect/>
          <a:stretch>
            <a:fillRect/>
          </a:stretch>
        </p:blipFill>
        <p:spPr bwMode="auto">
          <a:xfrm>
            <a:off x="104775" y="1185863"/>
            <a:ext cx="8934450" cy="4486275"/>
          </a:xfrm>
          <a:prstGeom prst="rect">
            <a:avLst/>
          </a:prstGeom>
          <a:noFill/>
          <a:ln w="9525">
            <a:noFill/>
            <a:miter lim="800000"/>
            <a:headEnd/>
            <a:tailEnd/>
          </a:ln>
        </p:spPr>
      </p:pic>
    </p:spTree>
    <p:extLst>
      <p:ext uri="{BB962C8B-B14F-4D97-AF65-F5344CB8AC3E}">
        <p14:creationId xmlns:p14="http://schemas.microsoft.com/office/powerpoint/2010/main" val="286382902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figure 7-05 part 1"/>
          <p:cNvPicPr>
            <a:picLocks noChangeAspect="1" noChangeArrowheads="1"/>
          </p:cNvPicPr>
          <p:nvPr/>
        </p:nvPicPr>
        <p:blipFill>
          <a:blip r:embed="rId3" cstate="email"/>
          <a:srcRect/>
          <a:stretch>
            <a:fillRect/>
          </a:stretch>
        </p:blipFill>
        <p:spPr bwMode="auto">
          <a:xfrm>
            <a:off x="304800" y="332656"/>
            <a:ext cx="8531225" cy="5680075"/>
          </a:xfrm>
          <a:prstGeom prst="rect">
            <a:avLst/>
          </a:prstGeom>
          <a:noFill/>
          <a:ln w="9525">
            <a:noFill/>
            <a:miter lim="800000"/>
            <a:headEnd/>
            <a:tailEnd/>
          </a:ln>
          <a:effectLst/>
        </p:spPr>
      </p:pic>
      <p:sp>
        <p:nvSpPr>
          <p:cNvPr id="3" name="矩形 2"/>
          <p:cNvSpPr/>
          <p:nvPr/>
        </p:nvSpPr>
        <p:spPr>
          <a:xfrm>
            <a:off x="323528" y="5517232"/>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4" name="矩形 3">
            <a:extLst>
              <a:ext uri="{FF2B5EF4-FFF2-40B4-BE49-F238E27FC236}">
                <a16:creationId xmlns:a16="http://schemas.microsoft.com/office/drawing/2014/main" id="{CD6E3E25-FBD4-4D3D-BDC7-DA3A0EC72A0D}"/>
              </a:ext>
            </a:extLst>
          </p:cNvPr>
          <p:cNvSpPr/>
          <p:nvPr/>
        </p:nvSpPr>
        <p:spPr>
          <a:xfrm>
            <a:off x="437322" y="3429000"/>
            <a:ext cx="1777413" cy="45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抗体</a:t>
            </a:r>
          </a:p>
        </p:txBody>
      </p:sp>
      <p:sp>
        <p:nvSpPr>
          <p:cNvPr id="5" name="矩形 4">
            <a:extLst>
              <a:ext uri="{FF2B5EF4-FFF2-40B4-BE49-F238E27FC236}">
                <a16:creationId xmlns:a16="http://schemas.microsoft.com/office/drawing/2014/main" id="{A3A7A80B-BB1C-412D-B2A2-766828CE5BCB}"/>
              </a:ext>
            </a:extLst>
          </p:cNvPr>
          <p:cNvSpPr/>
          <p:nvPr/>
        </p:nvSpPr>
        <p:spPr>
          <a:xfrm>
            <a:off x="821636" y="730719"/>
            <a:ext cx="7858538" cy="1230603"/>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C1q</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结合抗原结合的抗体。</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C1r</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以自催化方式激活并激活第二个</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C1r</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；两者都能激活</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C1s</a:t>
            </a:r>
            <a:endParaRPr kumimoji="0" lang="zh-CN" altLang="en-US" sz="2800" b="1" i="0" u="none" strike="noStrike" kern="1200" cap="none" spc="0" normalizeH="0" baseline="0" noProof="0" dirty="0">
              <a:ln>
                <a:noFill/>
              </a:ln>
              <a:solidFill>
                <a:prstClr val="black"/>
              </a:solidFill>
              <a:effectLst/>
              <a:uLnTx/>
              <a:uFillTx/>
              <a:latin typeface="Georgia"/>
              <a:ea typeface="微软雅黑"/>
              <a:cs typeface="+mn-cs"/>
            </a:endParaRPr>
          </a:p>
        </p:txBody>
      </p:sp>
    </p:spTree>
    <p:extLst>
      <p:ext uri="{BB962C8B-B14F-4D97-AF65-F5344CB8AC3E}">
        <p14:creationId xmlns:p14="http://schemas.microsoft.com/office/powerpoint/2010/main" val="154530523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1331640" y="260648"/>
            <a:ext cx="6768752" cy="6192688"/>
            <a:chOff x="1763688" y="0"/>
            <a:chExt cx="7000900" cy="6597352"/>
          </a:xfrm>
        </p:grpSpPr>
        <p:pic>
          <p:nvPicPr>
            <p:cNvPr id="223234" name="Picture 2" descr="figure 7-05 part 2"/>
            <p:cNvPicPr>
              <a:picLocks noChangeAspect="1" noChangeArrowheads="1"/>
            </p:cNvPicPr>
            <p:nvPr/>
          </p:nvPicPr>
          <p:blipFill>
            <a:blip r:embed="rId3" cstate="email"/>
            <a:srcRect/>
            <a:stretch>
              <a:fillRect/>
            </a:stretch>
          </p:blipFill>
          <p:spPr bwMode="auto">
            <a:xfrm>
              <a:off x="1828800" y="0"/>
              <a:ext cx="6935788" cy="6532563"/>
            </a:xfrm>
            <a:prstGeom prst="rect">
              <a:avLst/>
            </a:prstGeom>
            <a:noFill/>
            <a:ln w="9525">
              <a:noFill/>
              <a:miter lim="800000"/>
              <a:headEnd/>
              <a:tailEnd/>
            </a:ln>
            <a:effectLst/>
          </p:spPr>
        </p:pic>
        <p:sp>
          <p:nvSpPr>
            <p:cNvPr id="4" name="矩形 3"/>
            <p:cNvSpPr/>
            <p:nvPr/>
          </p:nvSpPr>
          <p:spPr>
            <a:xfrm>
              <a:off x="1763688" y="6093296"/>
              <a:ext cx="201622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a:extLst>
              <a:ext uri="{FF2B5EF4-FFF2-40B4-BE49-F238E27FC236}">
                <a16:creationId xmlns:a16="http://schemas.microsoft.com/office/drawing/2014/main" id="{CA2EAAB6-12CC-4678-885B-91AF40A73B9B}"/>
              </a:ext>
            </a:extLst>
          </p:cNvPr>
          <p:cNvSpPr/>
          <p:nvPr/>
        </p:nvSpPr>
        <p:spPr>
          <a:xfrm>
            <a:off x="3281007" y="5569226"/>
            <a:ext cx="1927097" cy="410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6" name="矩形 5">
            <a:extLst>
              <a:ext uri="{FF2B5EF4-FFF2-40B4-BE49-F238E27FC236}">
                <a16:creationId xmlns:a16="http://schemas.microsoft.com/office/drawing/2014/main" id="{2C17483D-A4B4-4674-A862-2BB792B599F6}"/>
              </a:ext>
            </a:extLst>
          </p:cNvPr>
          <p:cNvSpPr/>
          <p:nvPr/>
        </p:nvSpPr>
        <p:spPr>
          <a:xfrm>
            <a:off x="1802295" y="598198"/>
            <a:ext cx="6175513" cy="1018567"/>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C1s</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切割</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C4</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C2</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；切割的</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C4</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暴露其</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C2</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结合位点；</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C4</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C1</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附近的细胞表面，</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C2</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C4</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，形成</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转化酶</a:t>
            </a:r>
          </a:p>
        </p:txBody>
      </p:sp>
    </p:spTree>
    <p:extLst>
      <p:ext uri="{BB962C8B-B14F-4D97-AF65-F5344CB8AC3E}">
        <p14:creationId xmlns:p14="http://schemas.microsoft.com/office/powerpoint/2010/main" val="107569642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755576" y="332656"/>
            <a:ext cx="7344816" cy="6237312"/>
            <a:chOff x="251520" y="152400"/>
            <a:chExt cx="7585968" cy="6705600"/>
          </a:xfrm>
        </p:grpSpPr>
        <p:pic>
          <p:nvPicPr>
            <p:cNvPr id="118786" name="Picture 2" descr="figure 7-05 part 3"/>
            <p:cNvPicPr>
              <a:picLocks noChangeAspect="1" noChangeArrowheads="1"/>
            </p:cNvPicPr>
            <p:nvPr/>
          </p:nvPicPr>
          <p:blipFill>
            <a:blip r:embed="rId3" cstate="email"/>
            <a:srcRect/>
            <a:stretch>
              <a:fillRect/>
            </a:stretch>
          </p:blipFill>
          <p:spPr bwMode="auto">
            <a:xfrm>
              <a:off x="304800" y="152400"/>
              <a:ext cx="7532688" cy="6532563"/>
            </a:xfrm>
            <a:prstGeom prst="rect">
              <a:avLst/>
            </a:prstGeom>
            <a:noFill/>
            <a:ln w="9525">
              <a:noFill/>
              <a:miter lim="800000"/>
              <a:headEnd/>
              <a:tailEnd/>
            </a:ln>
            <a:effectLst/>
          </p:spPr>
        </p:pic>
        <p:sp>
          <p:nvSpPr>
            <p:cNvPr id="4" name="矩形 3"/>
            <p:cNvSpPr/>
            <p:nvPr/>
          </p:nvSpPr>
          <p:spPr>
            <a:xfrm>
              <a:off x="251520" y="6237312"/>
              <a:ext cx="2088232"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a:extLst>
              <a:ext uri="{FF2B5EF4-FFF2-40B4-BE49-F238E27FC236}">
                <a16:creationId xmlns:a16="http://schemas.microsoft.com/office/drawing/2014/main" id="{EC8DD045-E28F-4945-88D5-243565A02183}"/>
              </a:ext>
            </a:extLst>
          </p:cNvPr>
          <p:cNvSpPr/>
          <p:nvPr/>
        </p:nvSpPr>
        <p:spPr>
          <a:xfrm>
            <a:off x="1252105" y="641465"/>
            <a:ext cx="6714024" cy="1148589"/>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转化酶水解多个</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分子，其中一些与</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转化酶结合形成</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6" name="矩形 5">
            <a:extLst>
              <a:ext uri="{FF2B5EF4-FFF2-40B4-BE49-F238E27FC236}">
                <a16:creationId xmlns:a16="http://schemas.microsoft.com/office/drawing/2014/main" id="{1CE27611-4181-4352-A1AA-F2DA17E6B7F9}"/>
              </a:ext>
            </a:extLst>
          </p:cNvPr>
          <p:cNvSpPr/>
          <p:nvPr/>
        </p:nvSpPr>
        <p:spPr>
          <a:xfrm>
            <a:off x="4231037" y="5581655"/>
            <a:ext cx="2104543" cy="410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转化酶</a:t>
            </a:r>
          </a:p>
        </p:txBody>
      </p:sp>
    </p:spTree>
    <p:extLst>
      <p:ext uri="{BB962C8B-B14F-4D97-AF65-F5344CB8AC3E}">
        <p14:creationId xmlns:p14="http://schemas.microsoft.com/office/powerpoint/2010/main" val="32119639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683568" y="188640"/>
            <a:ext cx="7776864" cy="6237312"/>
            <a:chOff x="539552" y="165100"/>
            <a:chExt cx="7969448" cy="6692900"/>
          </a:xfrm>
        </p:grpSpPr>
        <p:pic>
          <p:nvPicPr>
            <p:cNvPr id="119810" name="Picture 2" descr="figure 7-05 part 4"/>
            <p:cNvPicPr>
              <a:picLocks noChangeAspect="1" noChangeArrowheads="1"/>
            </p:cNvPicPr>
            <p:nvPr/>
          </p:nvPicPr>
          <p:blipFill>
            <a:blip r:embed="rId3" cstate="email"/>
            <a:srcRect/>
            <a:stretch>
              <a:fillRect/>
            </a:stretch>
          </p:blipFill>
          <p:spPr bwMode="auto">
            <a:xfrm>
              <a:off x="635000" y="165100"/>
              <a:ext cx="7874000" cy="6532563"/>
            </a:xfrm>
            <a:prstGeom prst="rect">
              <a:avLst/>
            </a:prstGeom>
            <a:noFill/>
            <a:ln w="9525">
              <a:noFill/>
              <a:miter lim="800000"/>
              <a:headEnd/>
              <a:tailEnd/>
            </a:ln>
            <a:effectLst/>
          </p:spPr>
        </p:pic>
        <p:sp>
          <p:nvSpPr>
            <p:cNvPr id="3" name="矩形 2"/>
            <p:cNvSpPr/>
            <p:nvPr/>
          </p:nvSpPr>
          <p:spPr>
            <a:xfrm>
              <a:off x="539552" y="6237312"/>
              <a:ext cx="2088232"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a:extLst>
              <a:ext uri="{FF2B5EF4-FFF2-40B4-BE49-F238E27FC236}">
                <a16:creationId xmlns:a16="http://schemas.microsoft.com/office/drawing/2014/main" id="{8BF93F53-3BB3-49B0-A0D0-F759351E7192}"/>
              </a:ext>
            </a:extLst>
          </p:cNvPr>
          <p:cNvSpPr/>
          <p:nvPr/>
        </p:nvSpPr>
        <p:spPr>
          <a:xfrm>
            <a:off x="1069383" y="5356930"/>
            <a:ext cx="2572719" cy="410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6" name="矩形 5">
            <a:extLst>
              <a:ext uri="{FF2B5EF4-FFF2-40B4-BE49-F238E27FC236}">
                <a16:creationId xmlns:a16="http://schemas.microsoft.com/office/drawing/2014/main" id="{978061F2-0F71-4664-B31A-8AD2735CF4F7}"/>
              </a:ext>
            </a:extLst>
          </p:cNvPr>
          <p:cNvSpPr/>
          <p:nvPr/>
        </p:nvSpPr>
        <p:spPr>
          <a:xfrm>
            <a:off x="1326489" y="581472"/>
            <a:ext cx="6965104" cy="821126"/>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转化酶的</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组分结合</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C4b2a</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切割</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C5</a:t>
            </a:r>
            <a:endParaRPr kumimoji="0" lang="zh-CN" altLang="en-US" sz="2400" b="1" i="0" u="none" strike="noStrike" kern="1200" cap="none" spc="0" normalizeH="0" baseline="0" noProof="0" dirty="0">
              <a:ln>
                <a:noFill/>
              </a:ln>
              <a:solidFill>
                <a:prstClr val="black"/>
              </a:solidFill>
              <a:effectLst/>
              <a:uLnTx/>
              <a:uFillTx/>
              <a:latin typeface="Georgia"/>
              <a:ea typeface="微软雅黑"/>
              <a:cs typeface="+mn-cs"/>
            </a:endParaRPr>
          </a:p>
        </p:txBody>
      </p:sp>
    </p:spTree>
    <p:extLst>
      <p:ext uri="{BB962C8B-B14F-4D97-AF65-F5344CB8AC3E}">
        <p14:creationId xmlns:p14="http://schemas.microsoft.com/office/powerpoint/2010/main" val="7784893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260600" y="116632"/>
            <a:ext cx="4625975" cy="6692900"/>
            <a:chOff x="2260600" y="165100"/>
            <a:chExt cx="4625975" cy="6692900"/>
          </a:xfrm>
        </p:grpSpPr>
        <p:pic>
          <p:nvPicPr>
            <p:cNvPr id="120834" name="Picture 2" descr="figure 7-05 part 5"/>
            <p:cNvPicPr>
              <a:picLocks noChangeAspect="1" noChangeArrowheads="1"/>
            </p:cNvPicPr>
            <p:nvPr/>
          </p:nvPicPr>
          <p:blipFill>
            <a:blip r:embed="rId3" cstate="email"/>
            <a:srcRect/>
            <a:stretch>
              <a:fillRect/>
            </a:stretch>
          </p:blipFill>
          <p:spPr bwMode="auto">
            <a:xfrm>
              <a:off x="2260600" y="165100"/>
              <a:ext cx="4625975" cy="6532563"/>
            </a:xfrm>
            <a:prstGeom prst="rect">
              <a:avLst/>
            </a:prstGeom>
            <a:noFill/>
            <a:ln w="9525">
              <a:noFill/>
              <a:miter lim="800000"/>
              <a:headEnd/>
              <a:tailEnd/>
            </a:ln>
            <a:effectLst/>
          </p:spPr>
        </p:pic>
        <p:sp>
          <p:nvSpPr>
            <p:cNvPr id="3" name="矩形 2"/>
            <p:cNvSpPr/>
            <p:nvPr/>
          </p:nvSpPr>
          <p:spPr>
            <a:xfrm>
              <a:off x="2267744" y="6237312"/>
              <a:ext cx="2016224"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a:extLst>
              <a:ext uri="{FF2B5EF4-FFF2-40B4-BE49-F238E27FC236}">
                <a16:creationId xmlns:a16="http://schemas.microsoft.com/office/drawing/2014/main" id="{8DD9EEEA-A473-42A6-A1E1-E05775D90BC0}"/>
              </a:ext>
            </a:extLst>
          </p:cNvPr>
          <p:cNvSpPr/>
          <p:nvPr/>
        </p:nvSpPr>
        <p:spPr>
          <a:xfrm>
            <a:off x="2569462" y="346998"/>
            <a:ext cx="4211048" cy="474411"/>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C5b</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800" b="1" i="0" u="none" strike="noStrike" kern="1200" cap="none" spc="0" normalizeH="0" baseline="0" noProof="0" dirty="0">
                <a:ln>
                  <a:noFill/>
                </a:ln>
                <a:solidFill>
                  <a:prstClr val="black"/>
                </a:solidFill>
                <a:effectLst/>
                <a:uLnTx/>
                <a:uFillTx/>
                <a:latin typeface="Georgia"/>
                <a:ea typeface="微软雅黑"/>
                <a:cs typeface="+mn-cs"/>
              </a:rPr>
              <a:t>C6</a:t>
            </a: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，启动攻膜复合物的形成</a:t>
            </a:r>
          </a:p>
        </p:txBody>
      </p:sp>
      <p:sp>
        <p:nvSpPr>
          <p:cNvPr id="6" name="矩形 5">
            <a:extLst>
              <a:ext uri="{FF2B5EF4-FFF2-40B4-BE49-F238E27FC236}">
                <a16:creationId xmlns:a16="http://schemas.microsoft.com/office/drawing/2014/main" id="{9A223A34-52A7-49DF-BC4F-20CA53DA5389}"/>
              </a:ext>
            </a:extLst>
          </p:cNvPr>
          <p:cNvSpPr/>
          <p:nvPr/>
        </p:nvSpPr>
        <p:spPr>
          <a:xfrm>
            <a:off x="3604670" y="5886739"/>
            <a:ext cx="2741885" cy="410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攻膜复合物</a:t>
            </a:r>
          </a:p>
        </p:txBody>
      </p:sp>
    </p:spTree>
    <p:extLst>
      <p:ext uri="{BB962C8B-B14F-4D97-AF65-F5344CB8AC3E}">
        <p14:creationId xmlns:p14="http://schemas.microsoft.com/office/powerpoint/2010/main" val="9955781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2_18"/>
          <p:cNvPicPr>
            <a:picLocks noChangeAspect="1" noChangeArrowheads="1"/>
          </p:cNvPicPr>
          <p:nvPr/>
        </p:nvPicPr>
        <p:blipFill>
          <a:blip r:embed="rId2" cstate="print"/>
          <a:srcRect/>
          <a:stretch>
            <a:fillRect/>
          </a:stretch>
        </p:blipFill>
        <p:spPr bwMode="auto">
          <a:xfrm>
            <a:off x="622300" y="279400"/>
            <a:ext cx="7904163"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8C25EE3A-ECF2-429A-ABE6-0B8B71D594BE}"/>
              </a:ext>
            </a:extLst>
          </p:cNvPr>
          <p:cNvSpPr/>
          <p:nvPr/>
        </p:nvSpPr>
        <p:spPr>
          <a:xfrm>
            <a:off x="2905933" y="1397113"/>
            <a:ext cx="5432156" cy="410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直接结合于病原体表面或通过病原体结合的抗体间接结合，从而使得</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C1r</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得以自激活</a:t>
            </a:r>
          </a:p>
        </p:txBody>
      </p:sp>
      <p:sp>
        <p:nvSpPr>
          <p:cNvPr id="4" name="矩形 3">
            <a:extLst>
              <a:ext uri="{FF2B5EF4-FFF2-40B4-BE49-F238E27FC236}">
                <a16:creationId xmlns:a16="http://schemas.microsoft.com/office/drawing/2014/main" id="{0CA04C1A-FE70-493A-A72C-E8F949398CD3}"/>
              </a:ext>
            </a:extLst>
          </p:cNvPr>
          <p:cNvSpPr/>
          <p:nvPr/>
        </p:nvSpPr>
        <p:spPr>
          <a:xfrm>
            <a:off x="2905933" y="1975716"/>
            <a:ext cx="5432156" cy="294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切割</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C1s</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以激活蛋白酶</a:t>
            </a:r>
          </a:p>
        </p:txBody>
      </p:sp>
      <p:sp>
        <p:nvSpPr>
          <p:cNvPr id="5" name="矩形 4">
            <a:extLst>
              <a:ext uri="{FF2B5EF4-FFF2-40B4-BE49-F238E27FC236}">
                <a16:creationId xmlns:a16="http://schemas.microsoft.com/office/drawing/2014/main" id="{D6BE4845-892F-43FA-9D7A-B5BE09573B22}"/>
              </a:ext>
            </a:extLst>
          </p:cNvPr>
          <p:cNvSpPr/>
          <p:nvPr/>
        </p:nvSpPr>
        <p:spPr>
          <a:xfrm>
            <a:off x="2856858" y="2461323"/>
            <a:ext cx="5432156" cy="294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切割</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C2</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DDB237B0-9A38-47B9-9BC2-2D24145FD319}"/>
              </a:ext>
            </a:extLst>
          </p:cNvPr>
          <p:cNvSpPr/>
          <p:nvPr/>
        </p:nvSpPr>
        <p:spPr>
          <a:xfrm>
            <a:off x="2905933" y="2946930"/>
            <a:ext cx="5432156" cy="46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结合并调理病原体；结合</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C2</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以由</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C1s</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对其切割</a:t>
            </a:r>
          </a:p>
        </p:txBody>
      </p:sp>
      <p:sp>
        <p:nvSpPr>
          <p:cNvPr id="7" name="矩形 6">
            <a:extLst>
              <a:ext uri="{FF2B5EF4-FFF2-40B4-BE49-F238E27FC236}">
                <a16:creationId xmlns:a16="http://schemas.microsoft.com/office/drawing/2014/main" id="{B040D1B5-59F6-4BF3-B543-9FC3151A2970}"/>
              </a:ext>
            </a:extLst>
          </p:cNvPr>
          <p:cNvSpPr/>
          <p:nvPr/>
        </p:nvSpPr>
        <p:spPr>
          <a:xfrm>
            <a:off x="2856858" y="3567486"/>
            <a:ext cx="5432156" cy="294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炎症介质（弱）</a:t>
            </a:r>
          </a:p>
        </p:txBody>
      </p:sp>
      <p:sp>
        <p:nvSpPr>
          <p:cNvPr id="8" name="矩形 7">
            <a:extLst>
              <a:ext uri="{FF2B5EF4-FFF2-40B4-BE49-F238E27FC236}">
                <a16:creationId xmlns:a16="http://schemas.microsoft.com/office/drawing/2014/main" id="{1C506591-FECA-42BD-9007-67994896568F}"/>
              </a:ext>
            </a:extLst>
          </p:cNvPr>
          <p:cNvSpPr/>
          <p:nvPr/>
        </p:nvSpPr>
        <p:spPr>
          <a:xfrm>
            <a:off x="2905933" y="4053093"/>
            <a:ext cx="5432156" cy="39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经典途径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C3/C5</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转化酶的活性酶：切割</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C5</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9" name="矩形 8">
            <a:extLst>
              <a:ext uri="{FF2B5EF4-FFF2-40B4-BE49-F238E27FC236}">
                <a16:creationId xmlns:a16="http://schemas.microsoft.com/office/drawing/2014/main" id="{A3C7F298-9399-44B2-9C42-DFD2323683C9}"/>
              </a:ext>
            </a:extLst>
          </p:cNvPr>
          <p:cNvSpPr/>
          <p:nvPr/>
        </p:nvSpPr>
        <p:spPr>
          <a:xfrm>
            <a:off x="2856858" y="4666589"/>
            <a:ext cx="5432156" cy="294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血管活性物质</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C2</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激肽的前体</a:t>
            </a:r>
          </a:p>
        </p:txBody>
      </p:sp>
      <p:sp>
        <p:nvSpPr>
          <p:cNvPr id="10" name="矩形 9">
            <a:extLst>
              <a:ext uri="{FF2B5EF4-FFF2-40B4-BE49-F238E27FC236}">
                <a16:creationId xmlns:a16="http://schemas.microsoft.com/office/drawing/2014/main" id="{2DBFD7D2-38B4-4627-9ACF-CD0E77345805}"/>
              </a:ext>
            </a:extLst>
          </p:cNvPr>
          <p:cNvSpPr/>
          <p:nvPr/>
        </p:nvSpPr>
        <p:spPr>
          <a:xfrm>
            <a:off x="2856858" y="5160041"/>
            <a:ext cx="5558722" cy="567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许多</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分子结合于病原体表面并发挥调理素的作用；</a:t>
            </a:r>
            <a:endParaRPr kumimoji="0" lang="en-US" altLang="zh-CN" sz="14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启动经由替代途径的信号放大；</a:t>
            </a:r>
            <a:endParaRPr kumimoji="0" lang="en-US" altLang="zh-CN" sz="14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以使其被</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C2b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切割</a:t>
            </a:r>
          </a:p>
        </p:txBody>
      </p:sp>
      <p:sp>
        <p:nvSpPr>
          <p:cNvPr id="11" name="矩形 10">
            <a:extLst>
              <a:ext uri="{FF2B5EF4-FFF2-40B4-BE49-F238E27FC236}">
                <a16:creationId xmlns:a16="http://schemas.microsoft.com/office/drawing/2014/main" id="{06991492-331D-416E-A17B-18A650413A1B}"/>
              </a:ext>
            </a:extLst>
          </p:cNvPr>
          <p:cNvSpPr/>
          <p:nvPr/>
        </p:nvSpPr>
        <p:spPr>
          <a:xfrm>
            <a:off x="2920141" y="5908333"/>
            <a:ext cx="5432156" cy="294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炎症介质（中等强度）</a:t>
            </a:r>
          </a:p>
        </p:txBody>
      </p:sp>
      <p:sp>
        <p:nvSpPr>
          <p:cNvPr id="12" name="矩形 11">
            <a:extLst>
              <a:ext uri="{FF2B5EF4-FFF2-40B4-BE49-F238E27FC236}">
                <a16:creationId xmlns:a16="http://schemas.microsoft.com/office/drawing/2014/main" id="{01780935-5AB8-43E9-9D18-CDE4C0288C76}"/>
              </a:ext>
            </a:extLst>
          </p:cNvPr>
          <p:cNvSpPr/>
          <p:nvPr/>
        </p:nvSpPr>
        <p:spPr>
          <a:xfrm>
            <a:off x="1462222" y="383554"/>
            <a:ext cx="6441914" cy="294785"/>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补体激活经典途径中的蛋白质</a:t>
            </a:r>
          </a:p>
        </p:txBody>
      </p:sp>
      <p:sp>
        <p:nvSpPr>
          <p:cNvPr id="13" name="矩形 12">
            <a:extLst>
              <a:ext uri="{FF2B5EF4-FFF2-40B4-BE49-F238E27FC236}">
                <a16:creationId xmlns:a16="http://schemas.microsoft.com/office/drawing/2014/main" id="{FE6EBF60-4ED3-498A-AF3A-514818726337}"/>
              </a:ext>
            </a:extLst>
          </p:cNvPr>
          <p:cNvSpPr/>
          <p:nvPr/>
        </p:nvSpPr>
        <p:spPr>
          <a:xfrm>
            <a:off x="700011" y="869644"/>
            <a:ext cx="981556" cy="362471"/>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天然组分</a:t>
            </a:r>
          </a:p>
        </p:txBody>
      </p:sp>
      <p:sp>
        <p:nvSpPr>
          <p:cNvPr id="14" name="矩形 13">
            <a:extLst>
              <a:ext uri="{FF2B5EF4-FFF2-40B4-BE49-F238E27FC236}">
                <a16:creationId xmlns:a16="http://schemas.microsoft.com/office/drawing/2014/main" id="{038EB7ED-C138-4A6B-A4FD-1B699B9EE471}"/>
              </a:ext>
            </a:extLst>
          </p:cNvPr>
          <p:cNvSpPr/>
          <p:nvPr/>
        </p:nvSpPr>
        <p:spPr>
          <a:xfrm>
            <a:off x="1890800" y="869161"/>
            <a:ext cx="643173" cy="362471"/>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活性形式</a:t>
            </a:r>
          </a:p>
        </p:txBody>
      </p:sp>
      <p:sp>
        <p:nvSpPr>
          <p:cNvPr id="15" name="矩形 14">
            <a:extLst>
              <a:ext uri="{FF2B5EF4-FFF2-40B4-BE49-F238E27FC236}">
                <a16:creationId xmlns:a16="http://schemas.microsoft.com/office/drawing/2014/main" id="{4683E1F1-5128-4B84-A3E6-7DCC44A6623B}"/>
              </a:ext>
            </a:extLst>
          </p:cNvPr>
          <p:cNvSpPr/>
          <p:nvPr/>
        </p:nvSpPr>
        <p:spPr>
          <a:xfrm>
            <a:off x="2856858" y="900934"/>
            <a:ext cx="2943381" cy="362471"/>
          </a:xfrm>
          <a:prstGeom prst="rect">
            <a:avLst/>
          </a:prstGeom>
          <a:solidFill>
            <a:srgbClr val="B5E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活性形式的功能</a:t>
            </a:r>
          </a:p>
        </p:txBody>
      </p:sp>
    </p:spTree>
    <p:extLst>
      <p:ext uri="{BB962C8B-B14F-4D97-AF65-F5344CB8AC3E}">
        <p14:creationId xmlns:p14="http://schemas.microsoft.com/office/powerpoint/2010/main" val="36682876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MBL.jpg"/>
          <p:cNvPicPr>
            <a:picLocks noChangeAspect="1"/>
          </p:cNvPicPr>
          <p:nvPr/>
        </p:nvPicPr>
        <p:blipFill>
          <a:blip r:embed="rId2" cstate="print"/>
          <a:stretch>
            <a:fillRect/>
          </a:stretch>
        </p:blipFill>
        <p:spPr>
          <a:xfrm>
            <a:off x="1547664" y="333623"/>
            <a:ext cx="4824536" cy="6119713"/>
          </a:xfrm>
          <a:prstGeom prst="rect">
            <a:avLst/>
          </a:prstGeom>
        </p:spPr>
      </p:pic>
      <p:sp>
        <p:nvSpPr>
          <p:cNvPr id="4" name="矩形 3">
            <a:extLst>
              <a:ext uri="{FF2B5EF4-FFF2-40B4-BE49-F238E27FC236}">
                <a16:creationId xmlns:a16="http://schemas.microsoft.com/office/drawing/2014/main" id="{9690F69D-9572-42A9-AA62-A7C84D5C8E46}"/>
              </a:ext>
            </a:extLst>
          </p:cNvPr>
          <p:cNvSpPr/>
          <p:nvPr/>
        </p:nvSpPr>
        <p:spPr>
          <a:xfrm>
            <a:off x="1893381" y="458939"/>
            <a:ext cx="4158707" cy="788675"/>
          </a:xfrm>
          <a:prstGeom prst="rect">
            <a:avLst/>
          </a:prstGeom>
          <a:solidFill>
            <a:srgbClr val="88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以高亲和力结合甘露糖和海藻糖残基</a:t>
            </a:r>
          </a:p>
        </p:txBody>
      </p:sp>
    </p:spTree>
    <p:extLst>
      <p:ext uri="{BB962C8B-B14F-4D97-AF65-F5344CB8AC3E}">
        <p14:creationId xmlns:p14="http://schemas.microsoft.com/office/powerpoint/2010/main" val="2681075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email"/>
          <a:srcRect/>
          <a:stretch>
            <a:fillRect/>
          </a:stretch>
        </p:blipFill>
        <p:spPr bwMode="auto">
          <a:xfrm>
            <a:off x="1331640" y="332658"/>
            <a:ext cx="5904656" cy="4809065"/>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6" name="矩形 5"/>
          <p:cNvSpPr/>
          <p:nvPr/>
        </p:nvSpPr>
        <p:spPr>
          <a:xfrm>
            <a:off x="1403648" y="5589242"/>
            <a:ext cx="5328592" cy="36933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dirty="0">
                <a:solidFill>
                  <a:prstClr val="white"/>
                </a:solidFill>
                <a:latin typeface="微软雅黑"/>
                <a:ea typeface="微软雅黑"/>
              </a:rPr>
              <a:t>提呈抗原的巨噬细胞与</a:t>
            </a:r>
            <a:r>
              <a:rPr lang="en-US" altLang="zh-CN" dirty="0">
                <a:solidFill>
                  <a:prstClr val="white"/>
                </a:solidFill>
                <a:latin typeface="微软雅黑"/>
                <a:ea typeface="微软雅黑"/>
              </a:rPr>
              <a:t>T</a:t>
            </a:r>
            <a:r>
              <a:rPr lang="zh-CN" altLang="en-US" dirty="0">
                <a:solidFill>
                  <a:prstClr val="white"/>
                </a:solidFill>
                <a:latin typeface="微软雅黑"/>
                <a:ea typeface="微软雅黑"/>
              </a:rPr>
              <a:t>细胞结合的电镜照片</a:t>
            </a:r>
            <a:endParaRPr lang="en-US" altLang="zh-CN" dirty="0">
              <a:solidFill>
                <a:prstClr val="white"/>
              </a:solidFill>
              <a:latin typeface="微软雅黑"/>
              <a:ea typeface="微软雅黑"/>
            </a:endParaRPr>
          </a:p>
        </p:txBody>
      </p:sp>
      <p:sp>
        <p:nvSpPr>
          <p:cNvPr id="8" name="左箭头标注 7"/>
          <p:cNvSpPr/>
          <p:nvPr/>
        </p:nvSpPr>
        <p:spPr>
          <a:xfrm>
            <a:off x="6660232" y="2564904"/>
            <a:ext cx="2232248" cy="504056"/>
          </a:xfrm>
          <a:prstGeom prst="leftArrowCallou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巨噬细胞</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figure_02_14"/>
          <p:cNvPicPr>
            <a:picLocks noChangeAspect="1" noChangeArrowheads="1"/>
          </p:cNvPicPr>
          <p:nvPr/>
        </p:nvPicPr>
        <p:blipFill>
          <a:blip r:embed="rId2" cstate="print"/>
          <a:srcRect/>
          <a:stretch>
            <a:fillRect/>
          </a:stretch>
        </p:blipFill>
        <p:spPr bwMode="auto">
          <a:xfrm>
            <a:off x="304800" y="355600"/>
            <a:ext cx="8531225" cy="6154738"/>
          </a:xfrm>
          <a:prstGeom prst="rect">
            <a:avLst/>
          </a:prstGeom>
          <a:noFill/>
          <a:ln w="9525">
            <a:noFill/>
            <a:miter lim="800000"/>
            <a:headEnd/>
            <a:tailEnd/>
          </a:ln>
          <a:effectLst/>
        </p:spPr>
      </p:pic>
    </p:spTree>
    <p:extLst>
      <p:ext uri="{BB962C8B-B14F-4D97-AF65-F5344CB8AC3E}">
        <p14:creationId xmlns:p14="http://schemas.microsoft.com/office/powerpoint/2010/main" val="12614354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2_15"/>
          <p:cNvPicPr>
            <a:picLocks noChangeAspect="1" noChangeArrowheads="1"/>
          </p:cNvPicPr>
          <p:nvPr/>
        </p:nvPicPr>
        <p:blipFill>
          <a:blip r:embed="rId2" cstate="print"/>
          <a:srcRect/>
          <a:stretch>
            <a:fillRect/>
          </a:stretch>
        </p:blipFill>
        <p:spPr bwMode="auto">
          <a:xfrm>
            <a:off x="1739900" y="279400"/>
            <a:ext cx="5667375"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EAAA48C9-1F26-4D3C-B071-F3BDC2FA29BE}"/>
              </a:ext>
            </a:extLst>
          </p:cNvPr>
          <p:cNvSpPr/>
          <p:nvPr/>
        </p:nvSpPr>
        <p:spPr>
          <a:xfrm>
            <a:off x="1846886" y="356461"/>
            <a:ext cx="2616626" cy="495945"/>
          </a:xfrm>
          <a:prstGeom prst="rect">
            <a:avLst/>
          </a:prstGeom>
          <a:solidFill>
            <a:srgbClr val="87C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单体形成具有糖识别结构域的三聚体</a:t>
            </a:r>
          </a:p>
        </p:txBody>
      </p:sp>
      <p:sp>
        <p:nvSpPr>
          <p:cNvPr id="4" name="矩形 3">
            <a:extLst>
              <a:ext uri="{FF2B5EF4-FFF2-40B4-BE49-F238E27FC236}">
                <a16:creationId xmlns:a16="http://schemas.microsoft.com/office/drawing/2014/main" id="{51058740-7055-4ED2-9427-2A9CCB22E24F}"/>
              </a:ext>
            </a:extLst>
          </p:cNvPr>
          <p:cNvSpPr/>
          <p:nvPr/>
        </p:nvSpPr>
        <p:spPr>
          <a:xfrm>
            <a:off x="2025439" y="2933971"/>
            <a:ext cx="2259519" cy="380729"/>
          </a:xfrm>
          <a:prstGeom prst="rect">
            <a:avLst/>
          </a:prstGeom>
          <a:solidFill>
            <a:srgbClr val="88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以高亲和力结合甘露糖和海藻糖残基</a:t>
            </a:r>
          </a:p>
        </p:txBody>
      </p:sp>
      <p:sp>
        <p:nvSpPr>
          <p:cNvPr id="5" name="矩形 4">
            <a:extLst>
              <a:ext uri="{FF2B5EF4-FFF2-40B4-BE49-F238E27FC236}">
                <a16:creationId xmlns:a16="http://schemas.microsoft.com/office/drawing/2014/main" id="{9690F69D-9572-42A9-AA62-A7C84D5C8E46}"/>
              </a:ext>
            </a:extLst>
          </p:cNvPr>
          <p:cNvSpPr/>
          <p:nvPr/>
        </p:nvSpPr>
        <p:spPr>
          <a:xfrm>
            <a:off x="1846886" y="2453639"/>
            <a:ext cx="2438072" cy="172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            糖识别结构域</a:t>
            </a:r>
          </a:p>
        </p:txBody>
      </p:sp>
      <p:sp>
        <p:nvSpPr>
          <p:cNvPr id="6" name="矩形 5">
            <a:extLst>
              <a:ext uri="{FF2B5EF4-FFF2-40B4-BE49-F238E27FC236}">
                <a16:creationId xmlns:a16="http://schemas.microsoft.com/office/drawing/2014/main" id="{A68B81C5-788C-4B8C-AF54-FF2357F0AA7F}"/>
              </a:ext>
            </a:extLst>
          </p:cNvPr>
          <p:cNvSpPr/>
          <p:nvPr/>
        </p:nvSpPr>
        <p:spPr>
          <a:xfrm>
            <a:off x="3302306" y="1501993"/>
            <a:ext cx="1002994" cy="302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螺旋形成的卷曲螺旋</a:t>
            </a: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7" name="矩形 6">
            <a:extLst>
              <a:ext uri="{FF2B5EF4-FFF2-40B4-BE49-F238E27FC236}">
                <a16:creationId xmlns:a16="http://schemas.microsoft.com/office/drawing/2014/main" id="{48C7CFE0-62F2-4EA8-9A62-1DF527E98884}"/>
              </a:ext>
            </a:extLst>
          </p:cNvPr>
          <p:cNvSpPr/>
          <p:nvPr/>
        </p:nvSpPr>
        <p:spPr>
          <a:xfrm>
            <a:off x="3828086" y="1043151"/>
            <a:ext cx="635426" cy="302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胶原蛋白螺旋</a:t>
            </a:r>
          </a:p>
        </p:txBody>
      </p:sp>
      <p:sp>
        <p:nvSpPr>
          <p:cNvPr id="8" name="矩形 7">
            <a:extLst>
              <a:ext uri="{FF2B5EF4-FFF2-40B4-BE49-F238E27FC236}">
                <a16:creationId xmlns:a16="http://schemas.microsoft.com/office/drawing/2014/main" id="{88560F62-B338-46D5-B1E5-021BC60028EA}"/>
              </a:ext>
            </a:extLst>
          </p:cNvPr>
          <p:cNvSpPr/>
          <p:nvPr/>
        </p:nvSpPr>
        <p:spPr>
          <a:xfrm>
            <a:off x="6736386" y="1043151"/>
            <a:ext cx="635426" cy="302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胶原蛋白螺旋</a:t>
            </a:r>
          </a:p>
        </p:txBody>
      </p:sp>
      <p:sp>
        <p:nvSpPr>
          <p:cNvPr id="9" name="矩形 8">
            <a:extLst>
              <a:ext uri="{FF2B5EF4-FFF2-40B4-BE49-F238E27FC236}">
                <a16:creationId xmlns:a16="http://schemas.microsoft.com/office/drawing/2014/main" id="{4FA01167-FA34-47B3-B334-37FF46FAB972}"/>
              </a:ext>
            </a:extLst>
          </p:cNvPr>
          <p:cNvSpPr/>
          <p:nvPr/>
        </p:nvSpPr>
        <p:spPr>
          <a:xfrm>
            <a:off x="6175046" y="1516715"/>
            <a:ext cx="1002994" cy="302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sym typeface="Symbol" panose="05050102010706020507" pitchFamily="18" charset="2"/>
              </a:rPr>
              <a:t>螺旋形成的卷曲螺旋</a:t>
            </a: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0" name="矩形 9">
            <a:extLst>
              <a:ext uri="{FF2B5EF4-FFF2-40B4-BE49-F238E27FC236}">
                <a16:creationId xmlns:a16="http://schemas.microsoft.com/office/drawing/2014/main" id="{B6229B92-1268-43C4-8588-E660B8054430}"/>
              </a:ext>
            </a:extLst>
          </p:cNvPr>
          <p:cNvSpPr/>
          <p:nvPr/>
        </p:nvSpPr>
        <p:spPr>
          <a:xfrm>
            <a:off x="4695730" y="356461"/>
            <a:ext cx="2616626" cy="495945"/>
          </a:xfrm>
          <a:prstGeom prst="rect">
            <a:avLst/>
          </a:prstGeom>
          <a:solidFill>
            <a:srgbClr val="87C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Ficolin</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在结构上类似于</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，但具有不同的糖识别结构域</a:t>
            </a:r>
          </a:p>
        </p:txBody>
      </p:sp>
      <p:sp>
        <p:nvSpPr>
          <p:cNvPr id="11" name="矩形 10">
            <a:extLst>
              <a:ext uri="{FF2B5EF4-FFF2-40B4-BE49-F238E27FC236}">
                <a16:creationId xmlns:a16="http://schemas.microsoft.com/office/drawing/2014/main" id="{16030E68-AF5F-4846-AE21-6531D7979D2D}"/>
              </a:ext>
            </a:extLst>
          </p:cNvPr>
          <p:cNvSpPr/>
          <p:nvPr/>
        </p:nvSpPr>
        <p:spPr>
          <a:xfrm>
            <a:off x="4683336" y="2453639"/>
            <a:ext cx="2438072" cy="172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            糖识别结构域</a:t>
            </a:r>
          </a:p>
        </p:txBody>
      </p:sp>
      <p:sp>
        <p:nvSpPr>
          <p:cNvPr id="12" name="矩形 11">
            <a:extLst>
              <a:ext uri="{FF2B5EF4-FFF2-40B4-BE49-F238E27FC236}">
                <a16:creationId xmlns:a16="http://schemas.microsoft.com/office/drawing/2014/main" id="{0A59D3D6-ACCE-4175-80BD-BB086F80955D}"/>
              </a:ext>
            </a:extLst>
          </p:cNvPr>
          <p:cNvSpPr/>
          <p:nvPr/>
        </p:nvSpPr>
        <p:spPr>
          <a:xfrm>
            <a:off x="4874283" y="2987709"/>
            <a:ext cx="2259519" cy="380729"/>
          </a:xfrm>
          <a:prstGeom prst="rect">
            <a:avLst/>
          </a:prstGeom>
          <a:solidFill>
            <a:srgbClr val="88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Ficolin</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结合含有乙酰化糖的寡糖</a:t>
            </a:r>
          </a:p>
        </p:txBody>
      </p:sp>
    </p:spTree>
    <p:extLst>
      <p:ext uri="{BB962C8B-B14F-4D97-AF65-F5344CB8AC3E}">
        <p14:creationId xmlns:p14="http://schemas.microsoft.com/office/powerpoint/2010/main" val="130949459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2_16"/>
          <p:cNvPicPr>
            <a:picLocks noChangeAspect="1" noChangeArrowheads="1"/>
          </p:cNvPicPr>
          <p:nvPr/>
        </p:nvPicPr>
        <p:blipFill>
          <a:blip r:embed="rId2" cstate="print"/>
          <a:srcRect/>
          <a:stretch>
            <a:fillRect/>
          </a:stretch>
        </p:blipFill>
        <p:spPr bwMode="auto">
          <a:xfrm>
            <a:off x="304800" y="1384300"/>
            <a:ext cx="8531225" cy="4102100"/>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CB645F88-406C-4A26-9A1A-770469084198}"/>
              </a:ext>
            </a:extLst>
          </p:cNvPr>
          <p:cNvSpPr/>
          <p:nvPr/>
        </p:nvSpPr>
        <p:spPr>
          <a:xfrm>
            <a:off x="358141" y="1508759"/>
            <a:ext cx="2011680" cy="685801"/>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与</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或</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ficolin</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关联的</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MASP-2</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激活，将</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C4</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切割成</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C4a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，后者结合于微生物表面</a:t>
            </a:r>
          </a:p>
        </p:txBody>
      </p:sp>
      <p:sp>
        <p:nvSpPr>
          <p:cNvPr id="4" name="矩形 3">
            <a:extLst>
              <a:ext uri="{FF2B5EF4-FFF2-40B4-BE49-F238E27FC236}">
                <a16:creationId xmlns:a16="http://schemas.microsoft.com/office/drawing/2014/main" id="{947EA816-8685-4856-8CB4-E1BF371BCE7C}"/>
              </a:ext>
            </a:extLst>
          </p:cNvPr>
          <p:cNvSpPr/>
          <p:nvPr/>
        </p:nvSpPr>
        <p:spPr>
          <a:xfrm>
            <a:off x="2528252" y="1508758"/>
            <a:ext cx="1952308" cy="685801"/>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C2</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，其被</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MASP-2</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切割成</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C2a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C2b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，形成</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C4b2a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复合物</a:t>
            </a:r>
          </a:p>
        </p:txBody>
      </p:sp>
      <p:sp>
        <p:nvSpPr>
          <p:cNvPr id="5" name="矩形 4">
            <a:extLst>
              <a:ext uri="{FF2B5EF4-FFF2-40B4-BE49-F238E27FC236}">
                <a16:creationId xmlns:a16="http://schemas.microsoft.com/office/drawing/2014/main" id="{53D85690-E245-43C3-A1F8-F4E73D9E117C}"/>
              </a:ext>
            </a:extLst>
          </p:cNvPr>
          <p:cNvSpPr/>
          <p:nvPr/>
        </p:nvSpPr>
        <p:spPr>
          <a:xfrm>
            <a:off x="4705984" y="1508757"/>
            <a:ext cx="1952308" cy="685801"/>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C4b2a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是活性</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转化酶，能将</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切割成</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，后者与微生物表面或转化酶自身结合</a:t>
            </a:r>
          </a:p>
        </p:txBody>
      </p:sp>
      <p:sp>
        <p:nvSpPr>
          <p:cNvPr id="6" name="矩形 5">
            <a:extLst>
              <a:ext uri="{FF2B5EF4-FFF2-40B4-BE49-F238E27FC236}">
                <a16:creationId xmlns:a16="http://schemas.microsoft.com/office/drawing/2014/main" id="{7E55E4A8-CB03-48B4-95E1-A6F5CE6083B8}"/>
              </a:ext>
            </a:extLst>
          </p:cNvPr>
          <p:cNvSpPr/>
          <p:nvPr/>
        </p:nvSpPr>
        <p:spPr>
          <a:xfrm>
            <a:off x="6818311" y="1447801"/>
            <a:ext cx="1952308" cy="777238"/>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一个</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C4b2a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分子能将多达</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1000</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个分子的</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切割成</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。大量</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结合于微生物表面</a:t>
            </a:r>
          </a:p>
        </p:txBody>
      </p:sp>
    </p:spTree>
    <p:extLst>
      <p:ext uri="{BB962C8B-B14F-4D97-AF65-F5344CB8AC3E}">
        <p14:creationId xmlns:p14="http://schemas.microsoft.com/office/powerpoint/2010/main" val="152831226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figure_02_20"/>
          <p:cNvPicPr>
            <a:picLocks noChangeAspect="1" noChangeArrowheads="1"/>
          </p:cNvPicPr>
          <p:nvPr/>
        </p:nvPicPr>
        <p:blipFill>
          <a:blip r:embed="rId3" cstate="print"/>
          <a:srcRect/>
          <a:stretch>
            <a:fillRect/>
          </a:stretch>
        </p:blipFill>
        <p:spPr bwMode="auto">
          <a:xfrm>
            <a:off x="304800" y="1320800"/>
            <a:ext cx="8531225" cy="4222750"/>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B58F0ED2-4FBE-4CF7-9191-B8CEC668E871}"/>
              </a:ext>
            </a:extLst>
          </p:cNvPr>
          <p:cNvSpPr/>
          <p:nvPr/>
        </p:nvSpPr>
        <p:spPr>
          <a:xfrm>
            <a:off x="447992" y="1440178"/>
            <a:ext cx="2577148" cy="1318262"/>
          </a:xfrm>
          <a:prstGeom prst="rect">
            <a:avLst/>
          </a:prstGeom>
          <a:solidFill>
            <a:srgbClr val="96D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自发水解成</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C3(H2O)</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并结合</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因子，使其能被</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因子切割成</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Ba</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Bb</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4" name="矩形 3">
            <a:extLst>
              <a:ext uri="{FF2B5EF4-FFF2-40B4-BE49-F238E27FC236}">
                <a16:creationId xmlns:a16="http://schemas.microsoft.com/office/drawing/2014/main" id="{74CB6A30-91FF-4E1A-BAF5-392BB12EB249}"/>
              </a:ext>
            </a:extLst>
          </p:cNvPr>
          <p:cNvSpPr/>
          <p:nvPr/>
        </p:nvSpPr>
        <p:spPr>
          <a:xfrm>
            <a:off x="3281838" y="1440178"/>
            <a:ext cx="2577148" cy="1318262"/>
          </a:xfrm>
          <a:prstGeom prst="rect">
            <a:avLst/>
          </a:prstGeom>
          <a:solidFill>
            <a:srgbClr val="96D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C3(H2O)Bb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复合体是</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转化酶，能将更多</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切割成</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C3a</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会被快速灭活，除非其结合于细胞表面</a:t>
            </a:r>
          </a:p>
        </p:txBody>
      </p:sp>
      <p:sp>
        <p:nvSpPr>
          <p:cNvPr id="5" name="矩形 4">
            <a:extLst>
              <a:ext uri="{FF2B5EF4-FFF2-40B4-BE49-F238E27FC236}">
                <a16:creationId xmlns:a16="http://schemas.microsoft.com/office/drawing/2014/main" id="{38AAA836-4AD5-4FF2-88AD-FB64817962CF}"/>
              </a:ext>
            </a:extLst>
          </p:cNvPr>
          <p:cNvSpPr/>
          <p:nvPr/>
        </p:nvSpPr>
        <p:spPr>
          <a:xfrm>
            <a:off x="6171406" y="1440178"/>
            <a:ext cx="2577148" cy="1318262"/>
          </a:xfrm>
          <a:prstGeom prst="rect">
            <a:avLst/>
          </a:prstGeom>
          <a:solidFill>
            <a:srgbClr val="96D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因子与细胞表面的</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非共价结合，并被</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因子切割成</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Bb</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8950E73D-756A-494D-91B5-30F4CF48B26C}"/>
              </a:ext>
            </a:extLst>
          </p:cNvPr>
          <p:cNvSpPr/>
          <p:nvPr/>
        </p:nvSpPr>
        <p:spPr>
          <a:xfrm>
            <a:off x="1074420" y="2964180"/>
            <a:ext cx="1028700" cy="286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7" name="矩形 6">
            <a:extLst>
              <a:ext uri="{FF2B5EF4-FFF2-40B4-BE49-F238E27FC236}">
                <a16:creationId xmlns:a16="http://schemas.microsoft.com/office/drawing/2014/main" id="{B91D4336-CAF9-4E49-A487-C067A717A4ED}"/>
              </a:ext>
            </a:extLst>
          </p:cNvPr>
          <p:cNvSpPr/>
          <p:nvPr/>
        </p:nvSpPr>
        <p:spPr>
          <a:xfrm>
            <a:off x="7261860" y="4007585"/>
            <a:ext cx="1028700" cy="286819"/>
          </a:xfrm>
          <a:prstGeom prst="rect">
            <a:avLst/>
          </a:prstGeom>
          <a:solidFill>
            <a:srgbClr val="FEF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8" name="矩形 7">
            <a:extLst>
              <a:ext uri="{FF2B5EF4-FFF2-40B4-BE49-F238E27FC236}">
                <a16:creationId xmlns:a16="http://schemas.microsoft.com/office/drawing/2014/main" id="{2497B133-7E67-492F-A8AE-E31867409EF5}"/>
              </a:ext>
            </a:extLst>
          </p:cNvPr>
          <p:cNvSpPr/>
          <p:nvPr/>
        </p:nvSpPr>
        <p:spPr>
          <a:xfrm>
            <a:off x="2011680" y="3192780"/>
            <a:ext cx="807720" cy="286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9" name="矩形 8">
            <a:extLst>
              <a:ext uri="{FF2B5EF4-FFF2-40B4-BE49-F238E27FC236}">
                <a16:creationId xmlns:a16="http://schemas.microsoft.com/office/drawing/2014/main" id="{D324CF32-7F69-4DB4-A53A-99EA5AD67F4B}"/>
              </a:ext>
            </a:extLst>
          </p:cNvPr>
          <p:cNvSpPr/>
          <p:nvPr/>
        </p:nvSpPr>
        <p:spPr>
          <a:xfrm>
            <a:off x="6568440" y="3239603"/>
            <a:ext cx="807720" cy="286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Tree>
    <p:extLst>
      <p:ext uri="{BB962C8B-B14F-4D97-AF65-F5344CB8AC3E}">
        <p14:creationId xmlns:p14="http://schemas.microsoft.com/office/powerpoint/2010/main" val="426339209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figure_02_21"/>
          <p:cNvPicPr>
            <a:picLocks noChangeAspect="1" noChangeArrowheads="1"/>
          </p:cNvPicPr>
          <p:nvPr/>
        </p:nvPicPr>
        <p:blipFill>
          <a:blip r:embed="rId3" cstate="print"/>
          <a:srcRect/>
          <a:stretch>
            <a:fillRect/>
          </a:stretch>
        </p:blipFill>
        <p:spPr bwMode="auto">
          <a:xfrm>
            <a:off x="2743200" y="279400"/>
            <a:ext cx="3656013"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65FB2F26-B495-460B-89B5-0D29ECE364B2}"/>
              </a:ext>
            </a:extLst>
          </p:cNvPr>
          <p:cNvSpPr/>
          <p:nvPr/>
        </p:nvSpPr>
        <p:spPr>
          <a:xfrm>
            <a:off x="3063240" y="5890260"/>
            <a:ext cx="2781300" cy="416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补体末端组分的激活和调理作用</a:t>
            </a:r>
          </a:p>
        </p:txBody>
      </p:sp>
      <p:sp>
        <p:nvSpPr>
          <p:cNvPr id="4" name="矩形 3">
            <a:extLst>
              <a:ext uri="{FF2B5EF4-FFF2-40B4-BE49-F238E27FC236}">
                <a16:creationId xmlns:a16="http://schemas.microsoft.com/office/drawing/2014/main" id="{EFF2EBE5-3A68-4615-945D-9826D8A5D3B3}"/>
              </a:ext>
            </a:extLst>
          </p:cNvPr>
          <p:cNvSpPr/>
          <p:nvPr/>
        </p:nvSpPr>
        <p:spPr>
          <a:xfrm>
            <a:off x="2841466" y="358140"/>
            <a:ext cx="3132614" cy="624840"/>
          </a:xfrm>
          <a:prstGeom prst="rect">
            <a:avLst/>
          </a:prstGeom>
          <a:solidFill>
            <a:srgbClr val="89C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病原体没有补体调控蛋白。</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因子的结合稳定了</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C3bBb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复合体</a:t>
            </a:r>
          </a:p>
        </p:txBody>
      </p:sp>
      <p:sp>
        <p:nvSpPr>
          <p:cNvPr id="5" name="矩形 4">
            <a:extLst>
              <a:ext uri="{FF2B5EF4-FFF2-40B4-BE49-F238E27FC236}">
                <a16:creationId xmlns:a16="http://schemas.microsoft.com/office/drawing/2014/main" id="{7A0A7F60-F744-49E2-9BBF-C91B1B935E39}"/>
              </a:ext>
            </a:extLst>
          </p:cNvPr>
          <p:cNvSpPr/>
          <p:nvPr/>
        </p:nvSpPr>
        <p:spPr>
          <a:xfrm>
            <a:off x="2841466" y="3185160"/>
            <a:ext cx="3132614" cy="533400"/>
          </a:xfrm>
          <a:prstGeom prst="rect">
            <a:avLst/>
          </a:prstGeom>
          <a:solidFill>
            <a:srgbClr val="89C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C3bBb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复合体是</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转化酶，将大量</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分子堆积在病原体表面</a:t>
            </a:r>
          </a:p>
        </p:txBody>
      </p:sp>
      <p:sp>
        <p:nvSpPr>
          <p:cNvPr id="6" name="矩形 5">
            <a:extLst>
              <a:ext uri="{FF2B5EF4-FFF2-40B4-BE49-F238E27FC236}">
                <a16:creationId xmlns:a16="http://schemas.microsoft.com/office/drawing/2014/main" id="{B3C1D3A3-CE77-4EB0-A6B2-CD7684DFEEAE}"/>
              </a:ext>
            </a:extLst>
          </p:cNvPr>
          <p:cNvSpPr/>
          <p:nvPr/>
        </p:nvSpPr>
        <p:spPr>
          <a:xfrm>
            <a:off x="4213860" y="1645385"/>
            <a:ext cx="1028700" cy="213895"/>
          </a:xfrm>
          <a:prstGeom prst="rect">
            <a:avLst/>
          </a:prstGeom>
          <a:solidFill>
            <a:srgbClr val="FEF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P</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7" name="矩形 6">
            <a:extLst>
              <a:ext uri="{FF2B5EF4-FFF2-40B4-BE49-F238E27FC236}">
                <a16:creationId xmlns:a16="http://schemas.microsoft.com/office/drawing/2014/main" id="{DA2622FE-2908-4C90-B25D-806571EF4164}"/>
              </a:ext>
            </a:extLst>
          </p:cNvPr>
          <p:cNvSpPr/>
          <p:nvPr/>
        </p:nvSpPr>
        <p:spPr>
          <a:xfrm>
            <a:off x="3737610" y="2624287"/>
            <a:ext cx="1337310" cy="213895"/>
          </a:xfrm>
          <a:prstGeom prst="rect">
            <a:avLst/>
          </a:prstGeom>
          <a:solidFill>
            <a:srgbClr val="FEF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病原体表面</a:t>
            </a:r>
          </a:p>
        </p:txBody>
      </p:sp>
    </p:spTree>
    <p:extLst>
      <p:ext uri="{BB962C8B-B14F-4D97-AF65-F5344CB8AC3E}">
        <p14:creationId xmlns:p14="http://schemas.microsoft.com/office/powerpoint/2010/main" val="2221428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2_22"/>
          <p:cNvPicPr>
            <a:picLocks noChangeAspect="1" noChangeArrowheads="1"/>
          </p:cNvPicPr>
          <p:nvPr/>
        </p:nvPicPr>
        <p:blipFill>
          <a:blip r:embed="rId2" cstate="print"/>
          <a:srcRect/>
          <a:stretch>
            <a:fillRect/>
          </a:stretch>
        </p:blipFill>
        <p:spPr bwMode="auto">
          <a:xfrm>
            <a:off x="304800" y="647700"/>
            <a:ext cx="8531225" cy="5575300"/>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963A9057-E362-40E2-9F07-A4AD5447FAA7}"/>
              </a:ext>
            </a:extLst>
          </p:cNvPr>
          <p:cNvSpPr/>
          <p:nvPr/>
        </p:nvSpPr>
        <p:spPr>
          <a:xfrm>
            <a:off x="3246120" y="1554480"/>
            <a:ext cx="1158240" cy="243839"/>
          </a:xfrm>
          <a:prstGeom prst="rect">
            <a:avLst/>
          </a:prstGeom>
          <a:solidFill>
            <a:srgbClr val="B6E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功能</a:t>
            </a:r>
          </a:p>
        </p:txBody>
      </p:sp>
      <p:sp>
        <p:nvSpPr>
          <p:cNvPr id="4" name="矩形 3">
            <a:extLst>
              <a:ext uri="{FF2B5EF4-FFF2-40B4-BE49-F238E27FC236}">
                <a16:creationId xmlns:a16="http://schemas.microsoft.com/office/drawing/2014/main" id="{F23F6155-CA53-47AE-8F0E-493420A80047}"/>
              </a:ext>
            </a:extLst>
          </p:cNvPr>
          <p:cNvSpPr/>
          <p:nvPr/>
        </p:nvSpPr>
        <p:spPr>
          <a:xfrm>
            <a:off x="1935480" y="1432560"/>
            <a:ext cx="1158240" cy="533400"/>
          </a:xfrm>
          <a:prstGeom prst="rect">
            <a:avLst/>
          </a:prstGeom>
          <a:solidFill>
            <a:srgbClr val="B6E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活性片段</a:t>
            </a:r>
          </a:p>
        </p:txBody>
      </p:sp>
      <p:sp>
        <p:nvSpPr>
          <p:cNvPr id="5" name="矩形 4">
            <a:extLst>
              <a:ext uri="{FF2B5EF4-FFF2-40B4-BE49-F238E27FC236}">
                <a16:creationId xmlns:a16="http://schemas.microsoft.com/office/drawing/2014/main" id="{A883EC57-A69B-4CAA-9411-4DEA88774808}"/>
              </a:ext>
            </a:extLst>
          </p:cNvPr>
          <p:cNvSpPr/>
          <p:nvPr/>
        </p:nvSpPr>
        <p:spPr>
          <a:xfrm>
            <a:off x="480060" y="1493520"/>
            <a:ext cx="1219200" cy="441960"/>
          </a:xfrm>
          <a:prstGeom prst="rect">
            <a:avLst/>
          </a:prstGeom>
          <a:solidFill>
            <a:srgbClr val="B6E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天然组分</a:t>
            </a:r>
          </a:p>
        </p:txBody>
      </p:sp>
      <p:sp>
        <p:nvSpPr>
          <p:cNvPr id="6" name="矩形 5">
            <a:extLst>
              <a:ext uri="{FF2B5EF4-FFF2-40B4-BE49-F238E27FC236}">
                <a16:creationId xmlns:a16="http://schemas.microsoft.com/office/drawing/2014/main" id="{7EAEE0C9-DD90-4A14-B370-98FFE7979FFA}"/>
              </a:ext>
            </a:extLst>
          </p:cNvPr>
          <p:cNvSpPr/>
          <p:nvPr/>
        </p:nvSpPr>
        <p:spPr>
          <a:xfrm>
            <a:off x="480060" y="3307080"/>
            <a:ext cx="1158240" cy="2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7" name="矩形 6">
            <a:extLst>
              <a:ext uri="{FF2B5EF4-FFF2-40B4-BE49-F238E27FC236}">
                <a16:creationId xmlns:a16="http://schemas.microsoft.com/office/drawing/2014/main" id="{8D222770-D704-4A6A-8CBF-08BA41754E13}"/>
              </a:ext>
            </a:extLst>
          </p:cNvPr>
          <p:cNvSpPr/>
          <p:nvPr/>
        </p:nvSpPr>
        <p:spPr>
          <a:xfrm>
            <a:off x="480060" y="4574540"/>
            <a:ext cx="1158240" cy="2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8" name="矩形 7">
            <a:extLst>
              <a:ext uri="{FF2B5EF4-FFF2-40B4-BE49-F238E27FC236}">
                <a16:creationId xmlns:a16="http://schemas.microsoft.com/office/drawing/2014/main" id="{1EEF14AC-D7AE-40E4-A1F1-3590BF674947}"/>
              </a:ext>
            </a:extLst>
          </p:cNvPr>
          <p:cNvSpPr/>
          <p:nvPr/>
        </p:nvSpPr>
        <p:spPr>
          <a:xfrm>
            <a:off x="403860" y="5276850"/>
            <a:ext cx="1295400"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P</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因子</a:t>
            </a:r>
            <a:endParaRPr kumimoji="0" lang="en-US" altLang="zh-CN" sz="16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（备解素）</a:t>
            </a:r>
          </a:p>
        </p:txBody>
      </p:sp>
      <p:sp>
        <p:nvSpPr>
          <p:cNvPr id="9" name="矩形 8">
            <a:extLst>
              <a:ext uri="{FF2B5EF4-FFF2-40B4-BE49-F238E27FC236}">
                <a16:creationId xmlns:a16="http://schemas.microsoft.com/office/drawing/2014/main" id="{F8D7DBE1-E36E-4048-974A-D2137BD4970E}"/>
              </a:ext>
            </a:extLst>
          </p:cNvPr>
          <p:cNvSpPr/>
          <p:nvPr/>
        </p:nvSpPr>
        <p:spPr>
          <a:xfrm>
            <a:off x="3246120" y="2080260"/>
            <a:ext cx="533400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结合病原体表面，结合</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使其被</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切割，</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C3bBb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是</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转化酶，</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C3b</a:t>
            </a:r>
            <a:r>
              <a:rPr kumimoji="0" lang="en-US" altLang="zh-CN" sz="1600" b="1" i="0" u="none" strike="noStrike" kern="1200" cap="none" spc="0" normalizeH="0" baseline="-25000" noProof="0" dirty="0">
                <a:ln>
                  <a:noFill/>
                </a:ln>
                <a:solidFill>
                  <a:prstClr val="black"/>
                </a:solidFill>
                <a:effectLst/>
                <a:uLnTx/>
                <a:uFillTx/>
                <a:latin typeface="Georgia"/>
                <a:ea typeface="微软雅黑"/>
                <a:cs typeface="+mn-cs"/>
              </a:rPr>
              <a:t>2</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是</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10" name="矩形 9">
            <a:extLst>
              <a:ext uri="{FF2B5EF4-FFF2-40B4-BE49-F238E27FC236}">
                <a16:creationId xmlns:a16="http://schemas.microsoft.com/office/drawing/2014/main" id="{B5C839ED-F134-4DC2-9E08-CF3751E9A0A3}"/>
              </a:ext>
            </a:extLst>
          </p:cNvPr>
          <p:cNvSpPr/>
          <p:nvPr/>
        </p:nvSpPr>
        <p:spPr>
          <a:xfrm>
            <a:off x="3261360" y="2941321"/>
            <a:ext cx="5334000" cy="365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的小片段，功能未知</a:t>
            </a:r>
          </a:p>
        </p:txBody>
      </p:sp>
      <p:sp>
        <p:nvSpPr>
          <p:cNvPr id="11" name="矩形 10">
            <a:extLst>
              <a:ext uri="{FF2B5EF4-FFF2-40B4-BE49-F238E27FC236}">
                <a16:creationId xmlns:a16="http://schemas.microsoft.com/office/drawing/2014/main" id="{E64FB8D5-7DA0-4879-A1F1-521CFCEE063F}"/>
              </a:ext>
            </a:extLst>
          </p:cNvPr>
          <p:cNvSpPr/>
          <p:nvPr/>
        </p:nvSpPr>
        <p:spPr>
          <a:xfrm>
            <a:off x="3314700" y="3619501"/>
            <a:ext cx="533400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是</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转化酶</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C3bBb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转化酶</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C3b</a:t>
            </a:r>
            <a:r>
              <a:rPr kumimoji="0" lang="en-US" altLang="zh-CN" sz="1600" b="1" i="0" u="none" strike="noStrike" kern="1200" cap="none" spc="0" normalizeH="0" baseline="-25000" noProof="0" dirty="0">
                <a:ln>
                  <a:noFill/>
                </a:ln>
                <a:solidFill>
                  <a:prstClr val="black"/>
                </a:solidFill>
                <a:effectLst/>
                <a:uLnTx/>
                <a:uFillTx/>
                <a:latin typeface="Georgia"/>
                <a:ea typeface="微软雅黑"/>
                <a:cs typeface="+mn-cs"/>
              </a:rPr>
              <a:t>2</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中的活性酶</a:t>
            </a:r>
          </a:p>
        </p:txBody>
      </p:sp>
      <p:sp>
        <p:nvSpPr>
          <p:cNvPr id="14" name="矩形 13">
            <a:extLst>
              <a:ext uri="{FF2B5EF4-FFF2-40B4-BE49-F238E27FC236}">
                <a16:creationId xmlns:a16="http://schemas.microsoft.com/office/drawing/2014/main" id="{3EAB5C94-CEED-44FF-B92E-017DE9DCB231}"/>
              </a:ext>
            </a:extLst>
          </p:cNvPr>
          <p:cNvSpPr/>
          <p:nvPr/>
        </p:nvSpPr>
        <p:spPr>
          <a:xfrm>
            <a:off x="3314700" y="4422139"/>
            <a:ext cx="533400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血浆丝氨酸蛋白酶，与</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结合时能将</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切割成</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Ba</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Bb</a:t>
            </a:r>
            <a:endParaRPr kumimoji="0" lang="zh-CN" altLang="en-US" sz="16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5" name="矩形 14">
            <a:extLst>
              <a:ext uri="{FF2B5EF4-FFF2-40B4-BE49-F238E27FC236}">
                <a16:creationId xmlns:a16="http://schemas.microsoft.com/office/drawing/2014/main" id="{3503FDE9-2EAF-4461-A7D0-F46FD9C7293D}"/>
              </a:ext>
            </a:extLst>
          </p:cNvPr>
          <p:cNvSpPr/>
          <p:nvPr/>
        </p:nvSpPr>
        <p:spPr>
          <a:xfrm>
            <a:off x="3261360" y="5223510"/>
            <a:ext cx="533400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血浆蛋白质，能结合细菌表面并稳定</a:t>
            </a:r>
            <a:r>
              <a:rPr kumimoji="0" lang="en-US" altLang="zh-CN" sz="1600" b="1" i="0" u="none" strike="noStrike" kern="1200" cap="none" spc="0" normalizeH="0" baseline="0" noProof="0" dirty="0">
                <a:ln>
                  <a:noFill/>
                </a:ln>
                <a:solidFill>
                  <a:prstClr val="black"/>
                </a:solidFill>
                <a:effectLst/>
                <a:uLnTx/>
                <a:uFillTx/>
                <a:latin typeface="Georgia"/>
                <a:ea typeface="微软雅黑"/>
                <a:cs typeface="+mn-cs"/>
              </a:rPr>
              <a:t>C3bBb</a:t>
            </a: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16" name="矩形 15">
            <a:extLst>
              <a:ext uri="{FF2B5EF4-FFF2-40B4-BE49-F238E27FC236}">
                <a16:creationId xmlns:a16="http://schemas.microsoft.com/office/drawing/2014/main" id="{125E99FF-420C-4F7F-8CDF-79601ED3ECEC}"/>
              </a:ext>
            </a:extLst>
          </p:cNvPr>
          <p:cNvSpPr/>
          <p:nvPr/>
        </p:nvSpPr>
        <p:spPr>
          <a:xfrm>
            <a:off x="642257" y="735330"/>
            <a:ext cx="7859485" cy="548640"/>
          </a:xfrm>
          <a:prstGeom prst="rect">
            <a:avLst/>
          </a:prstGeom>
          <a:solidFill>
            <a:srgbClr val="88C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替代途径补体激活中的蛋白质</a:t>
            </a:r>
          </a:p>
        </p:txBody>
      </p:sp>
    </p:spTree>
    <p:extLst>
      <p:ext uri="{BB962C8B-B14F-4D97-AF65-F5344CB8AC3E}">
        <p14:creationId xmlns:p14="http://schemas.microsoft.com/office/powerpoint/2010/main" val="294144159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02_19"/>
          <p:cNvPicPr>
            <a:picLocks noChangeAspect="1" noChangeArrowheads="1"/>
          </p:cNvPicPr>
          <p:nvPr/>
        </p:nvPicPr>
        <p:blipFill>
          <a:blip r:embed="rId3" cstate="print"/>
          <a:srcRect/>
          <a:stretch>
            <a:fillRect/>
          </a:stretch>
        </p:blipFill>
        <p:spPr bwMode="auto">
          <a:xfrm>
            <a:off x="304800" y="1943100"/>
            <a:ext cx="8531225" cy="2967038"/>
          </a:xfrm>
          <a:prstGeom prst="rect">
            <a:avLst/>
          </a:prstGeom>
          <a:noFill/>
          <a:ln w="9525">
            <a:noFill/>
            <a:miter lim="800000"/>
            <a:headEnd/>
            <a:tailEnd/>
          </a:ln>
          <a:effectLst/>
        </p:spPr>
      </p:pic>
      <p:sp>
        <p:nvSpPr>
          <p:cNvPr id="2" name="矩形 1"/>
          <p:cNvSpPr/>
          <p:nvPr/>
        </p:nvSpPr>
        <p:spPr>
          <a:xfrm>
            <a:off x="299594" y="5301208"/>
            <a:ext cx="8531225" cy="96096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03030"/>
                </a:solidFill>
                <a:effectLst/>
                <a:uLnTx/>
                <a:uFillTx/>
                <a:latin typeface="Georgia"/>
                <a:ea typeface="微软雅黑" panose="020B0503020204020204" pitchFamily="34" charset="-122"/>
                <a:cs typeface="+mn-cs"/>
              </a:rPr>
              <a:t>通过形成替代型</a:t>
            </a:r>
            <a:r>
              <a:rPr kumimoji="0" lang="en-US" altLang="zh-CN" sz="2000" b="1" i="0" u="none" strike="noStrike" kern="1200" cap="none" spc="0" normalizeH="0" baseline="0" noProof="0" dirty="0">
                <a:ln>
                  <a:noFill/>
                </a:ln>
                <a:solidFill>
                  <a:srgbClr val="303030"/>
                </a:solidFill>
                <a:effectLst/>
                <a:uLnTx/>
                <a:uFillTx/>
                <a:latin typeface="Georgia"/>
                <a:ea typeface="微软雅黑" panose="020B0503020204020204" pitchFamily="34" charset="-122"/>
                <a:cs typeface="+mn-cs"/>
              </a:rPr>
              <a:t>C3</a:t>
            </a:r>
            <a:r>
              <a:rPr kumimoji="0" lang="zh-CN" altLang="en-US" sz="2000" b="1" i="0" u="none" strike="noStrike" kern="1200" cap="none" spc="0" normalizeH="0" baseline="0" noProof="0" dirty="0">
                <a:ln>
                  <a:noFill/>
                </a:ln>
                <a:solidFill>
                  <a:srgbClr val="303030"/>
                </a:solidFill>
                <a:effectLst/>
                <a:uLnTx/>
                <a:uFillTx/>
                <a:latin typeface="Georgia"/>
                <a:ea typeface="微软雅黑" panose="020B0503020204020204" pitchFamily="34" charset="-122"/>
                <a:cs typeface="+mn-cs"/>
              </a:rPr>
              <a:t>转化酶并将更多</a:t>
            </a:r>
            <a:r>
              <a:rPr kumimoji="0" lang="en-US" altLang="zh-CN" sz="2000" b="1" i="0" u="none" strike="noStrike" kern="1200" cap="none" spc="0" normalizeH="0" baseline="0" noProof="0" dirty="0">
                <a:ln>
                  <a:noFill/>
                </a:ln>
                <a:solidFill>
                  <a:srgbClr val="303030"/>
                </a:solidFill>
                <a:effectLst/>
                <a:uLnTx/>
                <a:uFillTx/>
                <a:latin typeface="Georgia"/>
                <a:ea typeface="微软雅黑" panose="020B0503020204020204" pitchFamily="34" charset="-122"/>
                <a:cs typeface="+mn-cs"/>
              </a:rPr>
              <a:t>C3b</a:t>
            </a:r>
            <a:r>
              <a:rPr kumimoji="0" lang="zh-CN" altLang="en-US" sz="2000" b="1" i="0" u="none" strike="noStrike" kern="1200" cap="none" spc="0" normalizeH="0" baseline="0" noProof="0" dirty="0">
                <a:ln>
                  <a:noFill/>
                </a:ln>
                <a:solidFill>
                  <a:srgbClr val="303030"/>
                </a:solidFill>
                <a:effectLst/>
                <a:uLnTx/>
                <a:uFillTx/>
                <a:latin typeface="Georgia"/>
                <a:ea typeface="微软雅黑" panose="020B0503020204020204" pitchFamily="34" charset="-122"/>
                <a:cs typeface="+mn-cs"/>
              </a:rPr>
              <a:t>分子堆积在病原体表面，补体激活的替代途径能够对经典途径或凝集素途径加以放大。</a:t>
            </a:r>
            <a:endParaRPr kumimoji="0" lang="zh-CN" altLang="en-US" sz="5400" b="1" i="0" u="none" strike="noStrike" kern="1200" cap="none" spc="0" normalizeH="0" baseline="0" noProof="0" dirty="0">
              <a:ln>
                <a:noFill/>
              </a:ln>
              <a:solidFill>
                <a:prstClr val="black"/>
              </a:solidFill>
              <a:effectLst/>
              <a:uLnTx/>
              <a:uFillTx/>
              <a:latin typeface="Georgia"/>
              <a:ea typeface="微软雅黑" panose="020B0503020204020204" pitchFamily="34" charset="-122"/>
              <a:cs typeface="+mn-cs"/>
            </a:endParaRPr>
          </a:p>
        </p:txBody>
      </p:sp>
      <p:sp>
        <p:nvSpPr>
          <p:cNvPr id="4" name="矩形 3">
            <a:extLst>
              <a:ext uri="{FF2B5EF4-FFF2-40B4-BE49-F238E27FC236}">
                <a16:creationId xmlns:a16="http://schemas.microsoft.com/office/drawing/2014/main" id="{47C17D22-D2EA-48B2-BF44-CB6720545504}"/>
              </a:ext>
            </a:extLst>
          </p:cNvPr>
          <p:cNvSpPr/>
          <p:nvPr/>
        </p:nvSpPr>
        <p:spPr>
          <a:xfrm>
            <a:off x="432145" y="2092271"/>
            <a:ext cx="1853855" cy="659455"/>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通过经典途径或凝集素途径的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转化酶所堆积的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5" name="矩形 4">
            <a:extLst>
              <a:ext uri="{FF2B5EF4-FFF2-40B4-BE49-F238E27FC236}">
                <a16:creationId xmlns:a16="http://schemas.microsoft.com/office/drawing/2014/main" id="{15EC1C02-E842-4C23-A019-0490404D0FDA}"/>
              </a:ext>
            </a:extLst>
          </p:cNvPr>
          <p:cNvSpPr/>
          <p:nvPr/>
        </p:nvSpPr>
        <p:spPr>
          <a:xfrm>
            <a:off x="2568328" y="2092271"/>
            <a:ext cx="1853855" cy="659455"/>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6" name="矩形 5">
            <a:extLst>
              <a:ext uri="{FF2B5EF4-FFF2-40B4-BE49-F238E27FC236}">
                <a16:creationId xmlns:a16="http://schemas.microsoft.com/office/drawing/2014/main" id="{FDCD8F96-9C3C-496D-BC77-C6E6ED205584}"/>
              </a:ext>
            </a:extLst>
          </p:cNvPr>
          <p:cNvSpPr/>
          <p:nvPr/>
        </p:nvSpPr>
        <p:spPr>
          <a:xfrm>
            <a:off x="4649879" y="2092271"/>
            <a:ext cx="1975646" cy="659455"/>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因子被血浆蛋白酶</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因子切割成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Bb</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7" name="矩形 6">
            <a:extLst>
              <a:ext uri="{FF2B5EF4-FFF2-40B4-BE49-F238E27FC236}">
                <a16:creationId xmlns:a16="http://schemas.microsoft.com/office/drawing/2014/main" id="{D78AE181-A610-4F19-9226-0730D07AB603}"/>
              </a:ext>
            </a:extLst>
          </p:cNvPr>
          <p:cNvSpPr/>
          <p:nvPr/>
        </p:nvSpPr>
        <p:spPr>
          <a:xfrm>
            <a:off x="6786450" y="2030278"/>
            <a:ext cx="1975646" cy="782664"/>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C3bBb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复合物时</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转化酶，能将多个</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分子切割成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8" name="矩形 7">
            <a:extLst>
              <a:ext uri="{FF2B5EF4-FFF2-40B4-BE49-F238E27FC236}">
                <a16:creationId xmlns:a16="http://schemas.microsoft.com/office/drawing/2014/main" id="{917CD8B5-314B-4E81-9474-6DDE59406234}"/>
              </a:ext>
            </a:extLst>
          </p:cNvPr>
          <p:cNvSpPr/>
          <p:nvPr/>
        </p:nvSpPr>
        <p:spPr>
          <a:xfrm>
            <a:off x="2764251" y="3008089"/>
            <a:ext cx="699620" cy="142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9" name="矩形 8">
            <a:extLst>
              <a:ext uri="{FF2B5EF4-FFF2-40B4-BE49-F238E27FC236}">
                <a16:creationId xmlns:a16="http://schemas.microsoft.com/office/drawing/2014/main" id="{3EA81234-E890-4CE2-9503-D5F4C8E88177}"/>
              </a:ext>
            </a:extLst>
          </p:cNvPr>
          <p:cNvSpPr/>
          <p:nvPr/>
        </p:nvSpPr>
        <p:spPr>
          <a:xfrm>
            <a:off x="4729952" y="3008089"/>
            <a:ext cx="699620" cy="269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Tree>
    <p:extLst>
      <p:ext uri="{BB962C8B-B14F-4D97-AF65-F5344CB8AC3E}">
        <p14:creationId xmlns:p14="http://schemas.microsoft.com/office/powerpoint/2010/main" val="24866695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403648" y="165100"/>
            <a:ext cx="6243340" cy="6548884"/>
            <a:chOff x="1403648" y="165100"/>
            <a:chExt cx="6243340" cy="6548884"/>
          </a:xfrm>
        </p:grpSpPr>
        <p:pic>
          <p:nvPicPr>
            <p:cNvPr id="124930" name="Picture 2" descr="figure 7-09"/>
            <p:cNvPicPr>
              <a:picLocks noChangeAspect="1" noChangeArrowheads="1"/>
            </p:cNvPicPr>
            <p:nvPr/>
          </p:nvPicPr>
          <p:blipFill>
            <a:blip r:embed="rId3" cstate="email"/>
            <a:srcRect/>
            <a:stretch>
              <a:fillRect/>
            </a:stretch>
          </p:blipFill>
          <p:spPr bwMode="auto">
            <a:xfrm>
              <a:off x="1498600" y="165100"/>
              <a:ext cx="6148388" cy="6532563"/>
            </a:xfrm>
            <a:prstGeom prst="rect">
              <a:avLst/>
            </a:prstGeom>
            <a:noFill/>
            <a:ln w="9525">
              <a:noFill/>
              <a:miter lim="800000"/>
              <a:headEnd/>
              <a:tailEnd/>
            </a:ln>
            <a:effectLst/>
          </p:spPr>
        </p:pic>
        <p:sp>
          <p:nvSpPr>
            <p:cNvPr id="3" name="矩形 2"/>
            <p:cNvSpPr/>
            <p:nvPr/>
          </p:nvSpPr>
          <p:spPr>
            <a:xfrm>
              <a:off x="1403648" y="6093296"/>
              <a:ext cx="216024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a:extLst>
              <a:ext uri="{FF2B5EF4-FFF2-40B4-BE49-F238E27FC236}">
                <a16:creationId xmlns:a16="http://schemas.microsoft.com/office/drawing/2014/main" id="{72496F6F-72FE-425D-A6F8-BF707876A372}"/>
              </a:ext>
            </a:extLst>
          </p:cNvPr>
          <p:cNvSpPr/>
          <p:nvPr/>
        </p:nvSpPr>
        <p:spPr>
          <a:xfrm>
            <a:off x="1720312" y="441701"/>
            <a:ext cx="809159" cy="395207"/>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经典途径</a:t>
            </a:r>
          </a:p>
        </p:txBody>
      </p:sp>
      <p:sp>
        <p:nvSpPr>
          <p:cNvPr id="6" name="矩形 5">
            <a:extLst>
              <a:ext uri="{FF2B5EF4-FFF2-40B4-BE49-F238E27FC236}">
                <a16:creationId xmlns:a16="http://schemas.microsoft.com/office/drawing/2014/main" id="{67C997C9-0B9A-42F2-90ED-3847F4085E79}"/>
              </a:ext>
            </a:extLst>
          </p:cNvPr>
          <p:cNvSpPr/>
          <p:nvPr/>
        </p:nvSpPr>
        <p:spPr>
          <a:xfrm>
            <a:off x="1782305" y="4331776"/>
            <a:ext cx="840530" cy="449451"/>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替代途径</a:t>
            </a:r>
          </a:p>
        </p:txBody>
      </p:sp>
      <p:sp>
        <p:nvSpPr>
          <p:cNvPr id="7" name="矩形 6">
            <a:extLst>
              <a:ext uri="{FF2B5EF4-FFF2-40B4-BE49-F238E27FC236}">
                <a16:creationId xmlns:a16="http://schemas.microsoft.com/office/drawing/2014/main" id="{6586BA82-4D02-4032-A7CF-9AED731407AE}"/>
              </a:ext>
            </a:extLst>
          </p:cNvPr>
          <p:cNvSpPr/>
          <p:nvPr/>
        </p:nvSpPr>
        <p:spPr>
          <a:xfrm>
            <a:off x="6197791" y="441701"/>
            <a:ext cx="1016670" cy="395207"/>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凝集素途径</a:t>
            </a:r>
          </a:p>
        </p:txBody>
      </p:sp>
      <p:sp>
        <p:nvSpPr>
          <p:cNvPr id="8" name="矩形 7">
            <a:extLst>
              <a:ext uri="{FF2B5EF4-FFF2-40B4-BE49-F238E27FC236}">
                <a16:creationId xmlns:a16="http://schemas.microsoft.com/office/drawing/2014/main" id="{610317FD-72D6-4898-8F12-C8E1321BCCFD}"/>
              </a:ext>
            </a:extLst>
          </p:cNvPr>
          <p:cNvSpPr/>
          <p:nvPr/>
        </p:nvSpPr>
        <p:spPr>
          <a:xfrm>
            <a:off x="1497013" y="1628909"/>
            <a:ext cx="1286966"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C1</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结合抗原</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抗体复合物</a:t>
            </a:r>
          </a:p>
        </p:txBody>
      </p:sp>
      <p:sp>
        <p:nvSpPr>
          <p:cNvPr id="9" name="矩形 8">
            <a:extLst>
              <a:ext uri="{FF2B5EF4-FFF2-40B4-BE49-F238E27FC236}">
                <a16:creationId xmlns:a16="http://schemas.microsoft.com/office/drawing/2014/main" id="{CFC28B38-CFE9-4B46-96C8-E77B69759534}"/>
              </a:ext>
            </a:extLst>
          </p:cNvPr>
          <p:cNvSpPr/>
          <p:nvPr/>
        </p:nvSpPr>
        <p:spPr>
          <a:xfrm>
            <a:off x="4572000" y="160337"/>
            <a:ext cx="1487287"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甘露糖结合凝集素（</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）结合病原体表面</a:t>
            </a:r>
          </a:p>
        </p:txBody>
      </p:sp>
      <p:sp>
        <p:nvSpPr>
          <p:cNvPr id="10" name="矩形 9">
            <a:extLst>
              <a:ext uri="{FF2B5EF4-FFF2-40B4-BE49-F238E27FC236}">
                <a16:creationId xmlns:a16="http://schemas.microsoft.com/office/drawing/2014/main" id="{EA539F95-67D4-4666-A360-A556515E4959}"/>
              </a:ext>
            </a:extLst>
          </p:cNvPr>
          <p:cNvSpPr/>
          <p:nvPr/>
        </p:nvSpPr>
        <p:spPr>
          <a:xfrm>
            <a:off x="4657240" y="1101966"/>
            <a:ext cx="1635071" cy="688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相关蛋白酶（</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MASP1+2</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，产生激活的</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C1</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样复合物</a:t>
            </a:r>
          </a:p>
        </p:txBody>
      </p:sp>
      <p:sp>
        <p:nvSpPr>
          <p:cNvPr id="4" name="矩形 3">
            <a:extLst>
              <a:ext uri="{FF2B5EF4-FFF2-40B4-BE49-F238E27FC236}">
                <a16:creationId xmlns:a16="http://schemas.microsoft.com/office/drawing/2014/main" id="{94777326-DB59-4FD8-A58A-51EAC92861D3}"/>
              </a:ext>
            </a:extLst>
          </p:cNvPr>
          <p:cNvSpPr/>
          <p:nvPr/>
        </p:nvSpPr>
        <p:spPr>
          <a:xfrm>
            <a:off x="4440264" y="1038386"/>
            <a:ext cx="356461" cy="364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sp>
        <p:nvSpPr>
          <p:cNvPr id="12" name="矩形 11">
            <a:extLst>
              <a:ext uri="{FF2B5EF4-FFF2-40B4-BE49-F238E27FC236}">
                <a16:creationId xmlns:a16="http://schemas.microsoft.com/office/drawing/2014/main" id="{F5559488-767E-4153-BE29-B0C9C2271C74}"/>
              </a:ext>
            </a:extLst>
          </p:cNvPr>
          <p:cNvSpPr/>
          <p:nvPr/>
        </p:nvSpPr>
        <p:spPr>
          <a:xfrm>
            <a:off x="3146156" y="1790053"/>
            <a:ext cx="689673" cy="379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激活的</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C1</a:t>
            </a: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3" name="矩形 12">
            <a:extLst>
              <a:ext uri="{FF2B5EF4-FFF2-40B4-BE49-F238E27FC236}">
                <a16:creationId xmlns:a16="http://schemas.microsoft.com/office/drawing/2014/main" id="{026AD058-B94F-4E2E-B1B7-A26E7E47A772}"/>
              </a:ext>
            </a:extLst>
          </p:cNvPr>
          <p:cNvSpPr/>
          <p:nvPr/>
        </p:nvSpPr>
        <p:spPr>
          <a:xfrm>
            <a:off x="2991173" y="2417736"/>
            <a:ext cx="1043551" cy="216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14" name="矩形 13">
            <a:extLst>
              <a:ext uri="{FF2B5EF4-FFF2-40B4-BE49-F238E27FC236}">
                <a16:creationId xmlns:a16="http://schemas.microsoft.com/office/drawing/2014/main" id="{E3FD1A6D-63E2-41CF-8102-74503129E426}"/>
              </a:ext>
            </a:extLst>
          </p:cNvPr>
          <p:cNvSpPr/>
          <p:nvPr/>
        </p:nvSpPr>
        <p:spPr>
          <a:xfrm>
            <a:off x="5676015" y="2185261"/>
            <a:ext cx="1043551" cy="216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15" name="矩形 14">
            <a:extLst>
              <a:ext uri="{FF2B5EF4-FFF2-40B4-BE49-F238E27FC236}">
                <a16:creationId xmlns:a16="http://schemas.microsoft.com/office/drawing/2014/main" id="{F6838FB5-77AC-44A8-BAE8-040B87D80925}"/>
              </a:ext>
            </a:extLst>
          </p:cNvPr>
          <p:cNvSpPr/>
          <p:nvPr/>
        </p:nvSpPr>
        <p:spPr>
          <a:xfrm>
            <a:off x="2991172" y="3527508"/>
            <a:ext cx="1043551" cy="216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16" name="矩形 15">
            <a:extLst>
              <a:ext uri="{FF2B5EF4-FFF2-40B4-BE49-F238E27FC236}">
                <a16:creationId xmlns:a16="http://schemas.microsoft.com/office/drawing/2014/main" id="{716D43D6-E557-42E5-9ABE-67D17B4EBD8C}"/>
              </a:ext>
            </a:extLst>
          </p:cNvPr>
          <p:cNvSpPr/>
          <p:nvPr/>
        </p:nvSpPr>
        <p:spPr>
          <a:xfrm>
            <a:off x="5537511" y="3775480"/>
            <a:ext cx="1043551" cy="216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C5</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17" name="矩形 16">
            <a:extLst>
              <a:ext uri="{FF2B5EF4-FFF2-40B4-BE49-F238E27FC236}">
                <a16:creationId xmlns:a16="http://schemas.microsoft.com/office/drawing/2014/main" id="{38EBD708-1B52-4ADE-BFB7-AC4637D2C70D}"/>
              </a:ext>
            </a:extLst>
          </p:cNvPr>
          <p:cNvSpPr/>
          <p:nvPr/>
        </p:nvSpPr>
        <p:spPr>
          <a:xfrm>
            <a:off x="4324780" y="4037506"/>
            <a:ext cx="664920" cy="221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D</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18" name="矩形 17">
            <a:extLst>
              <a:ext uri="{FF2B5EF4-FFF2-40B4-BE49-F238E27FC236}">
                <a16:creationId xmlns:a16="http://schemas.microsoft.com/office/drawing/2014/main" id="{1A7B8A7A-9D9F-4837-B0AF-9956D0B87BC4}"/>
              </a:ext>
            </a:extLst>
          </p:cNvPr>
          <p:cNvSpPr/>
          <p:nvPr/>
        </p:nvSpPr>
        <p:spPr>
          <a:xfrm>
            <a:off x="4802095" y="4846099"/>
            <a:ext cx="664920" cy="221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19" name="矩形 18">
            <a:extLst>
              <a:ext uri="{FF2B5EF4-FFF2-40B4-BE49-F238E27FC236}">
                <a16:creationId xmlns:a16="http://schemas.microsoft.com/office/drawing/2014/main" id="{116DEDFE-AAA2-43ED-B5CA-0C5D9A254C35}"/>
              </a:ext>
            </a:extLst>
          </p:cNvPr>
          <p:cNvSpPr/>
          <p:nvPr/>
        </p:nvSpPr>
        <p:spPr>
          <a:xfrm>
            <a:off x="3649851" y="2820494"/>
            <a:ext cx="922149" cy="533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主要放大步骤</a:t>
            </a:r>
          </a:p>
        </p:txBody>
      </p:sp>
      <p:sp>
        <p:nvSpPr>
          <p:cNvPr id="20" name="矩形 19">
            <a:extLst>
              <a:ext uri="{FF2B5EF4-FFF2-40B4-BE49-F238E27FC236}">
                <a16:creationId xmlns:a16="http://schemas.microsoft.com/office/drawing/2014/main" id="{2F33E343-8246-42FB-9123-41A793CA2D68}"/>
              </a:ext>
            </a:extLst>
          </p:cNvPr>
          <p:cNvSpPr/>
          <p:nvPr/>
        </p:nvSpPr>
        <p:spPr>
          <a:xfrm>
            <a:off x="4324780" y="5492704"/>
            <a:ext cx="1286966" cy="381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缓慢的自发水解，形成少量</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C3b</a:t>
            </a: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21" name="矩形 20">
            <a:extLst>
              <a:ext uri="{FF2B5EF4-FFF2-40B4-BE49-F238E27FC236}">
                <a16:creationId xmlns:a16="http://schemas.microsoft.com/office/drawing/2014/main" id="{51687317-FAB3-4371-A757-B7F4D6B2D1A8}"/>
              </a:ext>
            </a:extLst>
          </p:cNvPr>
          <p:cNvSpPr/>
          <p:nvPr/>
        </p:nvSpPr>
        <p:spPr>
          <a:xfrm>
            <a:off x="6651882" y="4503272"/>
            <a:ext cx="880294" cy="549177"/>
          </a:xfrm>
          <a:prstGeom prst="rect">
            <a:avLst/>
          </a:prstGeom>
          <a:solidFill>
            <a:srgbClr val="F2C3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攻膜复合物</a:t>
            </a:r>
          </a:p>
        </p:txBody>
      </p:sp>
    </p:spTree>
    <p:extLst>
      <p:ext uri="{BB962C8B-B14F-4D97-AF65-F5344CB8AC3E}">
        <p14:creationId xmlns:p14="http://schemas.microsoft.com/office/powerpoint/2010/main" val="2756812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2_31"/>
          <p:cNvPicPr>
            <a:picLocks noChangeAspect="1" noChangeArrowheads="1"/>
          </p:cNvPicPr>
          <p:nvPr/>
        </p:nvPicPr>
        <p:blipFill>
          <a:blip r:embed="rId2" cstate="print"/>
          <a:srcRect/>
          <a:stretch>
            <a:fillRect/>
          </a:stretch>
        </p:blipFill>
        <p:spPr bwMode="auto">
          <a:xfrm>
            <a:off x="304800" y="469900"/>
            <a:ext cx="8531225" cy="5935663"/>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6F9DFE90-F58A-44A9-BEB1-072D5C936163}"/>
              </a:ext>
            </a:extLst>
          </p:cNvPr>
          <p:cNvSpPr/>
          <p:nvPr/>
        </p:nvSpPr>
        <p:spPr>
          <a:xfrm>
            <a:off x="398565" y="697424"/>
            <a:ext cx="1507727" cy="426203"/>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C5b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C6</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C7</a:t>
            </a: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5" name="矩形 4">
            <a:extLst>
              <a:ext uri="{FF2B5EF4-FFF2-40B4-BE49-F238E27FC236}">
                <a16:creationId xmlns:a16="http://schemas.microsoft.com/office/drawing/2014/main" id="{8FB4F7A3-40EE-4C1B-9FF5-5ABCF95A9C41}"/>
              </a:ext>
            </a:extLst>
          </p:cNvPr>
          <p:cNvSpPr/>
          <p:nvPr/>
        </p:nvSpPr>
        <p:spPr>
          <a:xfrm>
            <a:off x="2085298" y="591922"/>
            <a:ext cx="1507727" cy="531705"/>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C5b67</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复合物通过</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C7</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与膜结合</a:t>
            </a:r>
          </a:p>
        </p:txBody>
      </p:sp>
      <p:sp>
        <p:nvSpPr>
          <p:cNvPr id="6" name="矩形 5">
            <a:extLst>
              <a:ext uri="{FF2B5EF4-FFF2-40B4-BE49-F238E27FC236}">
                <a16:creationId xmlns:a16="http://schemas.microsoft.com/office/drawing/2014/main" id="{1EDDD564-0743-4C33-BDEE-F5213157C0FE}"/>
              </a:ext>
            </a:extLst>
          </p:cNvPr>
          <p:cNvSpPr/>
          <p:nvPr/>
        </p:nvSpPr>
        <p:spPr>
          <a:xfrm>
            <a:off x="3816548" y="591921"/>
            <a:ext cx="1507727" cy="624696"/>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C8</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与复合物结合并插入细胞膜</a:t>
            </a:r>
          </a:p>
        </p:txBody>
      </p:sp>
      <p:sp>
        <p:nvSpPr>
          <p:cNvPr id="7" name="矩形 6">
            <a:extLst>
              <a:ext uri="{FF2B5EF4-FFF2-40B4-BE49-F238E27FC236}">
                <a16:creationId xmlns:a16="http://schemas.microsoft.com/office/drawing/2014/main" id="{7702CE56-117E-4DC6-8C3D-852A2CCA364F}"/>
              </a:ext>
            </a:extLst>
          </p:cNvPr>
          <p:cNvSpPr/>
          <p:nvPr/>
        </p:nvSpPr>
        <p:spPr>
          <a:xfrm>
            <a:off x="5503281" y="591921"/>
            <a:ext cx="1507727" cy="531705"/>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C9</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分子结合复合物并多聚化</a:t>
            </a:r>
          </a:p>
        </p:txBody>
      </p:sp>
      <p:sp>
        <p:nvSpPr>
          <p:cNvPr id="8" name="矩形 7">
            <a:extLst>
              <a:ext uri="{FF2B5EF4-FFF2-40B4-BE49-F238E27FC236}">
                <a16:creationId xmlns:a16="http://schemas.microsoft.com/office/drawing/2014/main" id="{9907DE81-8EA6-4E59-BCD2-181079A7993D}"/>
              </a:ext>
            </a:extLst>
          </p:cNvPr>
          <p:cNvSpPr/>
          <p:nvPr/>
        </p:nvSpPr>
        <p:spPr>
          <a:xfrm>
            <a:off x="7249606" y="607418"/>
            <a:ext cx="1507727" cy="624696"/>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10-16</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个</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C9</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分子与膜结合并穿孔</a:t>
            </a:r>
          </a:p>
        </p:txBody>
      </p:sp>
      <p:sp>
        <p:nvSpPr>
          <p:cNvPr id="9" name="矩形 8">
            <a:extLst>
              <a:ext uri="{FF2B5EF4-FFF2-40B4-BE49-F238E27FC236}">
                <a16:creationId xmlns:a16="http://schemas.microsoft.com/office/drawing/2014/main" id="{094904F9-AAE6-4394-9B86-32A4484611BF}"/>
              </a:ext>
            </a:extLst>
          </p:cNvPr>
          <p:cNvSpPr/>
          <p:nvPr/>
        </p:nvSpPr>
        <p:spPr>
          <a:xfrm>
            <a:off x="398564" y="2487478"/>
            <a:ext cx="903293" cy="211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脂质双层</a:t>
            </a:r>
          </a:p>
        </p:txBody>
      </p:sp>
      <p:sp>
        <p:nvSpPr>
          <p:cNvPr id="10" name="矩形 9">
            <a:extLst>
              <a:ext uri="{FF2B5EF4-FFF2-40B4-BE49-F238E27FC236}">
                <a16:creationId xmlns:a16="http://schemas.microsoft.com/office/drawing/2014/main" id="{F3AE3DC5-4B3B-4EDC-B31C-94AF3C5BE36D}"/>
              </a:ext>
            </a:extLst>
          </p:cNvPr>
          <p:cNvSpPr/>
          <p:nvPr/>
        </p:nvSpPr>
        <p:spPr>
          <a:xfrm>
            <a:off x="2324745" y="2048479"/>
            <a:ext cx="674177" cy="28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C5b67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复合物</a:t>
            </a:r>
          </a:p>
        </p:txBody>
      </p:sp>
      <p:sp>
        <p:nvSpPr>
          <p:cNvPr id="11" name="矩形 10">
            <a:extLst>
              <a:ext uri="{FF2B5EF4-FFF2-40B4-BE49-F238E27FC236}">
                <a16:creationId xmlns:a16="http://schemas.microsoft.com/office/drawing/2014/main" id="{0B4F306E-3AD1-446B-A10B-4FC6CCFCFE55}"/>
              </a:ext>
            </a:extLst>
          </p:cNvPr>
          <p:cNvSpPr/>
          <p:nvPr/>
        </p:nvSpPr>
        <p:spPr>
          <a:xfrm>
            <a:off x="700781" y="3035420"/>
            <a:ext cx="903293" cy="211569"/>
          </a:xfrm>
          <a:prstGeom prst="rect">
            <a:avLst/>
          </a:prstGeom>
          <a:solidFill>
            <a:srgbClr val="FFFE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病原体</a:t>
            </a:r>
          </a:p>
        </p:txBody>
      </p:sp>
      <p:sp>
        <p:nvSpPr>
          <p:cNvPr id="12" name="矩形 11">
            <a:extLst>
              <a:ext uri="{FF2B5EF4-FFF2-40B4-BE49-F238E27FC236}">
                <a16:creationId xmlns:a16="http://schemas.microsoft.com/office/drawing/2014/main" id="{D8568ABD-9C1C-45F5-91FE-F6E274035110}"/>
              </a:ext>
            </a:extLst>
          </p:cNvPr>
          <p:cNvSpPr/>
          <p:nvPr/>
        </p:nvSpPr>
        <p:spPr>
          <a:xfrm>
            <a:off x="562072" y="3696346"/>
            <a:ext cx="2568585" cy="309565"/>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膜损伤</a:t>
            </a:r>
          </a:p>
        </p:txBody>
      </p:sp>
      <p:sp>
        <p:nvSpPr>
          <p:cNvPr id="13" name="矩形 12">
            <a:extLst>
              <a:ext uri="{FF2B5EF4-FFF2-40B4-BE49-F238E27FC236}">
                <a16:creationId xmlns:a16="http://schemas.microsoft.com/office/drawing/2014/main" id="{00F1ABB9-838D-4768-8839-0B8C96D0DD59}"/>
              </a:ext>
            </a:extLst>
          </p:cNvPr>
          <p:cNvSpPr/>
          <p:nvPr/>
        </p:nvSpPr>
        <p:spPr>
          <a:xfrm>
            <a:off x="3816548" y="3696345"/>
            <a:ext cx="2568585" cy="309565"/>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膜损伤</a:t>
            </a:r>
          </a:p>
        </p:txBody>
      </p:sp>
      <p:sp>
        <p:nvSpPr>
          <p:cNvPr id="14" name="矩形 13">
            <a:extLst>
              <a:ext uri="{FF2B5EF4-FFF2-40B4-BE49-F238E27FC236}">
                <a16:creationId xmlns:a16="http://schemas.microsoft.com/office/drawing/2014/main" id="{005DCE59-C797-47B1-AF06-EB495DDF4AF3}"/>
              </a:ext>
            </a:extLst>
          </p:cNvPr>
          <p:cNvSpPr/>
          <p:nvPr/>
        </p:nvSpPr>
        <p:spPr>
          <a:xfrm>
            <a:off x="6800155" y="3576232"/>
            <a:ext cx="1957178" cy="531705"/>
          </a:xfrm>
          <a:prstGeom prst="rect">
            <a:avLst/>
          </a:prstGeom>
          <a:solidFill>
            <a:srgbClr val="86C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攻膜复合物穿孔的示意图</a:t>
            </a:r>
          </a:p>
        </p:txBody>
      </p:sp>
    </p:spTree>
    <p:extLst>
      <p:ext uri="{BB962C8B-B14F-4D97-AF65-F5344CB8AC3E}">
        <p14:creationId xmlns:p14="http://schemas.microsoft.com/office/powerpoint/2010/main" val="247377631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37387" y="248062"/>
            <a:ext cx="8469226" cy="6361875"/>
          </a:xfrm>
          <a:prstGeom prst="rect">
            <a:avLst/>
          </a:prstGeom>
        </p:spPr>
      </p:pic>
      <p:sp>
        <p:nvSpPr>
          <p:cNvPr id="3" name="矩形 2">
            <a:extLst>
              <a:ext uri="{FF2B5EF4-FFF2-40B4-BE49-F238E27FC236}">
                <a16:creationId xmlns:a16="http://schemas.microsoft.com/office/drawing/2014/main" id="{FB6A6DA9-041E-4EB3-BD39-CF9CD70CD9F6}"/>
              </a:ext>
            </a:extLst>
          </p:cNvPr>
          <p:cNvSpPr/>
          <p:nvPr/>
        </p:nvSpPr>
        <p:spPr>
          <a:xfrm>
            <a:off x="445835" y="674177"/>
            <a:ext cx="1522450" cy="309565"/>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步骤</a:t>
            </a:r>
          </a:p>
        </p:txBody>
      </p:sp>
      <p:sp>
        <p:nvSpPr>
          <p:cNvPr id="5" name="矩形 4">
            <a:extLst>
              <a:ext uri="{FF2B5EF4-FFF2-40B4-BE49-F238E27FC236}">
                <a16:creationId xmlns:a16="http://schemas.microsoft.com/office/drawing/2014/main" id="{305F3FF1-26E6-479E-B5FF-0651F33DA274}"/>
              </a:ext>
            </a:extLst>
          </p:cNvPr>
          <p:cNvSpPr/>
          <p:nvPr/>
        </p:nvSpPr>
        <p:spPr>
          <a:xfrm>
            <a:off x="3471621" y="465150"/>
            <a:ext cx="2983424" cy="309565"/>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蛋白质在途径中的功能</a:t>
            </a:r>
          </a:p>
        </p:txBody>
      </p:sp>
      <p:sp>
        <p:nvSpPr>
          <p:cNvPr id="6" name="矩形 5">
            <a:extLst>
              <a:ext uri="{FF2B5EF4-FFF2-40B4-BE49-F238E27FC236}">
                <a16:creationId xmlns:a16="http://schemas.microsoft.com/office/drawing/2014/main" id="{AACE585B-D283-4A07-A405-81AC99B9F4C1}"/>
              </a:ext>
            </a:extLst>
          </p:cNvPr>
          <p:cNvSpPr/>
          <p:nvPr/>
        </p:nvSpPr>
        <p:spPr>
          <a:xfrm>
            <a:off x="3155456" y="975793"/>
            <a:ext cx="1083330" cy="309565"/>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替代途径</a:t>
            </a:r>
          </a:p>
        </p:txBody>
      </p:sp>
      <p:sp>
        <p:nvSpPr>
          <p:cNvPr id="7" name="矩形 6">
            <a:extLst>
              <a:ext uri="{FF2B5EF4-FFF2-40B4-BE49-F238E27FC236}">
                <a16:creationId xmlns:a16="http://schemas.microsoft.com/office/drawing/2014/main" id="{0112A4DC-EBD4-4197-9BFC-6134FEB4FC61}"/>
              </a:ext>
            </a:extLst>
          </p:cNvPr>
          <p:cNvSpPr/>
          <p:nvPr/>
        </p:nvSpPr>
        <p:spPr>
          <a:xfrm>
            <a:off x="5710093" y="965372"/>
            <a:ext cx="1083330" cy="309565"/>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经典途径</a:t>
            </a:r>
          </a:p>
        </p:txBody>
      </p:sp>
      <p:sp>
        <p:nvSpPr>
          <p:cNvPr id="8" name="矩形 7">
            <a:extLst>
              <a:ext uri="{FF2B5EF4-FFF2-40B4-BE49-F238E27FC236}">
                <a16:creationId xmlns:a16="http://schemas.microsoft.com/office/drawing/2014/main" id="{B9CDD980-8AB8-4686-882B-73840D8C5186}"/>
              </a:ext>
            </a:extLst>
          </p:cNvPr>
          <p:cNvSpPr/>
          <p:nvPr/>
        </p:nvSpPr>
        <p:spPr>
          <a:xfrm>
            <a:off x="4421668" y="956822"/>
            <a:ext cx="1083330" cy="309565"/>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凝集素途径</a:t>
            </a:r>
          </a:p>
        </p:txBody>
      </p:sp>
      <p:sp>
        <p:nvSpPr>
          <p:cNvPr id="9" name="矩形 8">
            <a:extLst>
              <a:ext uri="{FF2B5EF4-FFF2-40B4-BE49-F238E27FC236}">
                <a16:creationId xmlns:a16="http://schemas.microsoft.com/office/drawing/2014/main" id="{BA4826D4-3612-4AAF-9A68-EEAC7861B36C}"/>
              </a:ext>
            </a:extLst>
          </p:cNvPr>
          <p:cNvSpPr/>
          <p:nvPr/>
        </p:nvSpPr>
        <p:spPr>
          <a:xfrm>
            <a:off x="7284166" y="674177"/>
            <a:ext cx="1083330" cy="309565"/>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关系</a:t>
            </a:r>
          </a:p>
        </p:txBody>
      </p:sp>
      <p:sp>
        <p:nvSpPr>
          <p:cNvPr id="10" name="矩形 9">
            <a:extLst>
              <a:ext uri="{FF2B5EF4-FFF2-40B4-BE49-F238E27FC236}">
                <a16:creationId xmlns:a16="http://schemas.microsoft.com/office/drawing/2014/main" id="{78C13187-6FDD-45C2-A35B-C11F3EA49008}"/>
              </a:ext>
            </a:extLst>
          </p:cNvPr>
          <p:cNvSpPr/>
          <p:nvPr/>
        </p:nvSpPr>
        <p:spPr>
          <a:xfrm>
            <a:off x="445835" y="1589958"/>
            <a:ext cx="2223252" cy="30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启动阶段丝氨酸蛋白酶</a:t>
            </a:r>
          </a:p>
        </p:txBody>
      </p:sp>
      <p:sp>
        <p:nvSpPr>
          <p:cNvPr id="11" name="矩形 10">
            <a:extLst>
              <a:ext uri="{FF2B5EF4-FFF2-40B4-BE49-F238E27FC236}">
                <a16:creationId xmlns:a16="http://schemas.microsoft.com/office/drawing/2014/main" id="{6686E8D6-A5B3-4741-A549-9989841A8EF3}"/>
              </a:ext>
            </a:extLst>
          </p:cNvPr>
          <p:cNvSpPr/>
          <p:nvPr/>
        </p:nvSpPr>
        <p:spPr>
          <a:xfrm>
            <a:off x="445834" y="2196174"/>
            <a:ext cx="2514341" cy="30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共价结合于细胞表面</a:t>
            </a:r>
          </a:p>
        </p:txBody>
      </p:sp>
      <p:sp>
        <p:nvSpPr>
          <p:cNvPr id="12" name="矩形 11">
            <a:extLst>
              <a:ext uri="{FF2B5EF4-FFF2-40B4-BE49-F238E27FC236}">
                <a16:creationId xmlns:a16="http://schemas.microsoft.com/office/drawing/2014/main" id="{B0BDB33B-5FED-4AA6-B55A-FDF7E89A4F63}"/>
              </a:ext>
            </a:extLst>
          </p:cNvPr>
          <p:cNvSpPr/>
          <p:nvPr/>
        </p:nvSpPr>
        <p:spPr>
          <a:xfrm>
            <a:off x="445833" y="2802390"/>
            <a:ext cx="2514341" cy="30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C3/C5</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13" name="矩形 12">
            <a:extLst>
              <a:ext uri="{FF2B5EF4-FFF2-40B4-BE49-F238E27FC236}">
                <a16:creationId xmlns:a16="http://schemas.microsoft.com/office/drawing/2014/main" id="{CE70683E-D69D-4408-8D0F-FEA202C50E1F}"/>
              </a:ext>
            </a:extLst>
          </p:cNvPr>
          <p:cNvSpPr/>
          <p:nvPr/>
        </p:nvSpPr>
        <p:spPr>
          <a:xfrm>
            <a:off x="445832" y="3487274"/>
            <a:ext cx="2514341" cy="30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激活调控</a:t>
            </a:r>
          </a:p>
        </p:txBody>
      </p:sp>
      <p:sp>
        <p:nvSpPr>
          <p:cNvPr id="14" name="矩形 13">
            <a:extLst>
              <a:ext uri="{FF2B5EF4-FFF2-40B4-BE49-F238E27FC236}">
                <a16:creationId xmlns:a16="http://schemas.microsoft.com/office/drawing/2014/main" id="{AE96BE6E-0D74-403F-A654-3955119F60C0}"/>
              </a:ext>
            </a:extLst>
          </p:cNvPr>
          <p:cNvSpPr/>
          <p:nvPr/>
        </p:nvSpPr>
        <p:spPr>
          <a:xfrm>
            <a:off x="445831" y="4144286"/>
            <a:ext cx="2514341" cy="30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调理作用</a:t>
            </a:r>
          </a:p>
        </p:txBody>
      </p:sp>
      <p:sp>
        <p:nvSpPr>
          <p:cNvPr id="15" name="矩形 14">
            <a:extLst>
              <a:ext uri="{FF2B5EF4-FFF2-40B4-BE49-F238E27FC236}">
                <a16:creationId xmlns:a16="http://schemas.microsoft.com/office/drawing/2014/main" id="{A58EA8F8-100A-433E-9F54-5178BA68672F}"/>
              </a:ext>
            </a:extLst>
          </p:cNvPr>
          <p:cNvSpPr/>
          <p:nvPr/>
        </p:nvSpPr>
        <p:spPr>
          <a:xfrm>
            <a:off x="445830" y="4801298"/>
            <a:ext cx="2514341" cy="30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启动效应途径</a:t>
            </a:r>
          </a:p>
        </p:txBody>
      </p:sp>
      <p:sp>
        <p:nvSpPr>
          <p:cNvPr id="16" name="矩形 15">
            <a:extLst>
              <a:ext uri="{FF2B5EF4-FFF2-40B4-BE49-F238E27FC236}">
                <a16:creationId xmlns:a16="http://schemas.microsoft.com/office/drawing/2014/main" id="{B4DE9679-2F7E-4F61-856B-0A58C9E9A575}"/>
              </a:ext>
            </a:extLst>
          </p:cNvPr>
          <p:cNvSpPr/>
          <p:nvPr/>
        </p:nvSpPr>
        <p:spPr>
          <a:xfrm>
            <a:off x="445829" y="5407006"/>
            <a:ext cx="2514341" cy="30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局部炎症反应</a:t>
            </a:r>
          </a:p>
        </p:txBody>
      </p:sp>
      <p:sp>
        <p:nvSpPr>
          <p:cNvPr id="17" name="矩形 16">
            <a:extLst>
              <a:ext uri="{FF2B5EF4-FFF2-40B4-BE49-F238E27FC236}">
                <a16:creationId xmlns:a16="http://schemas.microsoft.com/office/drawing/2014/main" id="{7097B7BB-EAD7-439D-9D52-722B2A093377}"/>
              </a:ext>
            </a:extLst>
          </p:cNvPr>
          <p:cNvSpPr/>
          <p:nvPr/>
        </p:nvSpPr>
        <p:spPr>
          <a:xfrm>
            <a:off x="445829" y="6064018"/>
            <a:ext cx="2514341" cy="30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稳定</a:t>
            </a:r>
          </a:p>
        </p:txBody>
      </p:sp>
      <p:sp>
        <p:nvSpPr>
          <p:cNvPr id="18" name="矩形 17">
            <a:extLst>
              <a:ext uri="{FF2B5EF4-FFF2-40B4-BE49-F238E27FC236}">
                <a16:creationId xmlns:a16="http://schemas.microsoft.com/office/drawing/2014/main" id="{AD276693-0113-4033-8331-AA4DA9142DE4}"/>
              </a:ext>
            </a:extLst>
          </p:cNvPr>
          <p:cNvSpPr/>
          <p:nvPr/>
        </p:nvSpPr>
        <p:spPr>
          <a:xfrm>
            <a:off x="5131484" y="6050117"/>
            <a:ext cx="920605" cy="309565"/>
          </a:xfrm>
          <a:prstGeom prst="rect">
            <a:avLst/>
          </a:prstGeom>
          <a:solidFill>
            <a:srgbClr val="DFD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无</a:t>
            </a:r>
          </a:p>
        </p:txBody>
      </p:sp>
      <p:sp>
        <p:nvSpPr>
          <p:cNvPr id="19" name="矩形 18">
            <a:extLst>
              <a:ext uri="{FF2B5EF4-FFF2-40B4-BE49-F238E27FC236}">
                <a16:creationId xmlns:a16="http://schemas.microsoft.com/office/drawing/2014/main" id="{96D62B65-EF34-4ED1-B81A-027A58D076D9}"/>
              </a:ext>
            </a:extLst>
          </p:cNvPr>
          <p:cNvSpPr/>
          <p:nvPr/>
        </p:nvSpPr>
        <p:spPr>
          <a:xfrm>
            <a:off x="7076702" y="1495345"/>
            <a:ext cx="1431867" cy="404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同源（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C1s</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MASP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20" name="矩形 19">
            <a:extLst>
              <a:ext uri="{FF2B5EF4-FFF2-40B4-BE49-F238E27FC236}">
                <a16:creationId xmlns:a16="http://schemas.microsoft.com/office/drawing/2014/main" id="{EE84B375-3831-4BE0-BBD8-25F78ACC9EE9}"/>
              </a:ext>
            </a:extLst>
          </p:cNvPr>
          <p:cNvSpPr/>
          <p:nvPr/>
        </p:nvSpPr>
        <p:spPr>
          <a:xfrm>
            <a:off x="7076702" y="2132557"/>
            <a:ext cx="1431867" cy="404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同源</a:t>
            </a:r>
          </a:p>
        </p:txBody>
      </p:sp>
      <p:sp>
        <p:nvSpPr>
          <p:cNvPr id="21" name="矩形 20">
            <a:extLst>
              <a:ext uri="{FF2B5EF4-FFF2-40B4-BE49-F238E27FC236}">
                <a16:creationId xmlns:a16="http://schemas.microsoft.com/office/drawing/2014/main" id="{EC5706FA-4955-454A-B03A-6981634F75E5}"/>
              </a:ext>
            </a:extLst>
          </p:cNvPr>
          <p:cNvSpPr/>
          <p:nvPr/>
        </p:nvSpPr>
        <p:spPr>
          <a:xfrm>
            <a:off x="7076701" y="2757233"/>
            <a:ext cx="1431867" cy="404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同源</a:t>
            </a:r>
          </a:p>
        </p:txBody>
      </p:sp>
      <p:sp>
        <p:nvSpPr>
          <p:cNvPr id="22" name="矩形 21">
            <a:extLst>
              <a:ext uri="{FF2B5EF4-FFF2-40B4-BE49-F238E27FC236}">
                <a16:creationId xmlns:a16="http://schemas.microsoft.com/office/drawing/2014/main" id="{94346CEA-DD57-4395-97C8-D22A5307F771}"/>
              </a:ext>
            </a:extLst>
          </p:cNvPr>
          <p:cNvSpPr/>
          <p:nvPr/>
        </p:nvSpPr>
        <p:spPr>
          <a:xfrm>
            <a:off x="7076700" y="3429000"/>
            <a:ext cx="1431867"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相同</a:t>
            </a:r>
            <a:endParaRPr kumimoji="0" lang="en-US" altLang="zh-CN" sz="1400" b="1" i="0" u="none" strike="noStrike" kern="1200" cap="none" spc="0" normalizeH="0" baseline="0" noProof="0" dirty="0">
              <a:ln>
                <a:noFill/>
              </a:ln>
              <a:solidFill>
                <a:prstClr val="black"/>
              </a:solidFill>
              <a:effectLst/>
              <a:uLnTx/>
              <a:uFillTx/>
              <a:latin typeface="Georgia"/>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同源</a:t>
            </a:r>
          </a:p>
        </p:txBody>
      </p:sp>
      <p:sp>
        <p:nvSpPr>
          <p:cNvPr id="23" name="矩形 22">
            <a:extLst>
              <a:ext uri="{FF2B5EF4-FFF2-40B4-BE49-F238E27FC236}">
                <a16:creationId xmlns:a16="http://schemas.microsoft.com/office/drawing/2014/main" id="{B353DE03-C9D4-4445-8E7B-3FB597079545}"/>
              </a:ext>
            </a:extLst>
          </p:cNvPr>
          <p:cNvSpPr/>
          <p:nvPr/>
        </p:nvSpPr>
        <p:spPr>
          <a:xfrm>
            <a:off x="7076699" y="4110699"/>
            <a:ext cx="1431867" cy="30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相同</a:t>
            </a:r>
          </a:p>
        </p:txBody>
      </p:sp>
      <p:sp>
        <p:nvSpPr>
          <p:cNvPr id="24" name="矩形 23">
            <a:extLst>
              <a:ext uri="{FF2B5EF4-FFF2-40B4-BE49-F238E27FC236}">
                <a16:creationId xmlns:a16="http://schemas.microsoft.com/office/drawing/2014/main" id="{34B038D6-BADC-4B8F-ACE2-4CA33A5D5064}"/>
              </a:ext>
            </a:extLst>
          </p:cNvPr>
          <p:cNvSpPr/>
          <p:nvPr/>
        </p:nvSpPr>
        <p:spPr>
          <a:xfrm>
            <a:off x="7076698" y="4720379"/>
            <a:ext cx="1431867"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相同</a:t>
            </a:r>
          </a:p>
        </p:txBody>
      </p:sp>
      <p:sp>
        <p:nvSpPr>
          <p:cNvPr id="25" name="矩形 24">
            <a:extLst>
              <a:ext uri="{FF2B5EF4-FFF2-40B4-BE49-F238E27FC236}">
                <a16:creationId xmlns:a16="http://schemas.microsoft.com/office/drawing/2014/main" id="{1C50D0C4-9F13-4060-AC94-AA68AFA797F6}"/>
              </a:ext>
            </a:extLst>
          </p:cNvPr>
          <p:cNvSpPr/>
          <p:nvPr/>
        </p:nvSpPr>
        <p:spPr>
          <a:xfrm>
            <a:off x="7028614" y="5345055"/>
            <a:ext cx="1431867"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相同</a:t>
            </a:r>
          </a:p>
        </p:txBody>
      </p:sp>
      <p:sp>
        <p:nvSpPr>
          <p:cNvPr id="26" name="矩形 25">
            <a:extLst>
              <a:ext uri="{FF2B5EF4-FFF2-40B4-BE49-F238E27FC236}">
                <a16:creationId xmlns:a16="http://schemas.microsoft.com/office/drawing/2014/main" id="{9237BFFA-678A-4958-B9D9-823A715BEEDD}"/>
              </a:ext>
            </a:extLst>
          </p:cNvPr>
          <p:cNvSpPr/>
          <p:nvPr/>
        </p:nvSpPr>
        <p:spPr>
          <a:xfrm>
            <a:off x="7071152" y="6008739"/>
            <a:ext cx="1431867"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唯一</a:t>
            </a:r>
          </a:p>
        </p:txBody>
      </p:sp>
    </p:spTree>
    <p:extLst>
      <p:ext uri="{BB962C8B-B14F-4D97-AF65-F5344CB8AC3E}">
        <p14:creationId xmlns:p14="http://schemas.microsoft.com/office/powerpoint/2010/main" val="1438303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87824" y="6165304"/>
            <a:ext cx="331236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抗原提呈细胞</a:t>
            </a:r>
          </a:p>
        </p:txBody>
      </p:sp>
      <p:pic>
        <p:nvPicPr>
          <p:cNvPr id="4" name="Picture 2" descr="figure_01_22_02"/>
          <p:cNvPicPr>
            <a:picLocks noChangeAspect="1" noChangeArrowheads="1"/>
          </p:cNvPicPr>
          <p:nvPr/>
        </p:nvPicPr>
        <p:blipFill>
          <a:blip r:embed="rId2" cstate="print"/>
          <a:srcRect/>
          <a:stretch>
            <a:fillRect/>
          </a:stretch>
        </p:blipFill>
        <p:spPr bwMode="auto">
          <a:xfrm>
            <a:off x="304802" y="476674"/>
            <a:ext cx="8531225" cy="5160963"/>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306A4FEB-3A89-43FB-B12D-36E511184B40}"/>
              </a:ext>
            </a:extLst>
          </p:cNvPr>
          <p:cNvSpPr/>
          <p:nvPr/>
        </p:nvSpPr>
        <p:spPr>
          <a:xfrm>
            <a:off x="923365" y="555812"/>
            <a:ext cx="1604682" cy="295835"/>
          </a:xfrm>
          <a:prstGeom prst="rect">
            <a:avLst/>
          </a:prstGeom>
          <a:solidFill>
            <a:srgbClr val="75C4F7"/>
          </a:solidFill>
          <a:ln>
            <a:solidFill>
              <a:srgbClr val="77C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树突状细胞</a:t>
            </a:r>
          </a:p>
        </p:txBody>
      </p:sp>
      <p:sp>
        <p:nvSpPr>
          <p:cNvPr id="5" name="矩形 4">
            <a:extLst>
              <a:ext uri="{FF2B5EF4-FFF2-40B4-BE49-F238E27FC236}">
                <a16:creationId xmlns:a16="http://schemas.microsoft.com/office/drawing/2014/main" id="{966732CA-1DBF-4932-9922-49A10D141493}"/>
              </a:ext>
            </a:extLst>
          </p:cNvPr>
          <p:cNvSpPr/>
          <p:nvPr/>
        </p:nvSpPr>
        <p:spPr>
          <a:xfrm>
            <a:off x="3768073" y="555812"/>
            <a:ext cx="1604682" cy="295835"/>
          </a:xfrm>
          <a:prstGeom prst="rect">
            <a:avLst/>
          </a:prstGeom>
          <a:solidFill>
            <a:srgbClr val="75C4F7"/>
          </a:solidFill>
          <a:ln>
            <a:solidFill>
              <a:srgbClr val="77C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巨噬细胞</a:t>
            </a:r>
          </a:p>
        </p:txBody>
      </p:sp>
      <p:sp>
        <p:nvSpPr>
          <p:cNvPr id="6" name="矩形 5">
            <a:extLst>
              <a:ext uri="{FF2B5EF4-FFF2-40B4-BE49-F238E27FC236}">
                <a16:creationId xmlns:a16="http://schemas.microsoft.com/office/drawing/2014/main" id="{04E2C6EA-1DB8-4BEA-A612-05FCF6F7ADF9}"/>
              </a:ext>
            </a:extLst>
          </p:cNvPr>
          <p:cNvSpPr/>
          <p:nvPr/>
        </p:nvSpPr>
        <p:spPr>
          <a:xfrm>
            <a:off x="6678706" y="555812"/>
            <a:ext cx="1604682" cy="295835"/>
          </a:xfrm>
          <a:prstGeom prst="rect">
            <a:avLst/>
          </a:prstGeom>
          <a:solidFill>
            <a:srgbClr val="75C4F7"/>
          </a:solidFill>
          <a:ln>
            <a:solidFill>
              <a:srgbClr val="77C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r>
              <a:rPr lang="zh-CN" altLang="en-US" b="1" dirty="0">
                <a:solidFill>
                  <a:schemeClr val="tx1"/>
                </a:solidFill>
              </a:rPr>
              <a:t>淋巴细胞</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_02_32"/>
          <p:cNvPicPr>
            <a:picLocks noChangeAspect="1" noChangeArrowheads="1"/>
          </p:cNvPicPr>
          <p:nvPr/>
        </p:nvPicPr>
        <p:blipFill>
          <a:blip r:embed="rId3" cstate="print"/>
          <a:srcRect/>
          <a:stretch>
            <a:fillRect/>
          </a:stretch>
        </p:blipFill>
        <p:spPr bwMode="auto">
          <a:xfrm>
            <a:off x="406400" y="279400"/>
            <a:ext cx="8342313"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78E706AB-8C93-4093-9AE6-DA7A4849A0E8}"/>
              </a:ext>
            </a:extLst>
          </p:cNvPr>
          <p:cNvSpPr/>
          <p:nvPr/>
        </p:nvSpPr>
        <p:spPr>
          <a:xfrm>
            <a:off x="1294108" y="377849"/>
            <a:ext cx="6703017" cy="420122"/>
          </a:xfrm>
          <a:prstGeom prst="rect">
            <a:avLst/>
          </a:prstGeom>
          <a:solidFill>
            <a:srgbClr val="88C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Georgia"/>
                <a:ea typeface="微软雅黑"/>
                <a:cs typeface="+mn-cs"/>
              </a:rPr>
              <a:t>经典途径和替代途径的调控蛋白</a:t>
            </a:r>
          </a:p>
        </p:txBody>
      </p:sp>
      <p:sp>
        <p:nvSpPr>
          <p:cNvPr id="4" name="矩形 3">
            <a:extLst>
              <a:ext uri="{FF2B5EF4-FFF2-40B4-BE49-F238E27FC236}">
                <a16:creationId xmlns:a16="http://schemas.microsoft.com/office/drawing/2014/main" id="{3DE77F22-6DA0-4E5A-9749-181BEEA74FFB}"/>
              </a:ext>
            </a:extLst>
          </p:cNvPr>
          <p:cNvSpPr/>
          <p:nvPr/>
        </p:nvSpPr>
        <p:spPr>
          <a:xfrm>
            <a:off x="511577" y="966784"/>
            <a:ext cx="1431867" cy="420122"/>
          </a:xfrm>
          <a:prstGeom prst="rect">
            <a:avLst/>
          </a:prstGeom>
          <a:solidFill>
            <a:srgbClr val="B6E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名称</a:t>
            </a:r>
          </a:p>
        </p:txBody>
      </p:sp>
      <p:sp>
        <p:nvSpPr>
          <p:cNvPr id="6" name="矩形 5">
            <a:extLst>
              <a:ext uri="{FF2B5EF4-FFF2-40B4-BE49-F238E27FC236}">
                <a16:creationId xmlns:a16="http://schemas.microsoft.com/office/drawing/2014/main" id="{C27BD147-D05C-4401-946E-61DD96F3EF98}"/>
              </a:ext>
            </a:extLst>
          </p:cNvPr>
          <p:cNvSpPr/>
          <p:nvPr/>
        </p:nvSpPr>
        <p:spPr>
          <a:xfrm>
            <a:off x="2676107" y="966784"/>
            <a:ext cx="4646842" cy="420122"/>
          </a:xfrm>
          <a:prstGeom prst="rect">
            <a:avLst/>
          </a:prstGeom>
          <a:solidFill>
            <a:srgbClr val="B6E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在补体激活调控中的作用</a:t>
            </a:r>
          </a:p>
        </p:txBody>
      </p:sp>
      <p:sp>
        <p:nvSpPr>
          <p:cNvPr id="7" name="矩形 6">
            <a:extLst>
              <a:ext uri="{FF2B5EF4-FFF2-40B4-BE49-F238E27FC236}">
                <a16:creationId xmlns:a16="http://schemas.microsoft.com/office/drawing/2014/main" id="{9E623A93-D07B-4631-B73D-6A27A6F9F42F}"/>
              </a:ext>
            </a:extLst>
          </p:cNvPr>
          <p:cNvSpPr/>
          <p:nvPr/>
        </p:nvSpPr>
        <p:spPr>
          <a:xfrm>
            <a:off x="488329" y="1555719"/>
            <a:ext cx="1898409"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抑制因子（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C1INH</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8" name="矩形 7">
            <a:extLst>
              <a:ext uri="{FF2B5EF4-FFF2-40B4-BE49-F238E27FC236}">
                <a16:creationId xmlns:a16="http://schemas.microsoft.com/office/drawing/2014/main" id="{3A43FA7C-0DD7-461D-B04B-611DF66F6488}"/>
              </a:ext>
            </a:extLst>
          </p:cNvPr>
          <p:cNvSpPr/>
          <p:nvPr/>
        </p:nvSpPr>
        <p:spPr>
          <a:xfrm>
            <a:off x="491774" y="2243103"/>
            <a:ext cx="1898409"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结合蛋白（</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9" name="矩形 8">
            <a:extLst>
              <a:ext uri="{FF2B5EF4-FFF2-40B4-BE49-F238E27FC236}">
                <a16:creationId xmlns:a16="http://schemas.microsoft.com/office/drawing/2014/main" id="{0CF76801-3A25-48AF-B70B-87D1D768A1E4}"/>
              </a:ext>
            </a:extLst>
          </p:cNvPr>
          <p:cNvSpPr/>
          <p:nvPr/>
        </p:nvSpPr>
        <p:spPr>
          <a:xfrm>
            <a:off x="488329" y="2824289"/>
            <a:ext cx="1898409"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补体受体</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1</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CR1</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10" name="矩形 9">
            <a:extLst>
              <a:ext uri="{FF2B5EF4-FFF2-40B4-BE49-F238E27FC236}">
                <a16:creationId xmlns:a16="http://schemas.microsoft.com/office/drawing/2014/main" id="{461988E9-5230-4DA6-9B25-993F1E9D0C39}"/>
              </a:ext>
            </a:extLst>
          </p:cNvPr>
          <p:cNvSpPr/>
          <p:nvPr/>
        </p:nvSpPr>
        <p:spPr>
          <a:xfrm>
            <a:off x="484024" y="3405475"/>
            <a:ext cx="1898409"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H</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H</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11" name="矩形 10">
            <a:extLst>
              <a:ext uri="{FF2B5EF4-FFF2-40B4-BE49-F238E27FC236}">
                <a16:creationId xmlns:a16="http://schemas.microsoft.com/office/drawing/2014/main" id="{708C972A-F3A1-442F-A797-BA027569AF3F}"/>
              </a:ext>
            </a:extLst>
          </p:cNvPr>
          <p:cNvSpPr/>
          <p:nvPr/>
        </p:nvSpPr>
        <p:spPr>
          <a:xfrm>
            <a:off x="491773" y="3957528"/>
            <a:ext cx="1898409"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12" name="矩形 11">
            <a:extLst>
              <a:ext uri="{FF2B5EF4-FFF2-40B4-BE49-F238E27FC236}">
                <a16:creationId xmlns:a16="http://schemas.microsoft.com/office/drawing/2014/main" id="{D7644F9D-963C-4B08-BB98-11094276F783}"/>
              </a:ext>
            </a:extLst>
          </p:cNvPr>
          <p:cNvSpPr/>
          <p:nvPr/>
        </p:nvSpPr>
        <p:spPr>
          <a:xfrm>
            <a:off x="484023" y="4537828"/>
            <a:ext cx="1898409"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衰变加速因子（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DAF</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13" name="矩形 12">
            <a:extLst>
              <a:ext uri="{FF2B5EF4-FFF2-40B4-BE49-F238E27FC236}">
                <a16:creationId xmlns:a16="http://schemas.microsoft.com/office/drawing/2014/main" id="{5DE00653-2287-4F39-8F1B-1FB6F4DC9D61}"/>
              </a:ext>
            </a:extLst>
          </p:cNvPr>
          <p:cNvSpPr/>
          <p:nvPr/>
        </p:nvSpPr>
        <p:spPr>
          <a:xfrm>
            <a:off x="484022" y="5097630"/>
            <a:ext cx="1898409"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膜辅因子蛋白（</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MCP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14" name="矩形 13">
            <a:extLst>
              <a:ext uri="{FF2B5EF4-FFF2-40B4-BE49-F238E27FC236}">
                <a16:creationId xmlns:a16="http://schemas.microsoft.com/office/drawing/2014/main" id="{62B09BD8-B585-4620-89D4-FD2C1C24E93E}"/>
              </a:ext>
            </a:extLst>
          </p:cNvPr>
          <p:cNvSpPr/>
          <p:nvPr/>
        </p:nvSpPr>
        <p:spPr>
          <a:xfrm>
            <a:off x="491772" y="5701506"/>
            <a:ext cx="1898409"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CD59</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（保护素）</a:t>
            </a:r>
          </a:p>
        </p:txBody>
      </p:sp>
      <p:sp>
        <p:nvSpPr>
          <p:cNvPr id="15" name="矩形 14">
            <a:extLst>
              <a:ext uri="{FF2B5EF4-FFF2-40B4-BE49-F238E27FC236}">
                <a16:creationId xmlns:a16="http://schemas.microsoft.com/office/drawing/2014/main" id="{4A05D147-C3D4-4EA2-8516-7DA1D39A3C48}"/>
              </a:ext>
            </a:extLst>
          </p:cNvPr>
          <p:cNvSpPr/>
          <p:nvPr/>
        </p:nvSpPr>
        <p:spPr>
          <a:xfrm>
            <a:off x="2547021" y="1596917"/>
            <a:ext cx="5822064" cy="420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结合激活的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C1r</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C1s</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，将其从</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C1q</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上移除；结合激活的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MASP-2</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，将其从</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MBL</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上移除</a:t>
            </a:r>
          </a:p>
        </p:txBody>
      </p:sp>
      <p:sp>
        <p:nvSpPr>
          <p:cNvPr id="16" name="矩形 15">
            <a:extLst>
              <a:ext uri="{FF2B5EF4-FFF2-40B4-BE49-F238E27FC236}">
                <a16:creationId xmlns:a16="http://schemas.microsoft.com/office/drawing/2014/main" id="{EF6E6B15-21B1-46F5-86CB-771B6F56F96B}"/>
              </a:ext>
            </a:extLst>
          </p:cNvPr>
          <p:cNvSpPr/>
          <p:nvPr/>
        </p:nvSpPr>
        <p:spPr>
          <a:xfrm>
            <a:off x="2547021" y="2243102"/>
            <a:ext cx="5822064" cy="404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，取代</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C2a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；是</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因子切割</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的辅因子</a:t>
            </a:r>
          </a:p>
        </p:txBody>
      </p:sp>
      <p:sp>
        <p:nvSpPr>
          <p:cNvPr id="17" name="矩形 16">
            <a:extLst>
              <a:ext uri="{FF2B5EF4-FFF2-40B4-BE49-F238E27FC236}">
                <a16:creationId xmlns:a16="http://schemas.microsoft.com/office/drawing/2014/main" id="{DA377EDE-172E-4B0F-872A-53C193033252}"/>
              </a:ext>
            </a:extLst>
          </p:cNvPr>
          <p:cNvSpPr/>
          <p:nvPr/>
        </p:nvSpPr>
        <p:spPr>
          <a:xfrm>
            <a:off x="2547021" y="2796562"/>
            <a:ext cx="5822064" cy="404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，取代</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C2a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；或结合</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，取代</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；是</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因子的辅因子</a:t>
            </a:r>
          </a:p>
        </p:txBody>
      </p:sp>
      <p:sp>
        <p:nvSpPr>
          <p:cNvPr id="18" name="矩形 17">
            <a:extLst>
              <a:ext uri="{FF2B5EF4-FFF2-40B4-BE49-F238E27FC236}">
                <a16:creationId xmlns:a16="http://schemas.microsoft.com/office/drawing/2014/main" id="{28CF1CFE-26E8-4CE5-9D35-C0C537699E0C}"/>
              </a:ext>
            </a:extLst>
          </p:cNvPr>
          <p:cNvSpPr/>
          <p:nvPr/>
        </p:nvSpPr>
        <p:spPr>
          <a:xfrm>
            <a:off x="2547021" y="3405475"/>
            <a:ext cx="5822064" cy="321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，取代</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；是</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因子的辅因子</a:t>
            </a:r>
          </a:p>
        </p:txBody>
      </p:sp>
      <p:sp>
        <p:nvSpPr>
          <p:cNvPr id="19" name="矩形 18">
            <a:extLst>
              <a:ext uri="{FF2B5EF4-FFF2-40B4-BE49-F238E27FC236}">
                <a16:creationId xmlns:a16="http://schemas.microsoft.com/office/drawing/2014/main" id="{EF6E6B15-21B1-46F5-86CB-771B6F56F96B}"/>
              </a:ext>
            </a:extLst>
          </p:cNvPr>
          <p:cNvSpPr/>
          <p:nvPr/>
        </p:nvSpPr>
        <p:spPr>
          <a:xfrm>
            <a:off x="2547021" y="3965554"/>
            <a:ext cx="5961548" cy="404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切割</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的丝氨酸蛋白酶；受</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H</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MCP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或</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CR1</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辅助</a:t>
            </a:r>
          </a:p>
        </p:txBody>
      </p:sp>
      <p:sp>
        <p:nvSpPr>
          <p:cNvPr id="20" name="矩形 19">
            <a:extLst>
              <a:ext uri="{FF2B5EF4-FFF2-40B4-BE49-F238E27FC236}">
                <a16:creationId xmlns:a16="http://schemas.microsoft.com/office/drawing/2014/main" id="{EF6E6B15-21B1-46F5-86CB-771B6F56F96B}"/>
              </a:ext>
            </a:extLst>
          </p:cNvPr>
          <p:cNvSpPr/>
          <p:nvPr/>
        </p:nvSpPr>
        <p:spPr>
          <a:xfrm>
            <a:off x="2547021" y="4563586"/>
            <a:ext cx="5822064" cy="36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从</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上取代</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或从</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上取代</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C2a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的膜蛋白</a:t>
            </a:r>
          </a:p>
        </p:txBody>
      </p:sp>
      <p:sp>
        <p:nvSpPr>
          <p:cNvPr id="21" name="矩形 20">
            <a:extLst>
              <a:ext uri="{FF2B5EF4-FFF2-40B4-BE49-F238E27FC236}">
                <a16:creationId xmlns:a16="http://schemas.microsoft.com/office/drawing/2014/main" id="{0F187D30-8587-471A-B995-4A58F1D83A58}"/>
              </a:ext>
            </a:extLst>
          </p:cNvPr>
          <p:cNvSpPr/>
          <p:nvPr/>
        </p:nvSpPr>
        <p:spPr>
          <a:xfrm>
            <a:off x="2547021" y="5146602"/>
            <a:ext cx="5822064" cy="36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促进</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因子对</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灭活的膜蛋白</a:t>
            </a:r>
          </a:p>
        </p:txBody>
      </p:sp>
      <p:sp>
        <p:nvSpPr>
          <p:cNvPr id="22" name="矩形 21">
            <a:extLst>
              <a:ext uri="{FF2B5EF4-FFF2-40B4-BE49-F238E27FC236}">
                <a16:creationId xmlns:a16="http://schemas.microsoft.com/office/drawing/2014/main" id="{C75D23FF-9668-48DD-90ED-BF59DF13B518}"/>
              </a:ext>
            </a:extLst>
          </p:cNvPr>
          <p:cNvSpPr/>
          <p:nvPr/>
        </p:nvSpPr>
        <p:spPr>
          <a:xfrm>
            <a:off x="2554771" y="5729617"/>
            <a:ext cx="5822064" cy="492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防止在自体或同种异体细胞上形成攻膜复合物。广泛表达在细胞膜上。</a:t>
            </a:r>
          </a:p>
        </p:txBody>
      </p:sp>
    </p:spTree>
    <p:extLst>
      <p:ext uri="{BB962C8B-B14F-4D97-AF65-F5344CB8AC3E}">
        <p14:creationId xmlns:p14="http://schemas.microsoft.com/office/powerpoint/2010/main" val="16144965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04800" y="584200"/>
            <a:ext cx="8531225" cy="5869136"/>
            <a:chOff x="304800" y="584200"/>
            <a:chExt cx="8531225" cy="5869136"/>
          </a:xfrm>
        </p:grpSpPr>
        <p:pic>
          <p:nvPicPr>
            <p:cNvPr id="126978" name="Picture 2" descr="figure 7-10a"/>
            <p:cNvPicPr>
              <a:picLocks noChangeAspect="1" noChangeArrowheads="1"/>
            </p:cNvPicPr>
            <p:nvPr/>
          </p:nvPicPr>
          <p:blipFill>
            <a:blip r:embed="rId3" cstate="email"/>
            <a:srcRect/>
            <a:stretch>
              <a:fillRect/>
            </a:stretch>
          </p:blipFill>
          <p:spPr bwMode="auto">
            <a:xfrm>
              <a:off x="304800" y="584200"/>
              <a:ext cx="8531225" cy="5691188"/>
            </a:xfrm>
            <a:prstGeom prst="rect">
              <a:avLst/>
            </a:prstGeom>
            <a:noFill/>
            <a:ln w="9525">
              <a:noFill/>
              <a:miter lim="800000"/>
              <a:headEnd/>
              <a:tailEnd/>
            </a:ln>
            <a:effectLst/>
          </p:spPr>
        </p:pic>
        <p:sp>
          <p:nvSpPr>
            <p:cNvPr id="3" name="矩形 2"/>
            <p:cNvSpPr/>
            <p:nvPr/>
          </p:nvSpPr>
          <p:spPr>
            <a:xfrm>
              <a:off x="323528" y="5733256"/>
              <a:ext cx="216024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a:extLst>
              <a:ext uri="{FF2B5EF4-FFF2-40B4-BE49-F238E27FC236}">
                <a16:creationId xmlns:a16="http://schemas.microsoft.com/office/drawing/2014/main" id="{0EB68472-9859-4A37-93CB-A71559B3A7EA}"/>
              </a:ext>
            </a:extLst>
          </p:cNvPr>
          <p:cNvSpPr/>
          <p:nvPr/>
        </p:nvSpPr>
        <p:spPr>
          <a:xfrm>
            <a:off x="323528" y="444238"/>
            <a:ext cx="4250246" cy="36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补体系统的调控</a:t>
            </a:r>
          </a:p>
        </p:txBody>
      </p:sp>
      <p:sp>
        <p:nvSpPr>
          <p:cNvPr id="6" name="矩形 5">
            <a:extLst>
              <a:ext uri="{FF2B5EF4-FFF2-40B4-BE49-F238E27FC236}">
                <a16:creationId xmlns:a16="http://schemas.microsoft.com/office/drawing/2014/main" id="{EF6E6B15-21B1-46F5-86CB-771B6F56F96B}"/>
              </a:ext>
            </a:extLst>
          </p:cNvPr>
          <p:cNvSpPr/>
          <p:nvPr/>
        </p:nvSpPr>
        <p:spPr>
          <a:xfrm>
            <a:off x="359111" y="1410094"/>
            <a:ext cx="4011412" cy="263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Georgia"/>
                <a:ea typeface="微软雅黑"/>
                <a:cs typeface="+mn-cs"/>
              </a:rPr>
              <a:t>转化酶活性装配前</a:t>
            </a:r>
          </a:p>
        </p:txBody>
      </p:sp>
      <p:sp>
        <p:nvSpPr>
          <p:cNvPr id="7" name="矩形 6">
            <a:extLst>
              <a:ext uri="{FF2B5EF4-FFF2-40B4-BE49-F238E27FC236}">
                <a16:creationId xmlns:a16="http://schemas.microsoft.com/office/drawing/2014/main" id="{EF6E6B15-21B1-46F5-86CB-771B6F56F96B}"/>
              </a:ext>
            </a:extLst>
          </p:cNvPr>
          <p:cNvSpPr/>
          <p:nvPr/>
        </p:nvSpPr>
        <p:spPr>
          <a:xfrm>
            <a:off x="304800" y="1041488"/>
            <a:ext cx="5173851" cy="36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8" name="矩形 7">
            <a:extLst>
              <a:ext uri="{FF2B5EF4-FFF2-40B4-BE49-F238E27FC236}">
                <a16:creationId xmlns:a16="http://schemas.microsoft.com/office/drawing/2014/main" id="{EF6E6B15-21B1-46F5-86CB-771B6F56F96B}"/>
              </a:ext>
            </a:extLst>
          </p:cNvPr>
          <p:cNvSpPr/>
          <p:nvPr/>
        </p:nvSpPr>
        <p:spPr>
          <a:xfrm>
            <a:off x="618673" y="1867382"/>
            <a:ext cx="4495767" cy="422849"/>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抑制因子（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C1Inh</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C1r</a:t>
            </a:r>
            <a:r>
              <a:rPr kumimoji="0" lang="en-US" altLang="zh-CN" sz="1400" b="1" i="0" u="none" strike="noStrike" kern="1200" cap="none" spc="0" normalizeH="0" baseline="-25000" noProof="0" dirty="0">
                <a:ln>
                  <a:noFill/>
                </a:ln>
                <a:solidFill>
                  <a:prstClr val="black"/>
                </a:solidFill>
                <a:effectLst/>
                <a:uLnTx/>
                <a:uFillTx/>
                <a:latin typeface="Georgia"/>
                <a:ea typeface="微软雅黑"/>
                <a:cs typeface="+mn-cs"/>
              </a:rPr>
              <a:t>2</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s</a:t>
            </a:r>
            <a:r>
              <a:rPr kumimoji="0" lang="en-US" altLang="zh-CN" sz="1400" b="1" i="0" u="none" strike="noStrike" kern="1200" cap="none" spc="0" normalizeH="0" baseline="-25000" noProof="0" dirty="0">
                <a:ln>
                  <a:noFill/>
                </a:ln>
                <a:solidFill>
                  <a:prstClr val="black"/>
                </a:solidFill>
                <a:effectLst/>
                <a:uLnTx/>
                <a:uFillTx/>
                <a:latin typeface="Georgia"/>
                <a:ea typeface="微软雅黑"/>
                <a:cs typeface="+mn-cs"/>
              </a:rPr>
              <a:t>2</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，导致其从</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C1q</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解离</a:t>
            </a:r>
          </a:p>
        </p:txBody>
      </p:sp>
      <p:sp>
        <p:nvSpPr>
          <p:cNvPr id="9" name="矩形 8">
            <a:extLst>
              <a:ext uri="{FF2B5EF4-FFF2-40B4-BE49-F238E27FC236}">
                <a16:creationId xmlns:a16="http://schemas.microsoft.com/office/drawing/2014/main" id="{DEAB7E5E-5B02-4403-BAC8-8942504ABE4E}"/>
              </a:ext>
            </a:extLst>
          </p:cNvPr>
          <p:cNvSpPr/>
          <p:nvPr/>
        </p:nvSpPr>
        <p:spPr>
          <a:xfrm>
            <a:off x="618672" y="3758338"/>
            <a:ext cx="3496127" cy="188737"/>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结合了抑制因子的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被因子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切割</a:t>
            </a:r>
          </a:p>
        </p:txBody>
      </p:sp>
      <p:sp>
        <p:nvSpPr>
          <p:cNvPr id="10" name="矩形 9">
            <a:extLst>
              <a:ext uri="{FF2B5EF4-FFF2-40B4-BE49-F238E27FC236}">
                <a16:creationId xmlns:a16="http://schemas.microsoft.com/office/drawing/2014/main" id="{BAE2A66C-EB8D-430F-A580-6C96C3EF5893}"/>
              </a:ext>
            </a:extLst>
          </p:cNvPr>
          <p:cNvSpPr/>
          <p:nvPr/>
        </p:nvSpPr>
        <p:spPr>
          <a:xfrm>
            <a:off x="620594" y="2830390"/>
            <a:ext cx="4555840" cy="606359"/>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结合蛋白（</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C4bBP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）、补体受体</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1</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或膜辅因子蛋白（</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MCP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）的结合阻碍</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C2a</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的结合</a:t>
            </a:r>
          </a:p>
        </p:txBody>
      </p:sp>
      <p:sp>
        <p:nvSpPr>
          <p:cNvPr id="16" name="矩形 15">
            <a:extLst>
              <a:ext uri="{FF2B5EF4-FFF2-40B4-BE49-F238E27FC236}">
                <a16:creationId xmlns:a16="http://schemas.microsoft.com/office/drawing/2014/main" id="{953D3B35-E187-47BF-B429-D205C26D6CB0}"/>
              </a:ext>
            </a:extLst>
          </p:cNvPr>
          <p:cNvSpPr/>
          <p:nvPr/>
        </p:nvSpPr>
        <p:spPr>
          <a:xfrm>
            <a:off x="612845" y="4571240"/>
            <a:ext cx="4495767" cy="422849"/>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替代途径中，</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CR1</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MCP</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或</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H</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因子阻止</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因子的结合</a:t>
            </a:r>
          </a:p>
        </p:txBody>
      </p:sp>
      <p:sp>
        <p:nvSpPr>
          <p:cNvPr id="17" name="矩形 16">
            <a:extLst>
              <a:ext uri="{FF2B5EF4-FFF2-40B4-BE49-F238E27FC236}">
                <a16:creationId xmlns:a16="http://schemas.microsoft.com/office/drawing/2014/main" id="{993EC49F-1228-45D8-A73E-D286DF15A2C6}"/>
              </a:ext>
            </a:extLst>
          </p:cNvPr>
          <p:cNvSpPr/>
          <p:nvPr/>
        </p:nvSpPr>
        <p:spPr>
          <a:xfrm>
            <a:off x="623097" y="5332534"/>
            <a:ext cx="3496127" cy="188737"/>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结合了抑制因子的</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被因子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切割</a:t>
            </a:r>
          </a:p>
        </p:txBody>
      </p:sp>
      <p:sp>
        <p:nvSpPr>
          <p:cNvPr id="18" name="矩形 17">
            <a:extLst>
              <a:ext uri="{FF2B5EF4-FFF2-40B4-BE49-F238E27FC236}">
                <a16:creationId xmlns:a16="http://schemas.microsoft.com/office/drawing/2014/main" id="{2A29B7A1-B49D-4861-8837-4A241A890757}"/>
              </a:ext>
            </a:extLst>
          </p:cNvPr>
          <p:cNvSpPr/>
          <p:nvPr/>
        </p:nvSpPr>
        <p:spPr>
          <a:xfrm>
            <a:off x="5667946" y="2191251"/>
            <a:ext cx="794847" cy="197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抗体</a:t>
            </a:r>
          </a:p>
        </p:txBody>
      </p:sp>
      <p:sp>
        <p:nvSpPr>
          <p:cNvPr id="19" name="矩形 18">
            <a:extLst>
              <a:ext uri="{FF2B5EF4-FFF2-40B4-BE49-F238E27FC236}">
                <a16:creationId xmlns:a16="http://schemas.microsoft.com/office/drawing/2014/main" id="{B478051F-894B-424E-B5D2-D0AF54A77307}"/>
              </a:ext>
            </a:extLst>
          </p:cNvPr>
          <p:cNvSpPr/>
          <p:nvPr/>
        </p:nvSpPr>
        <p:spPr>
          <a:xfrm>
            <a:off x="5660197" y="3775523"/>
            <a:ext cx="1445775" cy="188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20" name="矩形 19">
            <a:extLst>
              <a:ext uri="{FF2B5EF4-FFF2-40B4-BE49-F238E27FC236}">
                <a16:creationId xmlns:a16="http://schemas.microsoft.com/office/drawing/2014/main" id="{B044E204-5B34-4EA6-BC90-BE02CD7DE497}"/>
              </a:ext>
            </a:extLst>
          </p:cNvPr>
          <p:cNvSpPr/>
          <p:nvPr/>
        </p:nvSpPr>
        <p:spPr>
          <a:xfrm>
            <a:off x="5478651" y="5521271"/>
            <a:ext cx="1445775" cy="188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转化酶</a:t>
            </a:r>
          </a:p>
        </p:txBody>
      </p:sp>
      <p:sp>
        <p:nvSpPr>
          <p:cNvPr id="21" name="矩形 20">
            <a:extLst>
              <a:ext uri="{FF2B5EF4-FFF2-40B4-BE49-F238E27FC236}">
                <a16:creationId xmlns:a16="http://schemas.microsoft.com/office/drawing/2014/main" id="{509B0F55-D806-4103-8260-5F2BB78953F9}"/>
              </a:ext>
            </a:extLst>
          </p:cNvPr>
          <p:cNvSpPr/>
          <p:nvPr/>
        </p:nvSpPr>
        <p:spPr>
          <a:xfrm>
            <a:off x="7174599" y="2830390"/>
            <a:ext cx="698541" cy="188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22" name="矩形 21">
            <a:extLst>
              <a:ext uri="{FF2B5EF4-FFF2-40B4-BE49-F238E27FC236}">
                <a16:creationId xmlns:a16="http://schemas.microsoft.com/office/drawing/2014/main" id="{447A7186-47BF-4855-AA0B-74F0A9F5654C}"/>
              </a:ext>
            </a:extLst>
          </p:cNvPr>
          <p:cNvSpPr/>
          <p:nvPr/>
        </p:nvSpPr>
        <p:spPr>
          <a:xfrm>
            <a:off x="7105972" y="4552889"/>
            <a:ext cx="698541" cy="188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23" name="矩形 22">
            <a:extLst>
              <a:ext uri="{FF2B5EF4-FFF2-40B4-BE49-F238E27FC236}">
                <a16:creationId xmlns:a16="http://schemas.microsoft.com/office/drawing/2014/main" id="{509B0F55-D806-4103-8260-5F2BB78953F9}"/>
              </a:ext>
            </a:extLst>
          </p:cNvPr>
          <p:cNvSpPr/>
          <p:nvPr/>
        </p:nvSpPr>
        <p:spPr>
          <a:xfrm>
            <a:off x="6749511" y="4348295"/>
            <a:ext cx="774358" cy="188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H</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24" name="矩形 23">
            <a:extLst>
              <a:ext uri="{FF2B5EF4-FFF2-40B4-BE49-F238E27FC236}">
                <a16:creationId xmlns:a16="http://schemas.microsoft.com/office/drawing/2014/main" id="{420198FF-4B9A-4E97-B03B-C9A5865B6B88}"/>
              </a:ext>
            </a:extLst>
          </p:cNvPr>
          <p:cNvSpPr/>
          <p:nvPr/>
        </p:nvSpPr>
        <p:spPr>
          <a:xfrm>
            <a:off x="5277174" y="4901648"/>
            <a:ext cx="697694" cy="422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
        <p:nvSpPr>
          <p:cNvPr id="25" name="矩形 24">
            <a:extLst>
              <a:ext uri="{FF2B5EF4-FFF2-40B4-BE49-F238E27FC236}">
                <a16:creationId xmlns:a16="http://schemas.microsoft.com/office/drawing/2014/main" id="{38ECB12C-E7AC-42F0-BED5-EC356DC6A75F}"/>
              </a:ext>
            </a:extLst>
          </p:cNvPr>
          <p:cNvSpPr/>
          <p:nvPr/>
        </p:nvSpPr>
        <p:spPr>
          <a:xfrm>
            <a:off x="8072033" y="5130124"/>
            <a:ext cx="698541" cy="188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因子</a:t>
            </a:r>
          </a:p>
        </p:txBody>
      </p:sp>
    </p:spTree>
    <p:extLst>
      <p:ext uri="{BB962C8B-B14F-4D97-AF65-F5344CB8AC3E}">
        <p14:creationId xmlns:p14="http://schemas.microsoft.com/office/powerpoint/2010/main" val="12576676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04800" y="800100"/>
            <a:ext cx="8531225" cy="5365204"/>
            <a:chOff x="304800" y="800100"/>
            <a:chExt cx="8531225" cy="5365204"/>
          </a:xfrm>
        </p:grpSpPr>
        <p:pic>
          <p:nvPicPr>
            <p:cNvPr id="128002" name="Picture 2" descr="figure 7-10b"/>
            <p:cNvPicPr>
              <a:picLocks noChangeAspect="1" noChangeArrowheads="1"/>
            </p:cNvPicPr>
            <p:nvPr/>
          </p:nvPicPr>
          <p:blipFill>
            <a:blip r:embed="rId3" cstate="email"/>
            <a:srcRect/>
            <a:stretch>
              <a:fillRect/>
            </a:stretch>
          </p:blipFill>
          <p:spPr bwMode="auto">
            <a:xfrm>
              <a:off x="304800" y="800100"/>
              <a:ext cx="8531225" cy="5259388"/>
            </a:xfrm>
            <a:prstGeom prst="rect">
              <a:avLst/>
            </a:prstGeom>
            <a:noFill/>
            <a:ln w="9525">
              <a:noFill/>
              <a:miter lim="800000"/>
              <a:headEnd/>
              <a:tailEnd/>
            </a:ln>
            <a:effectLst/>
          </p:spPr>
        </p:pic>
        <p:sp>
          <p:nvSpPr>
            <p:cNvPr id="3" name="矩形 2"/>
            <p:cNvSpPr/>
            <p:nvPr/>
          </p:nvSpPr>
          <p:spPr>
            <a:xfrm>
              <a:off x="323528" y="5517232"/>
              <a:ext cx="2016224"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a:extLst>
              <a:ext uri="{FF2B5EF4-FFF2-40B4-BE49-F238E27FC236}">
                <a16:creationId xmlns:a16="http://schemas.microsoft.com/office/drawing/2014/main" id="{90B8CB08-57CE-4B19-AB27-1F126F34F8FC}"/>
              </a:ext>
            </a:extLst>
          </p:cNvPr>
          <p:cNvSpPr/>
          <p:nvPr/>
        </p:nvSpPr>
        <p:spPr>
          <a:xfrm>
            <a:off x="396038" y="963790"/>
            <a:ext cx="6407717" cy="462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转化酶装配后</a:t>
            </a:r>
          </a:p>
        </p:txBody>
      </p:sp>
      <p:sp>
        <p:nvSpPr>
          <p:cNvPr id="6" name="矩形 5">
            <a:extLst>
              <a:ext uri="{FF2B5EF4-FFF2-40B4-BE49-F238E27FC236}">
                <a16:creationId xmlns:a16="http://schemas.microsoft.com/office/drawing/2014/main" id="{B4FE1D0B-45D4-490B-9688-BB1B4F50E380}"/>
              </a:ext>
            </a:extLst>
          </p:cNvPr>
          <p:cNvSpPr/>
          <p:nvPr/>
        </p:nvSpPr>
        <p:spPr>
          <a:xfrm>
            <a:off x="589597" y="1894603"/>
            <a:ext cx="8128200" cy="842709"/>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C4bBP</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CR1</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H</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因子和衰减加速因子（</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DAF</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）促进</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转化酶的解离</a:t>
            </a:r>
          </a:p>
        </p:txBody>
      </p:sp>
      <p:sp>
        <p:nvSpPr>
          <p:cNvPr id="7" name="矩形 6">
            <a:extLst>
              <a:ext uri="{FF2B5EF4-FFF2-40B4-BE49-F238E27FC236}">
                <a16:creationId xmlns:a16="http://schemas.microsoft.com/office/drawing/2014/main" id="{4418042D-B891-4D71-81D9-FFD92D1F20B4}"/>
              </a:ext>
            </a:extLst>
          </p:cNvPr>
          <p:cNvSpPr/>
          <p:nvPr/>
        </p:nvSpPr>
        <p:spPr>
          <a:xfrm>
            <a:off x="3872656" y="3977046"/>
            <a:ext cx="5023372" cy="1540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转化酶解离；留下的</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C4b</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或</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被</a:t>
            </a:r>
            <a:r>
              <a:rPr kumimoji="0" lang="en-US" altLang="zh-CN" sz="2800" b="1" i="0" u="none" strike="noStrike" kern="1200" cap="none" spc="0" normalizeH="0" baseline="0" noProof="0" dirty="0">
                <a:ln>
                  <a:noFill/>
                </a:ln>
                <a:solidFill>
                  <a:prstClr val="black"/>
                </a:solidFill>
                <a:effectLst/>
                <a:uLnTx/>
                <a:uFillTx/>
                <a:latin typeface="Georgia"/>
                <a:ea typeface="微软雅黑"/>
                <a:cs typeface="+mn-cs"/>
              </a:rPr>
              <a:t>I</a:t>
            </a:r>
            <a:r>
              <a:rPr kumimoji="0" lang="zh-CN" altLang="en-US" sz="2800" b="1" i="0" u="none" strike="noStrike" kern="1200" cap="none" spc="0" normalizeH="0" baseline="0" noProof="0" dirty="0">
                <a:ln>
                  <a:noFill/>
                </a:ln>
                <a:solidFill>
                  <a:prstClr val="black"/>
                </a:solidFill>
                <a:effectLst/>
                <a:uLnTx/>
                <a:uFillTx/>
                <a:latin typeface="Georgia"/>
                <a:ea typeface="微软雅黑"/>
                <a:cs typeface="+mn-cs"/>
              </a:rPr>
              <a:t>因子降解</a:t>
            </a:r>
          </a:p>
        </p:txBody>
      </p:sp>
    </p:spTree>
    <p:extLst>
      <p:ext uri="{BB962C8B-B14F-4D97-AF65-F5344CB8AC3E}">
        <p14:creationId xmlns:p14="http://schemas.microsoft.com/office/powerpoint/2010/main" val="31203362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51520" y="1549400"/>
            <a:ext cx="8584505" cy="3967832"/>
            <a:chOff x="251520" y="1549400"/>
            <a:chExt cx="8584505" cy="3967832"/>
          </a:xfrm>
        </p:grpSpPr>
        <p:pic>
          <p:nvPicPr>
            <p:cNvPr id="129026" name="Picture 2" descr="figure 7-10c"/>
            <p:cNvPicPr>
              <a:picLocks noChangeAspect="1" noChangeArrowheads="1"/>
            </p:cNvPicPr>
            <p:nvPr/>
          </p:nvPicPr>
          <p:blipFill>
            <a:blip r:embed="rId3" cstate="email"/>
            <a:srcRect/>
            <a:stretch>
              <a:fillRect/>
            </a:stretch>
          </p:blipFill>
          <p:spPr bwMode="auto">
            <a:xfrm>
              <a:off x="304800" y="1549400"/>
              <a:ext cx="8531225" cy="3754438"/>
            </a:xfrm>
            <a:prstGeom prst="rect">
              <a:avLst/>
            </a:prstGeom>
            <a:noFill/>
            <a:ln w="9525">
              <a:noFill/>
              <a:miter lim="800000"/>
              <a:headEnd/>
              <a:tailEnd/>
            </a:ln>
            <a:effectLst/>
          </p:spPr>
        </p:pic>
        <p:sp>
          <p:nvSpPr>
            <p:cNvPr id="3" name="矩形 2"/>
            <p:cNvSpPr/>
            <p:nvPr/>
          </p:nvSpPr>
          <p:spPr>
            <a:xfrm>
              <a:off x="251520" y="4869160"/>
              <a:ext cx="2232248"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orgia"/>
                <a:ea typeface="微软雅黑"/>
                <a:cs typeface="+mn-cs"/>
              </a:endParaRPr>
            </a:p>
          </p:txBody>
        </p:sp>
      </p:grpSp>
      <p:sp>
        <p:nvSpPr>
          <p:cNvPr id="5" name="矩形 4">
            <a:extLst>
              <a:ext uri="{FF2B5EF4-FFF2-40B4-BE49-F238E27FC236}">
                <a16:creationId xmlns:a16="http://schemas.microsoft.com/office/drawing/2014/main" id="{C557F6D0-C0AA-4725-B7FE-D083669E6C3C}"/>
              </a:ext>
            </a:extLst>
          </p:cNvPr>
          <p:cNvSpPr/>
          <p:nvPr/>
        </p:nvSpPr>
        <p:spPr>
          <a:xfrm>
            <a:off x="304800" y="1455140"/>
            <a:ext cx="6407717" cy="462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攻膜复合物（</a:t>
            </a:r>
            <a:r>
              <a:rPr kumimoji="0" lang="en-US" altLang="zh-CN" sz="2400" b="1" i="0" u="none" strike="noStrike" kern="1200" cap="none" spc="0" normalizeH="0" baseline="0" noProof="0" dirty="0">
                <a:ln>
                  <a:noFill/>
                </a:ln>
                <a:solidFill>
                  <a:prstClr val="black"/>
                </a:solidFill>
                <a:effectLst/>
                <a:uLnTx/>
                <a:uFillTx/>
                <a:latin typeface="Georgia"/>
                <a:ea typeface="微软雅黑"/>
                <a:cs typeface="+mn-cs"/>
              </a:rPr>
              <a:t>MAC</a:t>
            </a:r>
            <a:r>
              <a:rPr kumimoji="0" lang="zh-CN" altLang="en-US" sz="2400" b="1" i="0" u="none" strike="noStrike" kern="1200" cap="none" spc="0" normalizeH="0" baseline="0" noProof="0" dirty="0">
                <a:ln>
                  <a:noFill/>
                </a:ln>
                <a:solidFill>
                  <a:prstClr val="black"/>
                </a:solidFill>
                <a:effectLst/>
                <a:uLnTx/>
                <a:uFillTx/>
                <a:latin typeface="Georgia"/>
                <a:ea typeface="微软雅黑"/>
                <a:cs typeface="+mn-cs"/>
              </a:rPr>
              <a:t>）组装的调控</a:t>
            </a:r>
          </a:p>
        </p:txBody>
      </p:sp>
      <p:sp>
        <p:nvSpPr>
          <p:cNvPr id="6" name="矩形 5">
            <a:extLst>
              <a:ext uri="{FF2B5EF4-FFF2-40B4-BE49-F238E27FC236}">
                <a16:creationId xmlns:a16="http://schemas.microsoft.com/office/drawing/2014/main" id="{42D53CEA-69CD-4DFC-A8FE-13826BB0848E}"/>
              </a:ext>
            </a:extLst>
          </p:cNvPr>
          <p:cNvSpPr/>
          <p:nvPr/>
        </p:nvSpPr>
        <p:spPr>
          <a:xfrm>
            <a:off x="618672" y="2498745"/>
            <a:ext cx="3496127" cy="407187"/>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S</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蛋白阻止</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C5b67MAC</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组分插入细胞膜</a:t>
            </a:r>
          </a:p>
        </p:txBody>
      </p:sp>
      <p:sp>
        <p:nvSpPr>
          <p:cNvPr id="7" name="矩形 6">
            <a:extLst>
              <a:ext uri="{FF2B5EF4-FFF2-40B4-BE49-F238E27FC236}">
                <a16:creationId xmlns:a16="http://schemas.microsoft.com/office/drawing/2014/main" id="{D9C2D6DF-F1C9-4542-9C99-04B08E076E16}"/>
              </a:ext>
            </a:extLst>
          </p:cNvPr>
          <p:cNvSpPr/>
          <p:nvPr/>
        </p:nvSpPr>
        <p:spPr>
          <a:xfrm>
            <a:off x="618673" y="3293389"/>
            <a:ext cx="2542982" cy="1278611"/>
          </a:xfrm>
          <a:prstGeom prst="rect">
            <a:avLst/>
          </a:prstGeom>
          <a:solidFill>
            <a:srgbClr val="C5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同源限制因子（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HRF</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）或反应性溶胞膜抑制因子（</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MIRL</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或</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CD59</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）结合</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C5b678</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，抑制</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C9</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聚合物的装配及</a:t>
            </a: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MAC</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的形成</a:t>
            </a:r>
          </a:p>
        </p:txBody>
      </p:sp>
      <p:sp>
        <p:nvSpPr>
          <p:cNvPr id="8" name="矩形 7">
            <a:extLst>
              <a:ext uri="{FF2B5EF4-FFF2-40B4-BE49-F238E27FC236}">
                <a16:creationId xmlns:a16="http://schemas.microsoft.com/office/drawing/2014/main" id="{D948C817-CBC8-4452-A61C-3A58AC0474F4}"/>
              </a:ext>
            </a:extLst>
          </p:cNvPr>
          <p:cNvSpPr/>
          <p:nvPr/>
        </p:nvSpPr>
        <p:spPr>
          <a:xfrm>
            <a:off x="6530085" y="2296710"/>
            <a:ext cx="2305940" cy="404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无法攻击附近的细胞</a:t>
            </a:r>
          </a:p>
        </p:txBody>
      </p:sp>
      <p:sp>
        <p:nvSpPr>
          <p:cNvPr id="9" name="矩形 8">
            <a:extLst>
              <a:ext uri="{FF2B5EF4-FFF2-40B4-BE49-F238E27FC236}">
                <a16:creationId xmlns:a16="http://schemas.microsoft.com/office/drawing/2014/main" id="{DF852457-4C1A-4F75-AFBC-4568D347AD69}"/>
              </a:ext>
            </a:extLst>
          </p:cNvPr>
          <p:cNvSpPr/>
          <p:nvPr/>
        </p:nvSpPr>
        <p:spPr>
          <a:xfrm>
            <a:off x="6420633" y="4616914"/>
            <a:ext cx="2305940" cy="236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攻膜复合物</a:t>
            </a:r>
          </a:p>
        </p:txBody>
      </p:sp>
      <p:sp>
        <p:nvSpPr>
          <p:cNvPr id="10" name="矩形 9">
            <a:extLst>
              <a:ext uri="{FF2B5EF4-FFF2-40B4-BE49-F238E27FC236}">
                <a16:creationId xmlns:a16="http://schemas.microsoft.com/office/drawing/2014/main" id="{EAB3F23C-30E6-4F08-9D41-7D891821470D}"/>
              </a:ext>
            </a:extLst>
          </p:cNvPr>
          <p:cNvSpPr/>
          <p:nvPr/>
        </p:nvSpPr>
        <p:spPr>
          <a:xfrm>
            <a:off x="6054870" y="2724961"/>
            <a:ext cx="950430" cy="236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Georgia"/>
                <a:ea typeface="微软雅黑"/>
                <a:cs typeface="+mn-cs"/>
              </a:rPr>
              <a:t>S</a:t>
            </a: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蛋白</a:t>
            </a:r>
          </a:p>
        </p:txBody>
      </p:sp>
    </p:spTree>
    <p:extLst>
      <p:ext uri="{BB962C8B-B14F-4D97-AF65-F5344CB8AC3E}">
        <p14:creationId xmlns:p14="http://schemas.microsoft.com/office/powerpoint/2010/main" val="170806726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 7-03"/>
          <p:cNvPicPr>
            <a:picLocks noChangeAspect="1" noChangeArrowheads="1"/>
          </p:cNvPicPr>
          <p:nvPr/>
        </p:nvPicPr>
        <p:blipFill>
          <a:blip r:embed="rId3" cstate="print"/>
          <a:srcRect/>
          <a:stretch>
            <a:fillRect/>
          </a:stretch>
        </p:blipFill>
        <p:spPr bwMode="auto">
          <a:xfrm>
            <a:off x="69564" y="260648"/>
            <a:ext cx="9038940" cy="5688632"/>
          </a:xfrm>
          <a:prstGeom prst="rect">
            <a:avLst/>
          </a:prstGeom>
          <a:noFill/>
        </p:spPr>
      </p:pic>
      <p:sp>
        <p:nvSpPr>
          <p:cNvPr id="3" name="矩形 2">
            <a:extLst>
              <a:ext uri="{FF2B5EF4-FFF2-40B4-BE49-F238E27FC236}">
                <a16:creationId xmlns:a16="http://schemas.microsoft.com/office/drawing/2014/main" id="{755C4D40-F3AF-42E7-973D-B38CD5755AC7}"/>
              </a:ext>
            </a:extLst>
          </p:cNvPr>
          <p:cNvSpPr/>
          <p:nvPr/>
        </p:nvSpPr>
        <p:spPr>
          <a:xfrm>
            <a:off x="1433594" y="338336"/>
            <a:ext cx="5904854" cy="273847"/>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a:ea typeface="微软雅黑"/>
                <a:cs typeface="+mn-cs"/>
              </a:rPr>
              <a:t>补体产物介导的生物学作用汇总</a:t>
            </a:r>
          </a:p>
        </p:txBody>
      </p:sp>
      <p:sp>
        <p:nvSpPr>
          <p:cNvPr id="5" name="矩形 4">
            <a:extLst>
              <a:ext uri="{FF2B5EF4-FFF2-40B4-BE49-F238E27FC236}">
                <a16:creationId xmlns:a16="http://schemas.microsoft.com/office/drawing/2014/main" id="{27F7ACDD-6E99-48EC-9B0D-2DE822D1BBF1}"/>
              </a:ext>
            </a:extLst>
          </p:cNvPr>
          <p:cNvSpPr/>
          <p:nvPr/>
        </p:nvSpPr>
        <p:spPr>
          <a:xfrm>
            <a:off x="206776" y="771796"/>
            <a:ext cx="986593" cy="273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作用</a:t>
            </a:r>
          </a:p>
        </p:txBody>
      </p:sp>
      <p:sp>
        <p:nvSpPr>
          <p:cNvPr id="6" name="矩形 5">
            <a:extLst>
              <a:ext uri="{FF2B5EF4-FFF2-40B4-BE49-F238E27FC236}">
                <a16:creationId xmlns:a16="http://schemas.microsoft.com/office/drawing/2014/main" id="{CFA52EE6-0BB9-48E7-8B3C-5BC0C45FA1CE}"/>
              </a:ext>
            </a:extLst>
          </p:cNvPr>
          <p:cNvSpPr/>
          <p:nvPr/>
        </p:nvSpPr>
        <p:spPr>
          <a:xfrm>
            <a:off x="5241141" y="771795"/>
            <a:ext cx="2446018" cy="273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Georgia"/>
                <a:ea typeface="微软雅黑"/>
                <a:cs typeface="+mn-cs"/>
              </a:rPr>
              <a:t>补体产物</a:t>
            </a:r>
          </a:p>
        </p:txBody>
      </p:sp>
      <p:sp>
        <p:nvSpPr>
          <p:cNvPr id="7" name="矩形 6">
            <a:extLst>
              <a:ext uri="{FF2B5EF4-FFF2-40B4-BE49-F238E27FC236}">
                <a16:creationId xmlns:a16="http://schemas.microsoft.com/office/drawing/2014/main" id="{38BABA20-0E5F-461F-A1FA-F69249EDE52E}"/>
              </a:ext>
            </a:extLst>
          </p:cNvPr>
          <p:cNvSpPr/>
          <p:nvPr/>
        </p:nvSpPr>
        <p:spPr>
          <a:xfrm>
            <a:off x="206775" y="1156671"/>
            <a:ext cx="986593" cy="273847"/>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细胞溶解</a:t>
            </a:r>
          </a:p>
        </p:txBody>
      </p:sp>
      <p:sp>
        <p:nvSpPr>
          <p:cNvPr id="8" name="矩形 7">
            <a:extLst>
              <a:ext uri="{FF2B5EF4-FFF2-40B4-BE49-F238E27FC236}">
                <a16:creationId xmlns:a16="http://schemas.microsoft.com/office/drawing/2014/main" id="{9B924F44-87E9-4D8A-867F-09950AFD814F}"/>
              </a:ext>
            </a:extLst>
          </p:cNvPr>
          <p:cNvSpPr/>
          <p:nvPr/>
        </p:nvSpPr>
        <p:spPr>
          <a:xfrm>
            <a:off x="5241141" y="1156671"/>
            <a:ext cx="3306174" cy="273847"/>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C5b-9</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，攻膜复合物（</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MAC</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a:t>
            </a:r>
          </a:p>
        </p:txBody>
      </p:sp>
      <p:sp>
        <p:nvSpPr>
          <p:cNvPr id="10" name="矩形 9">
            <a:extLst>
              <a:ext uri="{FF2B5EF4-FFF2-40B4-BE49-F238E27FC236}">
                <a16:creationId xmlns:a16="http://schemas.microsoft.com/office/drawing/2014/main" id="{13D9F884-80B4-437C-8423-B69E079EA05A}"/>
              </a:ext>
            </a:extLst>
          </p:cNvPr>
          <p:cNvSpPr/>
          <p:nvPr/>
        </p:nvSpPr>
        <p:spPr>
          <a:xfrm>
            <a:off x="206774" y="1525794"/>
            <a:ext cx="1777009" cy="19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炎症反应</a:t>
            </a:r>
          </a:p>
        </p:txBody>
      </p:sp>
      <p:sp>
        <p:nvSpPr>
          <p:cNvPr id="11" name="矩形 10">
            <a:extLst>
              <a:ext uri="{FF2B5EF4-FFF2-40B4-BE49-F238E27FC236}">
                <a16:creationId xmlns:a16="http://schemas.microsoft.com/office/drawing/2014/main" id="{22524F2D-B275-4B33-9DDD-6A37085FD762}"/>
              </a:ext>
            </a:extLst>
          </p:cNvPr>
          <p:cNvSpPr/>
          <p:nvPr/>
        </p:nvSpPr>
        <p:spPr>
          <a:xfrm>
            <a:off x="343675" y="1701470"/>
            <a:ext cx="3189939" cy="214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肥大细胞和嗜碱性粒细胞脱颗粒</a:t>
            </a:r>
          </a:p>
        </p:txBody>
      </p:sp>
      <p:sp>
        <p:nvSpPr>
          <p:cNvPr id="12" name="矩形 11">
            <a:extLst>
              <a:ext uri="{FF2B5EF4-FFF2-40B4-BE49-F238E27FC236}">
                <a16:creationId xmlns:a16="http://schemas.microsoft.com/office/drawing/2014/main" id="{56F5452F-855C-48EF-8EE9-EBFF48A62EEA}"/>
              </a:ext>
            </a:extLst>
          </p:cNvPr>
          <p:cNvSpPr/>
          <p:nvPr/>
        </p:nvSpPr>
        <p:spPr>
          <a:xfrm>
            <a:off x="343674" y="1899281"/>
            <a:ext cx="3189939" cy="214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嗜酸性粒细胞脱颗粒</a:t>
            </a:r>
          </a:p>
        </p:txBody>
      </p:sp>
      <p:sp>
        <p:nvSpPr>
          <p:cNvPr id="13" name="矩形 12">
            <a:extLst>
              <a:ext uri="{FF2B5EF4-FFF2-40B4-BE49-F238E27FC236}">
                <a16:creationId xmlns:a16="http://schemas.microsoft.com/office/drawing/2014/main" id="{DE8378EF-30A1-4FC5-806B-72C8109E2774}"/>
              </a:ext>
            </a:extLst>
          </p:cNvPr>
          <p:cNvSpPr/>
          <p:nvPr/>
        </p:nvSpPr>
        <p:spPr>
          <a:xfrm>
            <a:off x="343674" y="2113490"/>
            <a:ext cx="4716523" cy="175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炎症位置白细胞的渗出和化学趋化</a:t>
            </a:r>
          </a:p>
        </p:txBody>
      </p:sp>
      <p:sp>
        <p:nvSpPr>
          <p:cNvPr id="14" name="矩形 13">
            <a:extLst>
              <a:ext uri="{FF2B5EF4-FFF2-40B4-BE49-F238E27FC236}">
                <a16:creationId xmlns:a16="http://schemas.microsoft.com/office/drawing/2014/main" id="{540AAF17-2331-4BD0-8004-4A21B307E541}"/>
              </a:ext>
            </a:extLst>
          </p:cNvPr>
          <p:cNvSpPr/>
          <p:nvPr/>
        </p:nvSpPr>
        <p:spPr>
          <a:xfrm>
            <a:off x="343674" y="2302347"/>
            <a:ext cx="3189939" cy="175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血小板聚合</a:t>
            </a:r>
          </a:p>
        </p:txBody>
      </p:sp>
      <p:sp>
        <p:nvSpPr>
          <p:cNvPr id="15" name="矩形 14">
            <a:extLst>
              <a:ext uri="{FF2B5EF4-FFF2-40B4-BE49-F238E27FC236}">
                <a16:creationId xmlns:a16="http://schemas.microsoft.com/office/drawing/2014/main" id="{2B41F15F-FB49-4DD3-8CE6-F6124B610985}"/>
              </a:ext>
            </a:extLst>
          </p:cNvPr>
          <p:cNvSpPr/>
          <p:nvPr/>
        </p:nvSpPr>
        <p:spPr>
          <a:xfrm>
            <a:off x="343674" y="2477972"/>
            <a:ext cx="4491797" cy="396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对单核细胞</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巨噬细胞迁移的抑制及诱导其散布</a:t>
            </a:r>
          </a:p>
        </p:txBody>
      </p:sp>
      <p:sp>
        <p:nvSpPr>
          <p:cNvPr id="16" name="矩形 15">
            <a:extLst>
              <a:ext uri="{FF2B5EF4-FFF2-40B4-BE49-F238E27FC236}">
                <a16:creationId xmlns:a16="http://schemas.microsoft.com/office/drawing/2014/main" id="{22524F2D-B275-4B33-9DDD-6A37085FD762}"/>
              </a:ext>
            </a:extLst>
          </p:cNvPr>
          <p:cNvSpPr/>
          <p:nvPr/>
        </p:nvSpPr>
        <p:spPr>
          <a:xfrm>
            <a:off x="343673" y="2824720"/>
            <a:ext cx="3189939" cy="214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从骨髓中释放中性粒细胞</a:t>
            </a:r>
          </a:p>
        </p:txBody>
      </p:sp>
      <p:sp>
        <p:nvSpPr>
          <p:cNvPr id="17" name="矩形 16">
            <a:extLst>
              <a:ext uri="{FF2B5EF4-FFF2-40B4-BE49-F238E27FC236}">
                <a16:creationId xmlns:a16="http://schemas.microsoft.com/office/drawing/2014/main" id="{22524F2D-B275-4B33-9DDD-6A37085FD762}"/>
              </a:ext>
            </a:extLst>
          </p:cNvPr>
          <p:cNvSpPr/>
          <p:nvPr/>
        </p:nvSpPr>
        <p:spPr>
          <a:xfrm>
            <a:off x="343672" y="3045565"/>
            <a:ext cx="3507657" cy="19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从中性粒细胞中释放水解酶</a:t>
            </a:r>
          </a:p>
        </p:txBody>
      </p:sp>
      <p:sp>
        <p:nvSpPr>
          <p:cNvPr id="18" name="矩形 17">
            <a:extLst>
              <a:ext uri="{FF2B5EF4-FFF2-40B4-BE49-F238E27FC236}">
                <a16:creationId xmlns:a16="http://schemas.microsoft.com/office/drawing/2014/main" id="{22524F2D-B275-4B33-9DDD-6A37085FD762}"/>
              </a:ext>
            </a:extLst>
          </p:cNvPr>
          <p:cNvSpPr/>
          <p:nvPr/>
        </p:nvSpPr>
        <p:spPr>
          <a:xfrm>
            <a:off x="343672" y="3260607"/>
            <a:ext cx="3507657" cy="370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中性粒细胞表面补体受体</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CR1</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CR3</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的表达增强</a:t>
            </a:r>
          </a:p>
        </p:txBody>
      </p:sp>
      <p:sp>
        <p:nvSpPr>
          <p:cNvPr id="19" name="矩形 18">
            <a:extLst>
              <a:ext uri="{FF2B5EF4-FFF2-40B4-BE49-F238E27FC236}">
                <a16:creationId xmlns:a16="http://schemas.microsoft.com/office/drawing/2014/main" id="{22524F2D-B275-4B33-9DDD-6A37085FD762}"/>
              </a:ext>
            </a:extLst>
          </p:cNvPr>
          <p:cNvSpPr/>
          <p:nvPr/>
        </p:nvSpPr>
        <p:spPr>
          <a:xfrm>
            <a:off x="206773" y="3750159"/>
            <a:ext cx="4853423" cy="166661"/>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对颗粒抗原的调理作用，能增强对其吞噬作用</a:t>
            </a:r>
          </a:p>
        </p:txBody>
      </p:sp>
      <p:sp>
        <p:nvSpPr>
          <p:cNvPr id="20" name="矩形 19">
            <a:extLst>
              <a:ext uri="{FF2B5EF4-FFF2-40B4-BE49-F238E27FC236}">
                <a16:creationId xmlns:a16="http://schemas.microsoft.com/office/drawing/2014/main" id="{22524F2D-B275-4B33-9DDD-6A37085FD762}"/>
              </a:ext>
            </a:extLst>
          </p:cNvPr>
          <p:cNvSpPr/>
          <p:nvPr/>
        </p:nvSpPr>
        <p:spPr>
          <a:xfrm>
            <a:off x="206773" y="4018406"/>
            <a:ext cx="3189939" cy="214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中和病毒</a:t>
            </a:r>
          </a:p>
        </p:txBody>
      </p:sp>
      <p:sp>
        <p:nvSpPr>
          <p:cNvPr id="21" name="矩形 20">
            <a:extLst>
              <a:ext uri="{FF2B5EF4-FFF2-40B4-BE49-F238E27FC236}">
                <a16:creationId xmlns:a16="http://schemas.microsoft.com/office/drawing/2014/main" id="{C0CD7127-A18E-4B68-8E35-94031070D5AA}"/>
              </a:ext>
            </a:extLst>
          </p:cNvPr>
          <p:cNvSpPr/>
          <p:nvPr/>
        </p:nvSpPr>
        <p:spPr>
          <a:xfrm>
            <a:off x="206773" y="4338154"/>
            <a:ext cx="4853423" cy="166661"/>
          </a:xfrm>
          <a:prstGeom prst="rect">
            <a:avLst/>
          </a:prstGeom>
          <a:solidFill>
            <a:srgbClr val="E2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溶解和清除免疫复合物</a:t>
            </a:r>
          </a:p>
        </p:txBody>
      </p:sp>
      <p:sp>
        <p:nvSpPr>
          <p:cNvPr id="22" name="矩形 21">
            <a:extLst>
              <a:ext uri="{FF2B5EF4-FFF2-40B4-BE49-F238E27FC236}">
                <a16:creationId xmlns:a16="http://schemas.microsoft.com/office/drawing/2014/main" id="{DA064165-26AE-461C-BBD8-C8B298AC6228}"/>
              </a:ext>
            </a:extLst>
          </p:cNvPr>
          <p:cNvSpPr/>
          <p:nvPr/>
        </p:nvSpPr>
        <p:spPr>
          <a:xfrm>
            <a:off x="5183751" y="1701470"/>
            <a:ext cx="2704886" cy="197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 C4a, C5a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（过敏毒素）</a:t>
            </a:r>
          </a:p>
        </p:txBody>
      </p:sp>
    </p:spTree>
    <p:extLst>
      <p:ext uri="{BB962C8B-B14F-4D97-AF65-F5344CB8AC3E}">
        <p14:creationId xmlns:p14="http://schemas.microsoft.com/office/powerpoint/2010/main" val="33396207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 7-04"/>
          <p:cNvPicPr>
            <a:picLocks noChangeAspect="1" noChangeArrowheads="1"/>
          </p:cNvPicPr>
          <p:nvPr/>
        </p:nvPicPr>
        <p:blipFill>
          <a:blip r:embed="rId3" cstate="print"/>
          <a:srcRect/>
          <a:stretch>
            <a:fillRect/>
          </a:stretch>
        </p:blipFill>
        <p:spPr bwMode="auto">
          <a:xfrm>
            <a:off x="57757" y="476672"/>
            <a:ext cx="8978739" cy="5112568"/>
          </a:xfrm>
          <a:prstGeom prst="rect">
            <a:avLst/>
          </a:prstGeom>
          <a:noFill/>
          <a:ln w="9525">
            <a:noFill/>
            <a:miter lim="800000"/>
            <a:headEnd/>
            <a:tailEnd/>
          </a:ln>
          <a:effectLst/>
        </p:spPr>
      </p:pic>
      <p:sp>
        <p:nvSpPr>
          <p:cNvPr id="4" name="矩形 3">
            <a:extLst>
              <a:ext uri="{FF2B5EF4-FFF2-40B4-BE49-F238E27FC236}">
                <a16:creationId xmlns:a16="http://schemas.microsoft.com/office/drawing/2014/main" id="{2C57C774-A1B7-4CF7-80B3-D0398D013718}"/>
              </a:ext>
            </a:extLst>
          </p:cNvPr>
          <p:cNvSpPr/>
          <p:nvPr/>
        </p:nvSpPr>
        <p:spPr>
          <a:xfrm>
            <a:off x="1224368" y="563068"/>
            <a:ext cx="5904854" cy="273847"/>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a:ea typeface="微软雅黑"/>
                <a:cs typeface="+mn-cs"/>
              </a:rPr>
              <a:t>补体结合受体</a:t>
            </a:r>
          </a:p>
        </p:txBody>
      </p:sp>
      <p:sp>
        <p:nvSpPr>
          <p:cNvPr id="5" name="矩形 4">
            <a:extLst>
              <a:ext uri="{FF2B5EF4-FFF2-40B4-BE49-F238E27FC236}">
                <a16:creationId xmlns:a16="http://schemas.microsoft.com/office/drawing/2014/main" id="{EB6B3F19-AD0C-469A-9E09-AB41DE72B648}"/>
              </a:ext>
            </a:extLst>
          </p:cNvPr>
          <p:cNvSpPr/>
          <p:nvPr/>
        </p:nvSpPr>
        <p:spPr>
          <a:xfrm>
            <a:off x="206774" y="968643"/>
            <a:ext cx="738623" cy="193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受体</a:t>
            </a:r>
          </a:p>
        </p:txBody>
      </p:sp>
      <p:sp>
        <p:nvSpPr>
          <p:cNvPr id="6" name="矩形 5">
            <a:extLst>
              <a:ext uri="{FF2B5EF4-FFF2-40B4-BE49-F238E27FC236}">
                <a16:creationId xmlns:a16="http://schemas.microsoft.com/office/drawing/2014/main" id="{34452896-7A7C-4448-89BF-7C9BDF19BE68}"/>
              </a:ext>
            </a:extLst>
          </p:cNvPr>
          <p:cNvSpPr/>
          <p:nvPr/>
        </p:nvSpPr>
        <p:spPr>
          <a:xfrm>
            <a:off x="2001995" y="968642"/>
            <a:ext cx="1027925" cy="193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主要配体</a:t>
            </a:r>
          </a:p>
        </p:txBody>
      </p:sp>
      <p:sp>
        <p:nvSpPr>
          <p:cNvPr id="7" name="矩形 6">
            <a:extLst>
              <a:ext uri="{FF2B5EF4-FFF2-40B4-BE49-F238E27FC236}">
                <a16:creationId xmlns:a16="http://schemas.microsoft.com/office/drawing/2014/main" id="{2EDCA5BF-7626-4436-8B23-7095C71A1586}"/>
              </a:ext>
            </a:extLst>
          </p:cNvPr>
          <p:cNvSpPr/>
          <p:nvPr/>
        </p:nvSpPr>
        <p:spPr>
          <a:xfrm>
            <a:off x="3662832" y="968641"/>
            <a:ext cx="1027925" cy="193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活性</a:t>
            </a:r>
          </a:p>
        </p:txBody>
      </p:sp>
      <p:sp>
        <p:nvSpPr>
          <p:cNvPr id="8" name="矩形 7">
            <a:extLst>
              <a:ext uri="{FF2B5EF4-FFF2-40B4-BE49-F238E27FC236}">
                <a16:creationId xmlns:a16="http://schemas.microsoft.com/office/drawing/2014/main" id="{AF92C4BC-A003-49B8-9280-265657726AEF}"/>
              </a:ext>
            </a:extLst>
          </p:cNvPr>
          <p:cNvSpPr/>
          <p:nvPr/>
        </p:nvSpPr>
        <p:spPr>
          <a:xfrm>
            <a:off x="6465442" y="968640"/>
            <a:ext cx="1500687" cy="193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细胞分布</a:t>
            </a:r>
          </a:p>
        </p:txBody>
      </p:sp>
      <p:sp>
        <p:nvSpPr>
          <p:cNvPr id="9" name="矩形 8">
            <a:extLst>
              <a:ext uri="{FF2B5EF4-FFF2-40B4-BE49-F238E27FC236}">
                <a16:creationId xmlns:a16="http://schemas.microsoft.com/office/drawing/2014/main" id="{84E41D26-7E24-4CAA-A1B7-6326FD6C4866}"/>
              </a:ext>
            </a:extLst>
          </p:cNvPr>
          <p:cNvSpPr/>
          <p:nvPr/>
        </p:nvSpPr>
        <p:spPr>
          <a:xfrm>
            <a:off x="138500" y="3625267"/>
            <a:ext cx="1312059" cy="193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C3a/C4a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受体</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0" name="矩形 9">
            <a:extLst>
              <a:ext uri="{FF2B5EF4-FFF2-40B4-BE49-F238E27FC236}">
                <a16:creationId xmlns:a16="http://schemas.microsoft.com/office/drawing/2014/main" id="{6752C270-9AFB-4D56-8A6A-F3DAF5697E8B}"/>
              </a:ext>
            </a:extLst>
          </p:cNvPr>
          <p:cNvSpPr/>
          <p:nvPr/>
        </p:nvSpPr>
        <p:spPr>
          <a:xfrm>
            <a:off x="138499" y="4117238"/>
            <a:ext cx="1312059" cy="193729"/>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C5a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受体</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1" name="矩形 10">
            <a:extLst>
              <a:ext uri="{FF2B5EF4-FFF2-40B4-BE49-F238E27FC236}">
                <a16:creationId xmlns:a16="http://schemas.microsoft.com/office/drawing/2014/main" id="{5F1C04BD-D68B-4DA1-935C-B5628CA06222}"/>
              </a:ext>
            </a:extLst>
          </p:cNvPr>
          <p:cNvSpPr/>
          <p:nvPr/>
        </p:nvSpPr>
        <p:spPr>
          <a:xfrm>
            <a:off x="3618538" y="1324270"/>
            <a:ext cx="1987352" cy="58091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妨碍</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转化酶的形成；结合免疫复合物</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2" name="矩形 11">
            <a:extLst>
              <a:ext uri="{FF2B5EF4-FFF2-40B4-BE49-F238E27FC236}">
                <a16:creationId xmlns:a16="http://schemas.microsoft.com/office/drawing/2014/main" id="{F965ABD4-F02B-4287-A8BE-ABCA406C23F8}"/>
              </a:ext>
            </a:extLst>
          </p:cNvPr>
          <p:cNvSpPr/>
          <p:nvPr/>
        </p:nvSpPr>
        <p:spPr>
          <a:xfrm>
            <a:off x="6465442" y="1324270"/>
            <a:ext cx="2236856" cy="797407"/>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红细胞、中性粒细胞、单核细胞、巨噬细胞、嗜酸性粒细胞、滤泡树突状细胞、</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细胞、一些</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T</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3" name="矩形 12">
            <a:extLst>
              <a:ext uri="{FF2B5EF4-FFF2-40B4-BE49-F238E27FC236}">
                <a16:creationId xmlns:a16="http://schemas.microsoft.com/office/drawing/2014/main" id="{E6A526B0-E38A-46D7-B656-86ED031E6343}"/>
              </a:ext>
            </a:extLst>
          </p:cNvPr>
          <p:cNvSpPr/>
          <p:nvPr/>
        </p:nvSpPr>
        <p:spPr>
          <a:xfrm>
            <a:off x="3618538" y="2186620"/>
            <a:ext cx="1906608" cy="36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细胞辅助受体的组成部分；结合</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EB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病毒</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4" name="矩形 13">
            <a:extLst>
              <a:ext uri="{FF2B5EF4-FFF2-40B4-BE49-F238E27FC236}">
                <a16:creationId xmlns:a16="http://schemas.microsoft.com/office/drawing/2014/main" id="{7AC352C0-EA7E-4E44-B8FE-AA84843B55B7}"/>
              </a:ext>
            </a:extLst>
          </p:cNvPr>
          <p:cNvSpPr/>
          <p:nvPr/>
        </p:nvSpPr>
        <p:spPr>
          <a:xfrm>
            <a:off x="6465442" y="2204894"/>
            <a:ext cx="1906608" cy="36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细胞、滤泡树突状细胞、一些</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T</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5" name="矩形 14">
            <a:extLst>
              <a:ext uri="{FF2B5EF4-FFF2-40B4-BE49-F238E27FC236}">
                <a16:creationId xmlns:a16="http://schemas.microsoft.com/office/drawing/2014/main" id="{95E4C4A3-C0D6-4083-B168-B425C7E71197}"/>
              </a:ext>
            </a:extLst>
          </p:cNvPr>
          <p:cNvSpPr/>
          <p:nvPr/>
        </p:nvSpPr>
        <p:spPr>
          <a:xfrm>
            <a:off x="3618537" y="2657958"/>
            <a:ext cx="2239821" cy="906651"/>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结合中性粒细胞上细胞黏附分子，这有助于其渗出；结合免疫复合物，以提高其吞噬活性</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6" name="矩形 15">
            <a:extLst>
              <a:ext uri="{FF2B5EF4-FFF2-40B4-BE49-F238E27FC236}">
                <a16:creationId xmlns:a16="http://schemas.microsoft.com/office/drawing/2014/main" id="{3B5EDC03-09CB-4270-B371-2B62A5225817}"/>
              </a:ext>
            </a:extLst>
          </p:cNvPr>
          <p:cNvSpPr/>
          <p:nvPr/>
        </p:nvSpPr>
        <p:spPr>
          <a:xfrm>
            <a:off x="6465442" y="2631593"/>
            <a:ext cx="2236856" cy="797407"/>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单核细胞、巨噬细胞、中性粒细胞、天然杀伤细胞、一些</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T</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7" name="矩形 16">
            <a:extLst>
              <a:ext uri="{FF2B5EF4-FFF2-40B4-BE49-F238E27FC236}">
                <a16:creationId xmlns:a16="http://schemas.microsoft.com/office/drawing/2014/main" id="{397B4386-F3C8-46A1-91E4-8FE4B900BF55}"/>
              </a:ext>
            </a:extLst>
          </p:cNvPr>
          <p:cNvSpPr/>
          <p:nvPr/>
        </p:nvSpPr>
        <p:spPr>
          <a:xfrm>
            <a:off x="3593822" y="3657598"/>
            <a:ext cx="2239820" cy="327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诱导肥大细胞和嗜碱性粒细胞脱颗粒</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8" name="矩形 17">
            <a:extLst>
              <a:ext uri="{FF2B5EF4-FFF2-40B4-BE49-F238E27FC236}">
                <a16:creationId xmlns:a16="http://schemas.microsoft.com/office/drawing/2014/main" id="{0A6FDC85-F741-4602-A1D6-E612684128E6}"/>
              </a:ext>
            </a:extLst>
          </p:cNvPr>
          <p:cNvSpPr/>
          <p:nvPr/>
        </p:nvSpPr>
        <p:spPr>
          <a:xfrm>
            <a:off x="6465442" y="3655333"/>
            <a:ext cx="2422836" cy="327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肥大细胞、嗜碱性粒细胞、粒细胞</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9" name="矩形 18">
            <a:extLst>
              <a:ext uri="{FF2B5EF4-FFF2-40B4-BE49-F238E27FC236}">
                <a16:creationId xmlns:a16="http://schemas.microsoft.com/office/drawing/2014/main" id="{5DE731EB-C84C-4956-8DE9-ACFC0E7B850B}"/>
              </a:ext>
            </a:extLst>
          </p:cNvPr>
          <p:cNvSpPr/>
          <p:nvPr/>
        </p:nvSpPr>
        <p:spPr>
          <a:xfrm>
            <a:off x="3618537" y="4091824"/>
            <a:ext cx="2131333" cy="410434"/>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诱导肥大细胞和嗜碱性粒细胞脱颗粒</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20" name="矩形 19">
            <a:extLst>
              <a:ext uri="{FF2B5EF4-FFF2-40B4-BE49-F238E27FC236}">
                <a16:creationId xmlns:a16="http://schemas.microsoft.com/office/drawing/2014/main" id="{85955E43-24E8-4973-9ACC-17FF66C54621}"/>
              </a:ext>
            </a:extLst>
          </p:cNvPr>
          <p:cNvSpPr/>
          <p:nvPr/>
        </p:nvSpPr>
        <p:spPr>
          <a:xfrm>
            <a:off x="6465441" y="4107323"/>
            <a:ext cx="2422835" cy="495674"/>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肥大细胞、嗜碱性粒细胞、粒细胞、单核细胞、巨噬细胞、血小板、内皮细胞</a:t>
            </a:r>
            <a:endParaRPr kumimoji="0" lang="en-US" altLang="zh-CN" sz="1200" b="1" i="0" u="none" strike="noStrike" kern="1200" cap="none" spc="0" normalizeH="0" baseline="0" noProof="0" dirty="0">
              <a:ln>
                <a:noFill/>
              </a:ln>
              <a:solidFill>
                <a:prstClr val="black"/>
              </a:solidFill>
              <a:effectLst/>
              <a:uLnTx/>
              <a:uFillTx/>
              <a:latin typeface="Georgia"/>
              <a:ea typeface="微软雅黑"/>
              <a:cs typeface="+mn-cs"/>
            </a:endParaRPr>
          </a:p>
        </p:txBody>
      </p:sp>
    </p:spTree>
    <p:extLst>
      <p:ext uri="{BB962C8B-B14F-4D97-AF65-F5344CB8AC3E}">
        <p14:creationId xmlns:p14="http://schemas.microsoft.com/office/powerpoint/2010/main" val="9296834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7-13a"/>
          <p:cNvPicPr>
            <a:picLocks noChangeAspect="1" noChangeArrowheads="1"/>
          </p:cNvPicPr>
          <p:nvPr/>
        </p:nvPicPr>
        <p:blipFill>
          <a:blip r:embed="rId2" cstate="print"/>
          <a:srcRect/>
          <a:stretch>
            <a:fillRect/>
          </a:stretch>
        </p:blipFill>
        <p:spPr bwMode="auto">
          <a:xfrm>
            <a:off x="304800" y="381000"/>
            <a:ext cx="8531225" cy="6111875"/>
          </a:xfrm>
          <a:prstGeom prst="rect">
            <a:avLst/>
          </a:prstGeom>
          <a:noFill/>
          <a:ln w="9525">
            <a:noFill/>
            <a:miter lim="800000"/>
            <a:headEnd/>
            <a:tailEnd/>
          </a:ln>
          <a:effectLst/>
        </p:spPr>
      </p:pic>
      <p:sp>
        <p:nvSpPr>
          <p:cNvPr id="5" name="矩形 4">
            <a:extLst>
              <a:ext uri="{FF2B5EF4-FFF2-40B4-BE49-F238E27FC236}">
                <a16:creationId xmlns:a16="http://schemas.microsoft.com/office/drawing/2014/main" id="{B4AB25C3-612F-4EC3-95EB-350AF74B0FCD}"/>
              </a:ext>
            </a:extLst>
          </p:cNvPr>
          <p:cNvSpPr/>
          <p:nvPr/>
        </p:nvSpPr>
        <p:spPr>
          <a:xfrm>
            <a:off x="2843939" y="632278"/>
            <a:ext cx="1658319" cy="351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补体</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469D2F88-1341-4E13-9842-67DE6A726B7E}"/>
              </a:ext>
            </a:extLst>
          </p:cNvPr>
          <p:cNvSpPr/>
          <p:nvPr/>
        </p:nvSpPr>
        <p:spPr>
          <a:xfrm>
            <a:off x="1004806" y="424912"/>
            <a:ext cx="1418095" cy="288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细菌</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7" name="矩形 6">
            <a:extLst>
              <a:ext uri="{FF2B5EF4-FFF2-40B4-BE49-F238E27FC236}">
                <a16:creationId xmlns:a16="http://schemas.microsoft.com/office/drawing/2014/main" id="{0E2094B5-B808-4DCB-8FF7-A53CBAE12E54}"/>
              </a:ext>
            </a:extLst>
          </p:cNvPr>
          <p:cNvSpPr/>
          <p:nvPr/>
        </p:nvSpPr>
        <p:spPr>
          <a:xfrm>
            <a:off x="2735451" y="984141"/>
            <a:ext cx="1418095" cy="288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       激活</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8" name="矩形 7">
            <a:extLst>
              <a:ext uri="{FF2B5EF4-FFF2-40B4-BE49-F238E27FC236}">
                <a16:creationId xmlns:a16="http://schemas.microsoft.com/office/drawing/2014/main" id="{A27126AC-7E7A-4180-B19E-5A4F1FD8AEE8}"/>
              </a:ext>
            </a:extLst>
          </p:cNvPr>
          <p:cNvSpPr/>
          <p:nvPr/>
        </p:nvSpPr>
        <p:spPr>
          <a:xfrm>
            <a:off x="5525146" y="1487837"/>
            <a:ext cx="1115878" cy="327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受体</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9" name="矩形 8">
            <a:extLst>
              <a:ext uri="{FF2B5EF4-FFF2-40B4-BE49-F238E27FC236}">
                <a16:creationId xmlns:a16="http://schemas.microsoft.com/office/drawing/2014/main" id="{E0D93260-2DA3-4944-A1A7-ED3C506359E9}"/>
              </a:ext>
            </a:extLst>
          </p:cNvPr>
          <p:cNvSpPr/>
          <p:nvPr/>
        </p:nvSpPr>
        <p:spPr>
          <a:xfrm>
            <a:off x="3572359" y="3284711"/>
            <a:ext cx="1658319" cy="35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吞噬作用</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0" name="矩形 9">
            <a:extLst>
              <a:ext uri="{FF2B5EF4-FFF2-40B4-BE49-F238E27FC236}">
                <a16:creationId xmlns:a16="http://schemas.microsoft.com/office/drawing/2014/main" id="{E4E62C61-CF7A-4BDD-8CC4-F682F33826E8}"/>
              </a:ext>
            </a:extLst>
          </p:cNvPr>
          <p:cNvSpPr/>
          <p:nvPr/>
        </p:nvSpPr>
        <p:spPr>
          <a:xfrm>
            <a:off x="410706" y="5703377"/>
            <a:ext cx="1418095" cy="288578"/>
          </a:xfrm>
          <a:prstGeom prst="rect">
            <a:avLst/>
          </a:prstGeom>
          <a:solidFill>
            <a:srgbClr val="F5B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细胞核</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1" name="矩形 10">
            <a:extLst>
              <a:ext uri="{FF2B5EF4-FFF2-40B4-BE49-F238E27FC236}">
                <a16:creationId xmlns:a16="http://schemas.microsoft.com/office/drawing/2014/main" id="{A2C93BF6-47FF-44D8-B1D0-DF387FBF1F3C}"/>
              </a:ext>
            </a:extLst>
          </p:cNvPr>
          <p:cNvSpPr/>
          <p:nvPr/>
        </p:nvSpPr>
        <p:spPr>
          <a:xfrm>
            <a:off x="6807630" y="2324747"/>
            <a:ext cx="1344477" cy="333212"/>
          </a:xfrm>
          <a:prstGeom prst="rect">
            <a:avLst/>
          </a:prstGeom>
          <a:solidFill>
            <a:srgbClr val="FEF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吞噬细胞</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Tree>
    <p:extLst>
      <p:ext uri="{BB962C8B-B14F-4D97-AF65-F5344CB8AC3E}">
        <p14:creationId xmlns:p14="http://schemas.microsoft.com/office/powerpoint/2010/main" val="89220967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able 7-05"/>
          <p:cNvPicPr>
            <a:picLocks noChangeAspect="1" noChangeArrowheads="1"/>
          </p:cNvPicPr>
          <p:nvPr/>
        </p:nvPicPr>
        <p:blipFill>
          <a:blip r:embed="rId3" cstate="print"/>
          <a:srcRect/>
          <a:stretch>
            <a:fillRect/>
          </a:stretch>
        </p:blipFill>
        <p:spPr bwMode="auto">
          <a:xfrm>
            <a:off x="304800" y="215900"/>
            <a:ext cx="8531225" cy="6429375"/>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438F48F0-0C0F-4329-95FE-DA21D525EF21}"/>
              </a:ext>
            </a:extLst>
          </p:cNvPr>
          <p:cNvSpPr/>
          <p:nvPr/>
        </p:nvSpPr>
        <p:spPr>
          <a:xfrm>
            <a:off x="1480091" y="299598"/>
            <a:ext cx="5904854" cy="273847"/>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a:ea typeface="微软雅黑"/>
                <a:cs typeface="+mn-cs"/>
              </a:rPr>
              <a:t>微生物逃避补体介导的细胞损伤的机制</a:t>
            </a:r>
          </a:p>
        </p:txBody>
      </p:sp>
      <p:sp>
        <p:nvSpPr>
          <p:cNvPr id="4" name="矩形 3">
            <a:extLst>
              <a:ext uri="{FF2B5EF4-FFF2-40B4-BE49-F238E27FC236}">
                <a16:creationId xmlns:a16="http://schemas.microsoft.com/office/drawing/2014/main" id="{A2E35B31-4029-4053-AC31-54B3D53E98FC}"/>
              </a:ext>
            </a:extLst>
          </p:cNvPr>
          <p:cNvSpPr/>
          <p:nvPr/>
        </p:nvSpPr>
        <p:spPr>
          <a:xfrm>
            <a:off x="462496" y="743919"/>
            <a:ext cx="1420548" cy="154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微生物组分</a:t>
            </a:r>
          </a:p>
        </p:txBody>
      </p:sp>
      <p:sp>
        <p:nvSpPr>
          <p:cNvPr id="6" name="矩形 5">
            <a:extLst>
              <a:ext uri="{FF2B5EF4-FFF2-40B4-BE49-F238E27FC236}">
                <a16:creationId xmlns:a16="http://schemas.microsoft.com/office/drawing/2014/main" id="{ADC11857-9C11-4E02-B2B0-F407203F6FAE}"/>
              </a:ext>
            </a:extLst>
          </p:cNvPr>
          <p:cNvSpPr/>
          <p:nvPr/>
        </p:nvSpPr>
        <p:spPr>
          <a:xfrm>
            <a:off x="3342597" y="718089"/>
            <a:ext cx="1802840" cy="154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逃避机制</a:t>
            </a:r>
          </a:p>
        </p:txBody>
      </p:sp>
      <p:sp>
        <p:nvSpPr>
          <p:cNvPr id="7" name="矩形 6">
            <a:extLst>
              <a:ext uri="{FF2B5EF4-FFF2-40B4-BE49-F238E27FC236}">
                <a16:creationId xmlns:a16="http://schemas.microsoft.com/office/drawing/2014/main" id="{2003A1E6-1FC4-47BA-9AF1-9113C70BC912}"/>
              </a:ext>
            </a:extLst>
          </p:cNvPr>
          <p:cNvSpPr/>
          <p:nvPr/>
        </p:nvSpPr>
        <p:spPr>
          <a:xfrm>
            <a:off x="6457757" y="746502"/>
            <a:ext cx="1420548" cy="154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实例</a:t>
            </a:r>
          </a:p>
        </p:txBody>
      </p:sp>
      <p:sp>
        <p:nvSpPr>
          <p:cNvPr id="8" name="矩形 7">
            <a:extLst>
              <a:ext uri="{FF2B5EF4-FFF2-40B4-BE49-F238E27FC236}">
                <a16:creationId xmlns:a16="http://schemas.microsoft.com/office/drawing/2014/main" id="{A59728AF-B904-44ED-A13C-7BE50830B03C}"/>
              </a:ext>
            </a:extLst>
          </p:cNvPr>
          <p:cNvSpPr/>
          <p:nvPr/>
        </p:nvSpPr>
        <p:spPr>
          <a:xfrm>
            <a:off x="397919" y="1363850"/>
            <a:ext cx="1934576" cy="356461"/>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细胞壁</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LPS</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中长的多糖链</a:t>
            </a:r>
          </a:p>
        </p:txBody>
      </p:sp>
      <p:sp>
        <p:nvSpPr>
          <p:cNvPr id="9" name="矩形 8">
            <a:extLst>
              <a:ext uri="{FF2B5EF4-FFF2-40B4-BE49-F238E27FC236}">
                <a16:creationId xmlns:a16="http://schemas.microsoft.com/office/drawing/2014/main" id="{A6A62F70-BB12-4E1F-93C7-381A1BF98C19}"/>
              </a:ext>
            </a:extLst>
          </p:cNvPr>
          <p:cNvSpPr/>
          <p:nvPr/>
        </p:nvSpPr>
        <p:spPr>
          <a:xfrm>
            <a:off x="3342597" y="1363849"/>
            <a:ext cx="2376278" cy="356461"/>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侧链防止</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MAC</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插入细菌细胞膜</a:t>
            </a:r>
          </a:p>
        </p:txBody>
      </p:sp>
      <p:sp>
        <p:nvSpPr>
          <p:cNvPr id="10" name="矩形 9">
            <a:extLst>
              <a:ext uri="{FF2B5EF4-FFF2-40B4-BE49-F238E27FC236}">
                <a16:creationId xmlns:a16="http://schemas.microsoft.com/office/drawing/2014/main" id="{BF72BE7D-765C-4854-B0D1-7BAEBF223C75}"/>
              </a:ext>
            </a:extLst>
          </p:cNvPr>
          <p:cNvSpPr/>
          <p:nvPr/>
        </p:nvSpPr>
        <p:spPr>
          <a:xfrm>
            <a:off x="6524914" y="1363848"/>
            <a:ext cx="1934576" cy="356461"/>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1" u="none" strike="noStrike" kern="1200" cap="none" spc="0" normalizeH="0" baseline="0" noProof="0" dirty="0">
                <a:ln>
                  <a:noFill/>
                </a:ln>
                <a:solidFill>
                  <a:prstClr val="black"/>
                </a:solidFill>
                <a:effectLst/>
                <a:uLnTx/>
                <a:uFillTx/>
                <a:latin typeface="Georgia"/>
                <a:ea typeface="微软雅黑"/>
                <a:cs typeface="+mn-cs"/>
              </a:rPr>
              <a:t>E. Coli</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200" b="1" i="1" u="none" strike="noStrike" kern="1200" cap="none" spc="0" normalizeH="0" baseline="0" noProof="0" dirty="0">
                <a:ln>
                  <a:noFill/>
                </a:ln>
                <a:solidFill>
                  <a:prstClr val="black"/>
                </a:solidFill>
                <a:effectLst/>
                <a:uLnTx/>
                <a:uFillTx/>
                <a:latin typeface="Georgia"/>
                <a:ea typeface="微软雅黑"/>
                <a:cs typeface="+mn-cs"/>
              </a:rPr>
              <a:t>Salmonella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抗性株</a:t>
            </a:r>
          </a:p>
        </p:txBody>
      </p:sp>
      <p:sp>
        <p:nvSpPr>
          <p:cNvPr id="12" name="矩形 11">
            <a:extLst>
              <a:ext uri="{FF2B5EF4-FFF2-40B4-BE49-F238E27FC236}">
                <a16:creationId xmlns:a16="http://schemas.microsoft.com/office/drawing/2014/main" id="{C3354211-66FD-4FEB-8258-6A641B6905E3}"/>
              </a:ext>
            </a:extLst>
          </p:cNvPr>
          <p:cNvSpPr/>
          <p:nvPr/>
        </p:nvSpPr>
        <p:spPr>
          <a:xfrm>
            <a:off x="390171" y="1859797"/>
            <a:ext cx="1810587" cy="187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外膜蛋白</a:t>
            </a:r>
          </a:p>
        </p:txBody>
      </p:sp>
      <p:sp>
        <p:nvSpPr>
          <p:cNvPr id="13" name="矩形 12">
            <a:extLst>
              <a:ext uri="{FF2B5EF4-FFF2-40B4-BE49-F238E27FC236}">
                <a16:creationId xmlns:a16="http://schemas.microsoft.com/office/drawing/2014/main" id="{D42B9D40-6D77-40B6-B19A-BD4B57CBC1A4}"/>
              </a:ext>
            </a:extLst>
          </p:cNvPr>
          <p:cNvSpPr/>
          <p:nvPr/>
        </p:nvSpPr>
        <p:spPr>
          <a:xfrm>
            <a:off x="3334850" y="1821316"/>
            <a:ext cx="2275536" cy="534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MAC</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与膜蛋白相互作用而无法插入细胞膜</a:t>
            </a:r>
          </a:p>
        </p:txBody>
      </p:sp>
      <p:sp>
        <p:nvSpPr>
          <p:cNvPr id="14" name="矩形 13">
            <a:extLst>
              <a:ext uri="{FF2B5EF4-FFF2-40B4-BE49-F238E27FC236}">
                <a16:creationId xmlns:a16="http://schemas.microsoft.com/office/drawing/2014/main" id="{E5D732B5-554E-4BF5-A4E2-C4B95AA11DBE}"/>
              </a:ext>
            </a:extLst>
          </p:cNvPr>
          <p:cNvSpPr/>
          <p:nvPr/>
        </p:nvSpPr>
        <p:spPr>
          <a:xfrm>
            <a:off x="6478293" y="1805817"/>
            <a:ext cx="2275536" cy="534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1" i="1" u="none" strike="noStrike" kern="1200" cap="none" spc="0" normalizeH="0" baseline="0" noProof="0" dirty="0">
                <a:ln>
                  <a:noFill/>
                </a:ln>
                <a:solidFill>
                  <a:prstClr val="black"/>
                </a:solidFill>
                <a:effectLst/>
                <a:uLnTx/>
                <a:uFillTx/>
                <a:latin typeface="Georgia"/>
                <a:ea typeface="微软雅黑"/>
                <a:cs typeface="+mn-cs"/>
              </a:rPr>
              <a:t>Neisseria gonorrhoeae</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抗性株</a:t>
            </a:r>
          </a:p>
        </p:txBody>
      </p:sp>
      <p:sp>
        <p:nvSpPr>
          <p:cNvPr id="15" name="矩形 14">
            <a:extLst>
              <a:ext uri="{FF2B5EF4-FFF2-40B4-BE49-F238E27FC236}">
                <a16:creationId xmlns:a16="http://schemas.microsoft.com/office/drawing/2014/main" id="{50AAA639-1B87-4490-9200-717C9FD720E6}"/>
              </a:ext>
            </a:extLst>
          </p:cNvPr>
          <p:cNvSpPr/>
          <p:nvPr/>
        </p:nvSpPr>
        <p:spPr>
          <a:xfrm>
            <a:off x="405669" y="2462490"/>
            <a:ext cx="1934576" cy="356461"/>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弹性蛋白酶</a:t>
            </a:r>
          </a:p>
        </p:txBody>
      </p:sp>
      <p:sp>
        <p:nvSpPr>
          <p:cNvPr id="16" name="矩形 15">
            <a:extLst>
              <a:ext uri="{FF2B5EF4-FFF2-40B4-BE49-F238E27FC236}">
                <a16:creationId xmlns:a16="http://schemas.microsoft.com/office/drawing/2014/main" id="{B9F055AB-ACDF-44B0-846C-2DCE48EE97DF}"/>
              </a:ext>
            </a:extLst>
          </p:cNvPr>
          <p:cNvSpPr/>
          <p:nvPr/>
        </p:nvSpPr>
        <p:spPr>
          <a:xfrm>
            <a:off x="3342596" y="2472246"/>
            <a:ext cx="2376277" cy="356461"/>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微生物弹性蛋白酶灭活过敏毒素</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C3a</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C5a</a:t>
            </a:r>
            <a:endParaRPr kumimoji="0" lang="zh-CN" altLang="en-US" sz="12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7" name="矩形 16">
            <a:extLst>
              <a:ext uri="{FF2B5EF4-FFF2-40B4-BE49-F238E27FC236}">
                <a16:creationId xmlns:a16="http://schemas.microsoft.com/office/drawing/2014/main" id="{27C46C6E-84E2-4BC7-8EED-221839A9F490}"/>
              </a:ext>
            </a:extLst>
          </p:cNvPr>
          <p:cNvSpPr/>
          <p:nvPr/>
        </p:nvSpPr>
        <p:spPr>
          <a:xfrm>
            <a:off x="3342596" y="1036072"/>
            <a:ext cx="2128306" cy="165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革兰氏阴性菌</a:t>
            </a:r>
          </a:p>
        </p:txBody>
      </p:sp>
      <p:sp>
        <p:nvSpPr>
          <p:cNvPr id="18" name="矩形 17">
            <a:extLst>
              <a:ext uri="{FF2B5EF4-FFF2-40B4-BE49-F238E27FC236}">
                <a16:creationId xmlns:a16="http://schemas.microsoft.com/office/drawing/2014/main" id="{3B44E664-2FD7-45D3-B89C-9DB36640CCA0}"/>
              </a:ext>
            </a:extLst>
          </p:cNvPr>
          <p:cNvSpPr/>
          <p:nvPr/>
        </p:nvSpPr>
        <p:spPr>
          <a:xfrm>
            <a:off x="3350344" y="2975940"/>
            <a:ext cx="2120557" cy="209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革兰氏阳性菌</a:t>
            </a:r>
          </a:p>
        </p:txBody>
      </p:sp>
      <p:sp>
        <p:nvSpPr>
          <p:cNvPr id="19" name="矩形 18">
            <a:extLst>
              <a:ext uri="{FF2B5EF4-FFF2-40B4-BE49-F238E27FC236}">
                <a16:creationId xmlns:a16="http://schemas.microsoft.com/office/drawing/2014/main" id="{85AFE7C1-C986-4A68-8EFE-C95C609CDFE0}"/>
              </a:ext>
            </a:extLst>
          </p:cNvPr>
          <p:cNvSpPr/>
          <p:nvPr/>
        </p:nvSpPr>
        <p:spPr>
          <a:xfrm>
            <a:off x="390170" y="3334288"/>
            <a:ext cx="2112805" cy="356461"/>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细胞壁的肽聚糖层</a:t>
            </a:r>
          </a:p>
        </p:txBody>
      </p:sp>
      <p:sp>
        <p:nvSpPr>
          <p:cNvPr id="20" name="矩形 19">
            <a:extLst>
              <a:ext uri="{FF2B5EF4-FFF2-40B4-BE49-F238E27FC236}">
                <a16:creationId xmlns:a16="http://schemas.microsoft.com/office/drawing/2014/main" id="{D3430E87-EE9F-46B0-8977-123A5EA4DEA0}"/>
              </a:ext>
            </a:extLst>
          </p:cNvPr>
          <p:cNvSpPr/>
          <p:nvPr/>
        </p:nvSpPr>
        <p:spPr>
          <a:xfrm>
            <a:off x="3334850" y="3348169"/>
            <a:ext cx="2275536" cy="534426"/>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肽聚糖层阻止</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MAC</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插入细胞膜</a:t>
            </a:r>
          </a:p>
        </p:txBody>
      </p:sp>
      <p:sp>
        <p:nvSpPr>
          <p:cNvPr id="21" name="矩形 20">
            <a:extLst>
              <a:ext uri="{FF2B5EF4-FFF2-40B4-BE49-F238E27FC236}">
                <a16:creationId xmlns:a16="http://schemas.microsoft.com/office/drawing/2014/main" id="{70D17EE7-E0A0-4D17-9E7A-C979B0098F9F}"/>
              </a:ext>
            </a:extLst>
          </p:cNvPr>
          <p:cNvSpPr/>
          <p:nvPr/>
        </p:nvSpPr>
        <p:spPr>
          <a:xfrm>
            <a:off x="405668" y="3983711"/>
            <a:ext cx="1477375" cy="356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细菌荚膜</a:t>
            </a:r>
          </a:p>
        </p:txBody>
      </p:sp>
      <p:sp>
        <p:nvSpPr>
          <p:cNvPr id="22" name="矩形 21">
            <a:extLst>
              <a:ext uri="{FF2B5EF4-FFF2-40B4-BE49-F238E27FC236}">
                <a16:creationId xmlns:a16="http://schemas.microsoft.com/office/drawing/2014/main" id="{89E89494-2D4A-4B06-84E1-07DD270904DF}"/>
              </a:ext>
            </a:extLst>
          </p:cNvPr>
          <p:cNvSpPr/>
          <p:nvPr/>
        </p:nvSpPr>
        <p:spPr>
          <a:xfrm>
            <a:off x="3324388" y="4001201"/>
            <a:ext cx="2487476" cy="725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荚膜在细菌细胞膜上堆积的</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C3b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和吞噬细胞表面的</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CR1</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之间建立了物理屏障</a:t>
            </a:r>
          </a:p>
        </p:txBody>
      </p:sp>
      <p:sp>
        <p:nvSpPr>
          <p:cNvPr id="23" name="矩形 22">
            <a:extLst>
              <a:ext uri="{FF2B5EF4-FFF2-40B4-BE49-F238E27FC236}">
                <a16:creationId xmlns:a16="http://schemas.microsoft.com/office/drawing/2014/main" id="{3BB5CCDB-94BC-40E6-B2C9-FB9F22ADEB88}"/>
              </a:ext>
            </a:extLst>
          </p:cNvPr>
          <p:cNvSpPr/>
          <p:nvPr/>
        </p:nvSpPr>
        <p:spPr>
          <a:xfrm>
            <a:off x="390169" y="5179879"/>
            <a:ext cx="2283289" cy="399915"/>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模拟补体调控蛋白的蛋白质</a:t>
            </a:r>
          </a:p>
        </p:txBody>
      </p:sp>
      <p:sp>
        <p:nvSpPr>
          <p:cNvPr id="24" name="矩形 23">
            <a:extLst>
              <a:ext uri="{FF2B5EF4-FFF2-40B4-BE49-F238E27FC236}">
                <a16:creationId xmlns:a16="http://schemas.microsoft.com/office/drawing/2014/main" id="{7CBE3F70-95FB-4EA9-899C-2B71316CE648}"/>
              </a:ext>
            </a:extLst>
          </p:cNvPr>
          <p:cNvSpPr/>
          <p:nvPr/>
        </p:nvSpPr>
        <p:spPr>
          <a:xfrm>
            <a:off x="3358093" y="5179879"/>
            <a:ext cx="2603714" cy="538996"/>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在多种细菌、病毒、真菌和原生动物中发现的能够抑制补体级联反应的蛋白质</a:t>
            </a:r>
          </a:p>
        </p:txBody>
      </p:sp>
      <p:sp>
        <p:nvSpPr>
          <p:cNvPr id="25" name="矩形 24">
            <a:extLst>
              <a:ext uri="{FF2B5EF4-FFF2-40B4-BE49-F238E27FC236}">
                <a16:creationId xmlns:a16="http://schemas.microsoft.com/office/drawing/2014/main" id="{1A5147B2-E024-49BF-9366-DC9FB7944559}"/>
              </a:ext>
            </a:extLst>
          </p:cNvPr>
          <p:cNvSpPr/>
          <p:nvPr/>
        </p:nvSpPr>
        <p:spPr>
          <a:xfrm>
            <a:off x="6367563" y="5165183"/>
            <a:ext cx="2386266" cy="538996"/>
          </a:xfrm>
          <a:prstGeom prst="rect">
            <a:avLst/>
          </a:prstGeom>
          <a:solidFill>
            <a:srgbClr val="E1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牛痘病毒、单纯疱疹病毒、</a:t>
            </a:r>
            <a:r>
              <a:rPr kumimoji="0" lang="en-US" altLang="zh-CN" sz="1200" b="1" i="0" u="none" strike="noStrike" kern="1200" cap="none" spc="0" normalizeH="0" baseline="0" noProof="0" dirty="0">
                <a:ln>
                  <a:noFill/>
                </a:ln>
                <a:solidFill>
                  <a:prstClr val="black"/>
                </a:solidFill>
                <a:effectLst/>
                <a:uLnTx/>
                <a:uFillTx/>
                <a:latin typeface="Georgia"/>
                <a:ea typeface="微软雅黑"/>
                <a:cs typeface="+mn-cs"/>
              </a:rPr>
              <a:t>EB</a:t>
            </a: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病毒、</a:t>
            </a:r>
            <a:r>
              <a:rPr kumimoji="0" lang="en-US" altLang="zh-CN" sz="1200" b="1" i="1" u="none" strike="noStrike" kern="1200" cap="none" spc="0" normalizeH="0" baseline="0" noProof="0" dirty="0">
                <a:ln>
                  <a:noFill/>
                </a:ln>
                <a:solidFill>
                  <a:prstClr val="black"/>
                </a:solidFill>
                <a:effectLst/>
                <a:uLnTx/>
                <a:uFillTx/>
                <a:latin typeface="Georgia"/>
                <a:ea typeface="微软雅黑"/>
                <a:cs typeface="+mn-cs"/>
              </a:rPr>
              <a:t>Trypanosoma </a:t>
            </a:r>
            <a:r>
              <a:rPr kumimoji="0" lang="en-US" altLang="zh-CN" sz="1200" b="1" i="1" u="none" strike="noStrike" kern="1200" cap="none" spc="0" normalizeH="0" baseline="0" noProof="0" dirty="0" err="1">
                <a:ln>
                  <a:noFill/>
                </a:ln>
                <a:solidFill>
                  <a:prstClr val="black"/>
                </a:solidFill>
                <a:effectLst/>
                <a:uLnTx/>
                <a:uFillTx/>
                <a:latin typeface="Georgia"/>
                <a:ea typeface="微软雅黑"/>
                <a:cs typeface="+mn-cs"/>
              </a:rPr>
              <a:t>cruzi</a:t>
            </a:r>
            <a:r>
              <a:rPr kumimoji="0" lang="zh-CN" altLang="en-US" sz="1200" b="1" i="1" u="none" strike="noStrike" kern="1200" cap="none" spc="0" normalizeH="0" baseline="0" noProof="0" dirty="0">
                <a:ln>
                  <a:noFill/>
                </a:ln>
                <a:solidFill>
                  <a:prstClr val="black"/>
                </a:solidFill>
                <a:effectLst/>
                <a:uLnTx/>
                <a:uFillTx/>
                <a:latin typeface="Georgia"/>
                <a:ea typeface="微软雅黑"/>
                <a:cs typeface="+mn-cs"/>
              </a:rPr>
              <a:t>、</a:t>
            </a:r>
            <a:r>
              <a:rPr kumimoji="0" lang="en-US" altLang="zh-CN" sz="1200" b="1" i="1" u="none" strike="noStrike" kern="1200" cap="none" spc="0" normalizeH="0" baseline="0" noProof="0" dirty="0">
                <a:ln>
                  <a:noFill/>
                </a:ln>
                <a:solidFill>
                  <a:prstClr val="black"/>
                </a:solidFill>
                <a:effectLst/>
                <a:uLnTx/>
                <a:uFillTx/>
                <a:latin typeface="Georgia"/>
                <a:ea typeface="微软雅黑"/>
                <a:cs typeface="+mn-cs"/>
              </a:rPr>
              <a:t>Candida albicans</a:t>
            </a:r>
            <a:endParaRPr kumimoji="0" lang="zh-CN" altLang="en-US" sz="1200" b="1" i="1" u="none" strike="noStrike" kern="1200" cap="none" spc="0" normalizeH="0" baseline="0" noProof="0" dirty="0">
              <a:ln>
                <a:noFill/>
              </a:ln>
              <a:solidFill>
                <a:prstClr val="black"/>
              </a:solidFill>
              <a:effectLst/>
              <a:uLnTx/>
              <a:uFillTx/>
              <a:latin typeface="Georgia"/>
              <a:ea typeface="微软雅黑"/>
              <a:cs typeface="+mn-cs"/>
            </a:endParaRPr>
          </a:p>
        </p:txBody>
      </p:sp>
      <p:sp>
        <p:nvSpPr>
          <p:cNvPr id="26" name="矩形 25">
            <a:extLst>
              <a:ext uri="{FF2B5EF4-FFF2-40B4-BE49-F238E27FC236}">
                <a16:creationId xmlns:a16="http://schemas.microsoft.com/office/drawing/2014/main" id="{47693E02-4A6A-4754-93F4-580DC08C5D98}"/>
              </a:ext>
            </a:extLst>
          </p:cNvPr>
          <p:cNvSpPr/>
          <p:nvPr/>
        </p:nvSpPr>
        <p:spPr>
          <a:xfrm>
            <a:off x="3346470" y="4830628"/>
            <a:ext cx="2120557" cy="209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Georgia"/>
                <a:ea typeface="微软雅黑"/>
                <a:cs typeface="+mn-cs"/>
              </a:rPr>
              <a:t>其他微生物</a:t>
            </a:r>
          </a:p>
        </p:txBody>
      </p:sp>
    </p:spTree>
    <p:extLst>
      <p:ext uri="{BB962C8B-B14F-4D97-AF65-F5344CB8AC3E}">
        <p14:creationId xmlns:p14="http://schemas.microsoft.com/office/powerpoint/2010/main" val="20212725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 7-15 part 2"/>
          <p:cNvPicPr>
            <a:picLocks noChangeAspect="1" noChangeArrowheads="1"/>
          </p:cNvPicPr>
          <p:nvPr/>
        </p:nvPicPr>
        <p:blipFill>
          <a:blip r:embed="rId3" cstate="email"/>
          <a:srcRect/>
          <a:stretch>
            <a:fillRect/>
          </a:stretch>
        </p:blipFill>
        <p:spPr bwMode="auto">
          <a:xfrm>
            <a:off x="4860032" y="136797"/>
            <a:ext cx="4211638" cy="6532563"/>
          </a:xfrm>
          <a:prstGeom prst="rect">
            <a:avLst/>
          </a:prstGeom>
          <a:noFill/>
          <a:ln w="9525">
            <a:noFill/>
            <a:miter lim="800000"/>
            <a:headEnd/>
            <a:tailEnd/>
          </a:ln>
          <a:effectLst/>
        </p:spPr>
      </p:pic>
      <p:pic>
        <p:nvPicPr>
          <p:cNvPr id="141314" name="Picture 2" descr="figure 7-15 part 1"/>
          <p:cNvPicPr>
            <a:picLocks noChangeAspect="1" noChangeArrowheads="1"/>
          </p:cNvPicPr>
          <p:nvPr/>
        </p:nvPicPr>
        <p:blipFill>
          <a:blip r:embed="rId4" cstate="email"/>
          <a:srcRect/>
          <a:stretch>
            <a:fillRect/>
          </a:stretch>
        </p:blipFill>
        <p:spPr bwMode="auto">
          <a:xfrm>
            <a:off x="323528" y="208805"/>
            <a:ext cx="5051425" cy="6532563"/>
          </a:xfrm>
          <a:prstGeom prst="rect">
            <a:avLst/>
          </a:prstGeom>
          <a:noFill/>
          <a:ln w="9525">
            <a:noFill/>
            <a:miter lim="800000"/>
            <a:headEnd/>
            <a:tailEnd/>
          </a:ln>
          <a:effectLst/>
        </p:spPr>
      </p:pic>
      <p:sp>
        <p:nvSpPr>
          <p:cNvPr id="4" name="矩形 3">
            <a:extLst>
              <a:ext uri="{FF2B5EF4-FFF2-40B4-BE49-F238E27FC236}">
                <a16:creationId xmlns:a16="http://schemas.microsoft.com/office/drawing/2014/main" id="{453A019D-7851-4363-8858-CF8AFF660A07}"/>
              </a:ext>
            </a:extLst>
          </p:cNvPr>
          <p:cNvSpPr/>
          <p:nvPr/>
        </p:nvSpPr>
        <p:spPr>
          <a:xfrm>
            <a:off x="689675" y="286719"/>
            <a:ext cx="1418095" cy="288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血液</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5" name="矩形 4">
            <a:extLst>
              <a:ext uri="{FF2B5EF4-FFF2-40B4-BE49-F238E27FC236}">
                <a16:creationId xmlns:a16="http://schemas.microsoft.com/office/drawing/2014/main" id="{B0B1D9AF-3F8F-48AA-BB29-2B063E3525C9}"/>
              </a:ext>
            </a:extLst>
          </p:cNvPr>
          <p:cNvSpPr/>
          <p:nvPr/>
        </p:nvSpPr>
        <p:spPr>
          <a:xfrm>
            <a:off x="1934514" y="1015138"/>
            <a:ext cx="3525865" cy="410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可溶免疫复合物</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6" name="矩形 5">
            <a:extLst>
              <a:ext uri="{FF2B5EF4-FFF2-40B4-BE49-F238E27FC236}">
                <a16:creationId xmlns:a16="http://schemas.microsoft.com/office/drawing/2014/main" id="{BFD48307-7BCE-452B-B739-80237E08A7FD}"/>
              </a:ext>
            </a:extLst>
          </p:cNvPr>
          <p:cNvSpPr/>
          <p:nvPr/>
        </p:nvSpPr>
        <p:spPr>
          <a:xfrm>
            <a:off x="1497979" y="1893479"/>
            <a:ext cx="3525865" cy="410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补体激活</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7" name="矩形 6">
            <a:extLst>
              <a:ext uri="{FF2B5EF4-FFF2-40B4-BE49-F238E27FC236}">
                <a16:creationId xmlns:a16="http://schemas.microsoft.com/office/drawing/2014/main" id="{3B3D1807-F217-4F49-B5E7-CFD5B1A7B170}"/>
              </a:ext>
            </a:extLst>
          </p:cNvPr>
          <p:cNvSpPr/>
          <p:nvPr/>
        </p:nvSpPr>
        <p:spPr>
          <a:xfrm>
            <a:off x="2229546" y="5708605"/>
            <a:ext cx="1792263" cy="410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红细胞</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9" name="矩形 8">
            <a:extLst>
              <a:ext uri="{FF2B5EF4-FFF2-40B4-BE49-F238E27FC236}">
                <a16:creationId xmlns:a16="http://schemas.microsoft.com/office/drawing/2014/main" id="{4425902B-9DA3-4AC1-BAF8-443FA7694957}"/>
              </a:ext>
            </a:extLst>
          </p:cNvPr>
          <p:cNvSpPr/>
          <p:nvPr/>
        </p:nvSpPr>
        <p:spPr>
          <a:xfrm>
            <a:off x="7404339" y="1366497"/>
            <a:ext cx="1667331" cy="410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红细胞</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0" name="矩形 9">
            <a:extLst>
              <a:ext uri="{FF2B5EF4-FFF2-40B4-BE49-F238E27FC236}">
                <a16:creationId xmlns:a16="http://schemas.microsoft.com/office/drawing/2014/main" id="{7DC27705-4D7E-4C32-BD34-A2BE64A530C2}"/>
              </a:ext>
            </a:extLst>
          </p:cNvPr>
          <p:cNvSpPr/>
          <p:nvPr/>
        </p:nvSpPr>
        <p:spPr>
          <a:xfrm>
            <a:off x="5374953" y="2061275"/>
            <a:ext cx="1064593" cy="1038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肝脏和脾脏</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1" name="矩形 10">
            <a:extLst>
              <a:ext uri="{FF2B5EF4-FFF2-40B4-BE49-F238E27FC236}">
                <a16:creationId xmlns:a16="http://schemas.microsoft.com/office/drawing/2014/main" id="{8FCEDDDC-462F-46A8-B1E8-67602E6CA29D}"/>
              </a:ext>
            </a:extLst>
          </p:cNvPr>
          <p:cNvSpPr/>
          <p:nvPr/>
        </p:nvSpPr>
        <p:spPr>
          <a:xfrm>
            <a:off x="238102" y="823682"/>
            <a:ext cx="640223" cy="410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抗原</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2" name="矩形 11">
            <a:extLst>
              <a:ext uri="{FF2B5EF4-FFF2-40B4-BE49-F238E27FC236}">
                <a16:creationId xmlns:a16="http://schemas.microsoft.com/office/drawing/2014/main" id="{910C0BA9-D5D5-4DFB-9ADA-EAEA244F9D92}"/>
              </a:ext>
            </a:extLst>
          </p:cNvPr>
          <p:cNvSpPr/>
          <p:nvPr/>
        </p:nvSpPr>
        <p:spPr>
          <a:xfrm>
            <a:off x="5460379" y="5145437"/>
            <a:ext cx="1428618" cy="289407"/>
          </a:xfrm>
          <a:prstGeom prst="rect">
            <a:avLst/>
          </a:prstGeom>
          <a:solidFill>
            <a:srgbClr val="FFF3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Georgia"/>
                <a:ea typeface="微软雅黑"/>
                <a:cs typeface="+mn-cs"/>
              </a:rPr>
              <a:t>吞噬细胞</a:t>
            </a:r>
            <a:endParaRPr kumimoji="0" lang="en-US" altLang="zh-CN" sz="1800" b="1" i="0" u="none" strike="noStrike" kern="1200" cap="none" spc="0" normalizeH="0" baseline="0" noProof="0" dirty="0">
              <a:ln>
                <a:noFill/>
              </a:ln>
              <a:solidFill>
                <a:prstClr val="black"/>
              </a:solidFill>
              <a:effectLst/>
              <a:uLnTx/>
              <a:uFillTx/>
              <a:latin typeface="Georgia"/>
              <a:ea typeface="微软雅黑"/>
              <a:cs typeface="+mn-cs"/>
            </a:endParaRPr>
          </a:p>
        </p:txBody>
      </p:sp>
    </p:spTree>
    <p:extLst>
      <p:ext uri="{BB962C8B-B14F-4D97-AF65-F5344CB8AC3E}">
        <p14:creationId xmlns:p14="http://schemas.microsoft.com/office/powerpoint/2010/main" val="3486981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C1718-CB6E-4F19-BB9C-18D9925CFDD1}"/>
              </a:ext>
            </a:extLst>
          </p:cNvPr>
          <p:cNvSpPr>
            <a:spLocks noGrp="1"/>
          </p:cNvSpPr>
          <p:nvPr>
            <p:ph type="title"/>
          </p:nvPr>
        </p:nvSpPr>
        <p:spPr/>
        <p:txBody>
          <a:bodyPr/>
          <a:lstStyle/>
          <a:p>
            <a:r>
              <a:rPr lang="zh-CN" altLang="en-US" dirty="0"/>
              <a:t>免疫的定义</a:t>
            </a:r>
          </a:p>
        </p:txBody>
      </p:sp>
      <p:sp>
        <p:nvSpPr>
          <p:cNvPr id="3" name="文本框 2">
            <a:extLst>
              <a:ext uri="{FF2B5EF4-FFF2-40B4-BE49-F238E27FC236}">
                <a16:creationId xmlns:a16="http://schemas.microsoft.com/office/drawing/2014/main" id="{B219C744-D1DD-4EC1-8DA8-97BC29126E1D}"/>
              </a:ext>
            </a:extLst>
          </p:cNvPr>
          <p:cNvSpPr txBox="1"/>
          <p:nvPr/>
        </p:nvSpPr>
        <p:spPr>
          <a:xfrm>
            <a:off x="457202" y="1417638"/>
            <a:ext cx="8593585" cy="3894208"/>
          </a:xfrm>
          <a:prstGeom prst="rect">
            <a:avLst/>
          </a:prstGeom>
          <a:noFill/>
        </p:spPr>
        <p:txBody>
          <a:bodyPr wrap="square" rtlCol="0">
            <a:spAutoFit/>
          </a:bodyPr>
          <a:lstStyle/>
          <a:p>
            <a:pPr>
              <a:lnSpc>
                <a:spcPct val="150000"/>
              </a:lnSpc>
            </a:pPr>
            <a:r>
              <a:rPr lang="zh-CN" altLang="en-US" sz="2800" b="1" dirty="0">
                <a:latin typeface="+mn-ea"/>
              </a:rPr>
              <a:t>早期认知：</a:t>
            </a:r>
            <a:r>
              <a:rPr lang="zh-CN" altLang="en-US" sz="2800" dirty="0">
                <a:latin typeface="+mn-ea"/>
              </a:rPr>
              <a:t>免疫是指机体对感染有抵抗能力，而不患疾病或传染病</a:t>
            </a:r>
            <a:endParaRPr lang="en-US" altLang="zh-CN" sz="2800" dirty="0">
              <a:latin typeface="+mn-ea"/>
            </a:endParaRPr>
          </a:p>
          <a:p>
            <a:pPr>
              <a:lnSpc>
                <a:spcPct val="150000"/>
              </a:lnSpc>
            </a:pPr>
            <a:r>
              <a:rPr lang="zh-CN" altLang="en-US" sz="2800" b="1" dirty="0">
                <a:latin typeface="+mn-ea"/>
              </a:rPr>
              <a:t>目前认知：</a:t>
            </a:r>
            <a:r>
              <a:rPr lang="zh-CN" altLang="en-US" sz="2800" dirty="0">
                <a:latin typeface="+mn-ea"/>
              </a:rPr>
              <a:t>机体不仅对微生物，而且对各种抗原都能够进行识别和排斥，以维持正常的生命内环境。</a:t>
            </a:r>
            <a:endParaRPr lang="en-US" altLang="zh-CN" sz="2800" dirty="0">
              <a:latin typeface="+mn-ea"/>
            </a:endParaRPr>
          </a:p>
          <a:p>
            <a:pPr>
              <a:lnSpc>
                <a:spcPct val="150000"/>
              </a:lnSpc>
            </a:pPr>
            <a:r>
              <a:rPr lang="zh-CN" altLang="en-US" sz="2800" dirty="0">
                <a:solidFill>
                  <a:srgbClr val="FF0000"/>
                </a:solidFill>
                <a:latin typeface="+mn-ea"/>
              </a:rPr>
              <a:t>免疫是机体识别和排除抗原性异物的一种生理功能</a:t>
            </a:r>
            <a:endParaRPr lang="en-US" altLang="zh-CN" sz="2800" dirty="0">
              <a:solidFill>
                <a:srgbClr val="FF0000"/>
              </a:solidFill>
              <a:latin typeface="+mn-ea"/>
            </a:endParaRPr>
          </a:p>
          <a:p>
            <a:pPr algn="ctr">
              <a:lnSpc>
                <a:spcPct val="150000"/>
              </a:lnSpc>
            </a:pPr>
            <a:r>
              <a:rPr lang="zh-CN" altLang="en-US" sz="2800" dirty="0">
                <a:latin typeface="+mn-ea"/>
              </a:rPr>
              <a:t>免疫保护和免疫病理</a:t>
            </a:r>
          </a:p>
        </p:txBody>
      </p:sp>
    </p:spTree>
    <p:extLst>
      <p:ext uri="{BB962C8B-B14F-4D97-AF65-F5344CB8AC3E}">
        <p14:creationId xmlns:p14="http://schemas.microsoft.com/office/powerpoint/2010/main" val="4125372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figure 1-08c"/>
          <p:cNvPicPr>
            <a:picLocks noChangeAspect="1" noChangeArrowheads="1"/>
          </p:cNvPicPr>
          <p:nvPr/>
        </p:nvPicPr>
        <p:blipFill>
          <a:blip r:embed="rId2" cstate="email"/>
          <a:srcRect/>
          <a:stretch>
            <a:fillRect/>
          </a:stretch>
        </p:blipFill>
        <p:spPr bwMode="auto">
          <a:xfrm>
            <a:off x="1308102" y="165102"/>
            <a:ext cx="6526213" cy="6532563"/>
          </a:xfrm>
          <a:prstGeom prst="rect">
            <a:avLst/>
          </a:prstGeom>
          <a:noFill/>
          <a:ln w="9525">
            <a:noFill/>
            <a:miter lim="800000"/>
            <a:headEnd/>
            <a:tailEnd/>
          </a:ln>
          <a:effectLst/>
        </p:spPr>
      </p:pic>
      <p:sp>
        <p:nvSpPr>
          <p:cNvPr id="3" name="矩形 2"/>
          <p:cNvSpPr/>
          <p:nvPr/>
        </p:nvSpPr>
        <p:spPr>
          <a:xfrm>
            <a:off x="1331640" y="6237312"/>
            <a:ext cx="1944216"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2" name="矩形 1">
            <a:extLst>
              <a:ext uri="{FF2B5EF4-FFF2-40B4-BE49-F238E27FC236}">
                <a16:creationId xmlns:a16="http://schemas.microsoft.com/office/drawing/2014/main" id="{D9E13D50-2E20-41C1-933D-D628A01B3CF9}"/>
              </a:ext>
            </a:extLst>
          </p:cNvPr>
          <p:cNvSpPr/>
          <p:nvPr/>
        </p:nvSpPr>
        <p:spPr>
          <a:xfrm>
            <a:off x="3765175" y="322729"/>
            <a:ext cx="1048871" cy="842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抗原提呈细胞</a:t>
            </a:r>
          </a:p>
        </p:txBody>
      </p:sp>
      <p:sp>
        <p:nvSpPr>
          <p:cNvPr id="5" name="矩形 4">
            <a:extLst>
              <a:ext uri="{FF2B5EF4-FFF2-40B4-BE49-F238E27FC236}">
                <a16:creationId xmlns:a16="http://schemas.microsoft.com/office/drawing/2014/main" id="{739CD7A6-3919-461B-876C-B02C8371CC00}"/>
              </a:ext>
            </a:extLst>
          </p:cNvPr>
          <p:cNvSpPr/>
          <p:nvPr/>
        </p:nvSpPr>
        <p:spPr>
          <a:xfrm>
            <a:off x="6749586" y="1407459"/>
            <a:ext cx="1084729"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MHC I</a:t>
            </a:r>
            <a:endParaRPr lang="zh-CN" altLang="en-US" dirty="0">
              <a:solidFill>
                <a:schemeClr val="tx1"/>
              </a:solidFill>
            </a:endParaRPr>
          </a:p>
        </p:txBody>
      </p:sp>
      <p:sp>
        <p:nvSpPr>
          <p:cNvPr id="6" name="矩形 5">
            <a:extLst>
              <a:ext uri="{FF2B5EF4-FFF2-40B4-BE49-F238E27FC236}">
                <a16:creationId xmlns:a16="http://schemas.microsoft.com/office/drawing/2014/main" id="{778E84B9-8DD3-48C1-8C79-2425478604C5}"/>
              </a:ext>
            </a:extLst>
          </p:cNvPr>
          <p:cNvSpPr/>
          <p:nvPr/>
        </p:nvSpPr>
        <p:spPr>
          <a:xfrm>
            <a:off x="3118880" y="1340968"/>
            <a:ext cx="1084729"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MHC II</a:t>
            </a:r>
            <a:endParaRPr lang="zh-CN" altLang="en-US" dirty="0">
              <a:solidFill>
                <a:schemeClr val="tx1"/>
              </a:solidFill>
            </a:endParaRPr>
          </a:p>
        </p:txBody>
      </p:sp>
      <p:sp>
        <p:nvSpPr>
          <p:cNvPr id="7" name="矩形 6">
            <a:extLst>
              <a:ext uri="{FF2B5EF4-FFF2-40B4-BE49-F238E27FC236}">
                <a16:creationId xmlns:a16="http://schemas.microsoft.com/office/drawing/2014/main" id="{3E07544F-33D1-4EB5-A47F-1DB74AFD812C}"/>
              </a:ext>
            </a:extLst>
          </p:cNvPr>
          <p:cNvSpPr/>
          <p:nvPr/>
        </p:nvSpPr>
        <p:spPr>
          <a:xfrm>
            <a:off x="3585045" y="1974469"/>
            <a:ext cx="1390367" cy="7059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由</a:t>
            </a:r>
            <a:r>
              <a:rPr lang="en-US" altLang="zh-CN" dirty="0">
                <a:solidFill>
                  <a:schemeClr val="tx1"/>
                </a:solidFill>
              </a:rPr>
              <a:t>MHC</a:t>
            </a:r>
            <a:r>
              <a:rPr lang="zh-CN" altLang="en-US" dirty="0">
                <a:solidFill>
                  <a:schemeClr val="tx1"/>
                </a:solidFill>
              </a:rPr>
              <a:t>提呈的抗原</a:t>
            </a:r>
          </a:p>
        </p:txBody>
      </p:sp>
      <p:sp>
        <p:nvSpPr>
          <p:cNvPr id="8" name="矩形 7">
            <a:extLst>
              <a:ext uri="{FF2B5EF4-FFF2-40B4-BE49-F238E27FC236}">
                <a16:creationId xmlns:a16="http://schemas.microsoft.com/office/drawing/2014/main" id="{D15C8DFB-4299-4180-8DD5-658EB7035A20}"/>
              </a:ext>
            </a:extLst>
          </p:cNvPr>
          <p:cNvSpPr/>
          <p:nvPr/>
        </p:nvSpPr>
        <p:spPr>
          <a:xfrm>
            <a:off x="1460409" y="5925671"/>
            <a:ext cx="2124636"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辅助</a:t>
            </a:r>
            <a:r>
              <a:rPr lang="en-US" altLang="zh-CN" dirty="0">
                <a:solidFill>
                  <a:schemeClr val="tx1"/>
                </a:solidFill>
              </a:rPr>
              <a:t>T</a:t>
            </a:r>
            <a:r>
              <a:rPr lang="zh-CN" altLang="en-US" dirty="0">
                <a:solidFill>
                  <a:schemeClr val="tx1"/>
                </a:solidFill>
              </a:rPr>
              <a:t>细胞</a:t>
            </a:r>
          </a:p>
        </p:txBody>
      </p:sp>
      <p:sp>
        <p:nvSpPr>
          <p:cNvPr id="9" name="矩形 8">
            <a:extLst>
              <a:ext uri="{FF2B5EF4-FFF2-40B4-BE49-F238E27FC236}">
                <a16:creationId xmlns:a16="http://schemas.microsoft.com/office/drawing/2014/main" id="{D05F2366-70D9-4155-BC3F-996CA5F7BD99}"/>
              </a:ext>
            </a:extLst>
          </p:cNvPr>
          <p:cNvSpPr/>
          <p:nvPr/>
        </p:nvSpPr>
        <p:spPr>
          <a:xfrm>
            <a:off x="5045165" y="5925671"/>
            <a:ext cx="2124636"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细胞毒性</a:t>
            </a:r>
            <a:r>
              <a:rPr lang="en-US" altLang="zh-CN" dirty="0">
                <a:solidFill>
                  <a:schemeClr val="tx1"/>
                </a:solidFill>
              </a:rPr>
              <a:t>T</a:t>
            </a:r>
            <a:r>
              <a:rPr lang="zh-CN" altLang="en-US" dirty="0">
                <a:solidFill>
                  <a:schemeClr val="tx1"/>
                </a:solidFill>
              </a:rPr>
              <a:t>细胞</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email"/>
          <a:srcRect/>
          <a:stretch>
            <a:fillRect/>
          </a:stretch>
        </p:blipFill>
        <p:spPr bwMode="auto">
          <a:xfrm>
            <a:off x="179514" y="31626"/>
            <a:ext cx="2540863" cy="2533278"/>
          </a:xfrm>
          <a:prstGeom prst="rect">
            <a:avLst/>
          </a:prstGeom>
          <a:noFill/>
          <a:ln w="9525">
            <a:noFill/>
            <a:miter lim="800000"/>
            <a:headEnd/>
            <a:tailEnd/>
          </a:ln>
        </p:spPr>
      </p:pic>
      <p:pic>
        <p:nvPicPr>
          <p:cNvPr id="4" name="Picture 2"/>
          <p:cNvPicPr>
            <a:picLocks noChangeAspect="1" noChangeArrowheads="1"/>
          </p:cNvPicPr>
          <p:nvPr/>
        </p:nvPicPr>
        <p:blipFill>
          <a:blip r:embed="rId3" cstate="email"/>
          <a:srcRect/>
          <a:stretch>
            <a:fillRect/>
          </a:stretch>
        </p:blipFill>
        <p:spPr bwMode="auto">
          <a:xfrm>
            <a:off x="179514" y="2564904"/>
            <a:ext cx="8747063" cy="4210596"/>
          </a:xfrm>
          <a:prstGeom prst="rect">
            <a:avLst/>
          </a:prstGeom>
          <a:noFill/>
          <a:ln w="9525">
            <a:noFill/>
            <a:miter lim="800000"/>
            <a:headEnd/>
            <a:tailEnd/>
          </a:ln>
        </p:spPr>
      </p:pic>
      <p:sp>
        <p:nvSpPr>
          <p:cNvPr id="5" name="左箭头标注 4"/>
          <p:cNvSpPr/>
          <p:nvPr/>
        </p:nvSpPr>
        <p:spPr>
          <a:xfrm>
            <a:off x="2843808" y="188640"/>
            <a:ext cx="4623792" cy="792088"/>
          </a:xfrm>
          <a:prstGeom prst="leftArrowCallout">
            <a:avLst>
              <a:gd name="adj1" fmla="val 25000"/>
              <a:gd name="adj2" fmla="val 25000"/>
              <a:gd name="adj3" fmla="val 25000"/>
              <a:gd name="adj4" fmla="val 93664"/>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dirty="0">
                <a:solidFill>
                  <a:prstClr val="white"/>
                </a:solidFill>
                <a:latin typeface="微软雅黑"/>
                <a:ea typeface="微软雅黑"/>
              </a:rPr>
              <a:t>巨噬细胞向</a:t>
            </a:r>
            <a:r>
              <a:rPr lang="en-US" altLang="zh-CN" dirty="0">
                <a:solidFill>
                  <a:prstClr val="white"/>
                </a:solidFill>
                <a:latin typeface="微软雅黑"/>
                <a:ea typeface="微软雅黑"/>
              </a:rPr>
              <a:t>T</a:t>
            </a:r>
            <a:r>
              <a:rPr lang="zh-CN" altLang="en-US" dirty="0">
                <a:solidFill>
                  <a:prstClr val="white"/>
                </a:solidFill>
                <a:latin typeface="微软雅黑"/>
                <a:ea typeface="微软雅黑"/>
              </a:rPr>
              <a:t>细胞提呈与</a:t>
            </a:r>
            <a:r>
              <a:rPr lang="en-US" altLang="zh-CN" dirty="0">
                <a:solidFill>
                  <a:prstClr val="white"/>
                </a:solidFill>
                <a:latin typeface="微软雅黑"/>
                <a:ea typeface="微软雅黑"/>
              </a:rPr>
              <a:t>MHC II</a:t>
            </a:r>
            <a:r>
              <a:rPr lang="zh-CN" altLang="en-US" dirty="0">
                <a:solidFill>
                  <a:prstClr val="white"/>
                </a:solidFill>
                <a:latin typeface="微软雅黑"/>
                <a:ea typeface="微软雅黑"/>
              </a:rPr>
              <a:t>分子结合的加工后的抗原</a:t>
            </a:r>
            <a:endParaRPr lang="en-US" altLang="zh-CN" dirty="0">
              <a:solidFill>
                <a:prstClr val="white"/>
              </a:solidFill>
              <a:latin typeface="微软雅黑"/>
              <a:ea typeface="微软雅黑"/>
            </a:endParaRPr>
          </a:p>
        </p:txBody>
      </p:sp>
      <p:sp>
        <p:nvSpPr>
          <p:cNvPr id="6" name="下箭头标注 5"/>
          <p:cNvSpPr/>
          <p:nvPr/>
        </p:nvSpPr>
        <p:spPr>
          <a:xfrm>
            <a:off x="3203848" y="1484784"/>
            <a:ext cx="4263752" cy="936104"/>
          </a:xfrm>
          <a:prstGeom prst="downArrowCallou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000" dirty="0">
                <a:solidFill>
                  <a:prstClr val="white"/>
                </a:solidFill>
                <a:latin typeface="微软雅黑"/>
                <a:ea typeface="微软雅黑"/>
              </a:rPr>
              <a:t>外源性和内源性抗原的加工和提呈</a:t>
            </a:r>
            <a:endParaRPr lang="en-US" altLang="zh-CN" sz="2000" dirty="0">
              <a:solidFill>
                <a:prstClr val="white"/>
              </a:solidFill>
              <a:latin typeface="微软雅黑"/>
              <a:ea typeface="微软雅黑"/>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1_15"/>
          <p:cNvPicPr>
            <a:picLocks noChangeAspect="1" noChangeArrowheads="1"/>
          </p:cNvPicPr>
          <p:nvPr/>
        </p:nvPicPr>
        <p:blipFill>
          <a:blip r:embed="rId2" cstate="print"/>
          <a:srcRect/>
          <a:stretch>
            <a:fillRect/>
          </a:stretch>
        </p:blipFill>
        <p:spPr bwMode="auto">
          <a:xfrm>
            <a:off x="399570" y="484522"/>
            <a:ext cx="2539194" cy="4442749"/>
          </a:xfrm>
          <a:prstGeom prst="rect">
            <a:avLst/>
          </a:prstGeom>
          <a:noFill/>
          <a:ln w="9525">
            <a:noFill/>
            <a:miter lim="800000"/>
            <a:headEnd/>
            <a:tailEnd/>
          </a:ln>
          <a:effectLst/>
        </p:spPr>
      </p:pic>
      <p:pic>
        <p:nvPicPr>
          <p:cNvPr id="3" name="Picture 2" descr="figure_01_16"/>
          <p:cNvPicPr>
            <a:picLocks noChangeAspect="1" noChangeArrowheads="1"/>
          </p:cNvPicPr>
          <p:nvPr/>
        </p:nvPicPr>
        <p:blipFill>
          <a:blip r:embed="rId3" cstate="print"/>
          <a:srcRect/>
          <a:stretch>
            <a:fillRect/>
          </a:stretch>
        </p:blipFill>
        <p:spPr bwMode="auto">
          <a:xfrm>
            <a:off x="3091164" y="476672"/>
            <a:ext cx="5873324" cy="3125736"/>
          </a:xfrm>
          <a:prstGeom prst="rect">
            <a:avLst/>
          </a:prstGeom>
          <a:noFill/>
          <a:ln w="9525">
            <a:noFill/>
            <a:miter lim="800000"/>
            <a:headEnd/>
            <a:tailEnd/>
          </a:ln>
          <a:effectLst/>
        </p:spPr>
      </p:pic>
      <p:sp>
        <p:nvSpPr>
          <p:cNvPr id="4" name="矩形 3"/>
          <p:cNvSpPr/>
          <p:nvPr/>
        </p:nvSpPr>
        <p:spPr>
          <a:xfrm>
            <a:off x="1906833" y="6124654"/>
            <a:ext cx="4995991" cy="36933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en-US" altLang="zh-CN" dirty="0">
                <a:solidFill>
                  <a:prstClr val="white"/>
                </a:solidFill>
                <a:latin typeface="Georgia"/>
                <a:ea typeface="微软雅黑"/>
              </a:rPr>
              <a:t>B</a:t>
            </a:r>
            <a:r>
              <a:rPr lang="zh-CN" altLang="en-US" dirty="0">
                <a:solidFill>
                  <a:prstClr val="white"/>
                </a:solidFill>
                <a:latin typeface="Georgia"/>
                <a:ea typeface="微软雅黑"/>
              </a:rPr>
              <a:t>淋巴细胞和</a:t>
            </a:r>
            <a:r>
              <a:rPr lang="en-US" altLang="zh-CN" dirty="0">
                <a:solidFill>
                  <a:prstClr val="white"/>
                </a:solidFill>
                <a:latin typeface="Georgia"/>
                <a:ea typeface="微软雅黑"/>
              </a:rPr>
              <a:t>T</a:t>
            </a:r>
            <a:r>
              <a:rPr lang="zh-CN" altLang="en-US" dirty="0">
                <a:solidFill>
                  <a:prstClr val="white"/>
                </a:solidFill>
                <a:latin typeface="Georgia"/>
                <a:ea typeface="微软雅黑"/>
              </a:rPr>
              <a:t>淋巴细胞不同的抗原识别方式</a:t>
            </a:r>
            <a:endParaRPr lang="en-US" altLang="zh-CN" dirty="0">
              <a:solidFill>
                <a:prstClr val="white"/>
              </a:solidFill>
              <a:latin typeface="Georgia"/>
              <a:ea typeface="微软雅黑"/>
            </a:endParaRPr>
          </a:p>
        </p:txBody>
      </p:sp>
      <p:sp>
        <p:nvSpPr>
          <p:cNvPr id="5" name="矩形 4">
            <a:extLst>
              <a:ext uri="{FF2B5EF4-FFF2-40B4-BE49-F238E27FC236}">
                <a16:creationId xmlns:a16="http://schemas.microsoft.com/office/drawing/2014/main" id="{BE7D23F5-892F-4C67-8E28-87F22E651DE0}"/>
              </a:ext>
            </a:extLst>
          </p:cNvPr>
          <p:cNvSpPr/>
          <p:nvPr/>
        </p:nvSpPr>
        <p:spPr>
          <a:xfrm>
            <a:off x="1361802" y="2268070"/>
            <a:ext cx="646292" cy="259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表位</a:t>
            </a:r>
          </a:p>
        </p:txBody>
      </p:sp>
      <p:sp>
        <p:nvSpPr>
          <p:cNvPr id="6" name="矩形 5">
            <a:extLst>
              <a:ext uri="{FF2B5EF4-FFF2-40B4-BE49-F238E27FC236}">
                <a16:creationId xmlns:a16="http://schemas.microsoft.com/office/drawing/2014/main" id="{D26C08E3-7067-43DE-9D50-1F0C78A688AD}"/>
              </a:ext>
            </a:extLst>
          </p:cNvPr>
          <p:cNvSpPr/>
          <p:nvPr/>
        </p:nvSpPr>
        <p:spPr>
          <a:xfrm>
            <a:off x="3173506" y="527899"/>
            <a:ext cx="1264023" cy="745089"/>
          </a:xfrm>
          <a:prstGeom prst="rect">
            <a:avLst/>
          </a:prstGeom>
          <a:solidFill>
            <a:srgbClr val="88CCF9"/>
          </a:solidFill>
          <a:ln>
            <a:solidFill>
              <a:srgbClr val="88C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T</a:t>
            </a:r>
            <a:r>
              <a:rPr lang="zh-CN" altLang="en-US" sz="1400" b="1" dirty="0">
                <a:solidFill>
                  <a:schemeClr val="tx1"/>
                </a:solidFill>
              </a:rPr>
              <a:t>细胞识别的表位通常埋藏在内部</a:t>
            </a:r>
          </a:p>
        </p:txBody>
      </p:sp>
      <p:sp>
        <p:nvSpPr>
          <p:cNvPr id="7" name="矩形 6">
            <a:extLst>
              <a:ext uri="{FF2B5EF4-FFF2-40B4-BE49-F238E27FC236}">
                <a16:creationId xmlns:a16="http://schemas.microsoft.com/office/drawing/2014/main" id="{2186E5CE-8BD9-4BB3-9C3A-00566944C839}"/>
              </a:ext>
            </a:extLst>
          </p:cNvPr>
          <p:cNvSpPr/>
          <p:nvPr/>
        </p:nvSpPr>
        <p:spPr>
          <a:xfrm>
            <a:off x="1012248" y="4480907"/>
            <a:ext cx="995846" cy="259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抗体</a:t>
            </a:r>
          </a:p>
        </p:txBody>
      </p:sp>
      <p:sp>
        <p:nvSpPr>
          <p:cNvPr id="8" name="矩形 7">
            <a:extLst>
              <a:ext uri="{FF2B5EF4-FFF2-40B4-BE49-F238E27FC236}">
                <a16:creationId xmlns:a16="http://schemas.microsoft.com/office/drawing/2014/main" id="{7F31A98A-C83A-4405-8B11-3DFA5A970858}"/>
              </a:ext>
            </a:extLst>
          </p:cNvPr>
          <p:cNvSpPr/>
          <p:nvPr/>
        </p:nvSpPr>
        <p:spPr>
          <a:xfrm>
            <a:off x="2193852" y="2517633"/>
            <a:ext cx="646292" cy="259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抗原</a:t>
            </a:r>
          </a:p>
        </p:txBody>
      </p:sp>
      <p:sp>
        <p:nvSpPr>
          <p:cNvPr id="10" name="矩形 9">
            <a:extLst>
              <a:ext uri="{FF2B5EF4-FFF2-40B4-BE49-F238E27FC236}">
                <a16:creationId xmlns:a16="http://schemas.microsoft.com/office/drawing/2014/main" id="{084A9B54-D720-403C-9D43-309DECDB93BF}"/>
              </a:ext>
            </a:extLst>
          </p:cNvPr>
          <p:cNvSpPr/>
          <p:nvPr/>
        </p:nvSpPr>
        <p:spPr>
          <a:xfrm>
            <a:off x="4625789" y="535845"/>
            <a:ext cx="1264023" cy="745089"/>
          </a:xfrm>
          <a:prstGeom prst="rect">
            <a:avLst/>
          </a:prstGeom>
          <a:solidFill>
            <a:srgbClr val="88CCF9"/>
          </a:solidFill>
          <a:ln>
            <a:solidFill>
              <a:srgbClr val="88C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抗原必须首先降解为肽段</a:t>
            </a:r>
          </a:p>
        </p:txBody>
      </p:sp>
      <p:sp>
        <p:nvSpPr>
          <p:cNvPr id="11" name="矩形 10">
            <a:extLst>
              <a:ext uri="{FF2B5EF4-FFF2-40B4-BE49-F238E27FC236}">
                <a16:creationId xmlns:a16="http://schemas.microsoft.com/office/drawing/2014/main" id="{C0BC0B34-72D3-4F5C-9C26-063875869DB9}"/>
              </a:ext>
            </a:extLst>
          </p:cNvPr>
          <p:cNvSpPr/>
          <p:nvPr/>
        </p:nvSpPr>
        <p:spPr>
          <a:xfrm>
            <a:off x="6078072" y="535845"/>
            <a:ext cx="1264023" cy="745089"/>
          </a:xfrm>
          <a:prstGeom prst="rect">
            <a:avLst/>
          </a:prstGeom>
          <a:solidFill>
            <a:srgbClr val="88CCF9"/>
          </a:solidFill>
          <a:ln>
            <a:solidFill>
              <a:srgbClr val="88C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表位肽与自身</a:t>
            </a:r>
            <a:r>
              <a:rPr lang="en-US" altLang="zh-CN" sz="1400" b="1" dirty="0">
                <a:solidFill>
                  <a:schemeClr val="tx1"/>
                </a:solidFill>
              </a:rPr>
              <a:t>MHC</a:t>
            </a:r>
            <a:r>
              <a:rPr lang="zh-CN" altLang="en-US" sz="1400" b="1" dirty="0">
                <a:solidFill>
                  <a:schemeClr val="tx1"/>
                </a:solidFill>
              </a:rPr>
              <a:t>分子结合</a:t>
            </a:r>
          </a:p>
        </p:txBody>
      </p:sp>
      <p:sp>
        <p:nvSpPr>
          <p:cNvPr id="12" name="矩形 11">
            <a:extLst>
              <a:ext uri="{FF2B5EF4-FFF2-40B4-BE49-F238E27FC236}">
                <a16:creationId xmlns:a16="http://schemas.microsoft.com/office/drawing/2014/main" id="{9632EA7B-85C5-4471-8455-973980EBC764}"/>
              </a:ext>
            </a:extLst>
          </p:cNvPr>
          <p:cNvSpPr/>
          <p:nvPr/>
        </p:nvSpPr>
        <p:spPr>
          <a:xfrm>
            <a:off x="7602072" y="553775"/>
            <a:ext cx="1264023" cy="745089"/>
          </a:xfrm>
          <a:prstGeom prst="rect">
            <a:avLst/>
          </a:prstGeom>
          <a:solidFill>
            <a:srgbClr val="88CCF9"/>
          </a:solidFill>
          <a:ln>
            <a:solidFill>
              <a:srgbClr val="88C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T</a:t>
            </a:r>
            <a:r>
              <a:rPr lang="zh-CN" altLang="en-US" sz="1400" b="1" dirty="0">
                <a:solidFill>
                  <a:schemeClr val="tx1"/>
                </a:solidFill>
              </a:rPr>
              <a:t>细胞受体与</a:t>
            </a:r>
            <a:r>
              <a:rPr lang="en-US" altLang="zh-CN" sz="1400" b="1" dirty="0">
                <a:solidFill>
                  <a:schemeClr val="tx1"/>
                </a:solidFill>
              </a:rPr>
              <a:t>MHC</a:t>
            </a:r>
            <a:r>
              <a:rPr lang="zh-CN" altLang="en-US" sz="1400" b="1" dirty="0">
                <a:solidFill>
                  <a:schemeClr val="tx1"/>
                </a:solidFill>
              </a:rPr>
              <a:t>和表位肽的复合物结合</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334397"/>
            <a:ext cx="8208912" cy="40011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defTabSz="914400">
              <a:defRPr/>
            </a:pPr>
            <a:r>
              <a:rPr lang="en-US" altLang="zh-CN" sz="2000" dirty="0">
                <a:solidFill>
                  <a:prstClr val="white"/>
                </a:solidFill>
                <a:latin typeface="Georgia"/>
                <a:ea typeface="微软雅黑"/>
              </a:rPr>
              <a:t>4</a:t>
            </a:r>
            <a:r>
              <a:rPr lang="zh-CN" altLang="en-US" sz="2000" dirty="0">
                <a:solidFill>
                  <a:prstClr val="white"/>
                </a:solidFill>
                <a:latin typeface="Georgia"/>
                <a:ea typeface="微软雅黑"/>
              </a:rPr>
              <a:t>种相关但不同的膜表面分子参与抗原识别</a:t>
            </a:r>
            <a:r>
              <a:rPr lang="en-US" altLang="zh-CN" sz="2000" dirty="0">
                <a:solidFill>
                  <a:prstClr val="white"/>
                </a:solidFill>
                <a:latin typeface="Georgia"/>
                <a:ea typeface="微软雅黑"/>
              </a:rPr>
              <a:t>:</a:t>
            </a:r>
          </a:p>
        </p:txBody>
      </p:sp>
      <p:sp>
        <p:nvSpPr>
          <p:cNvPr id="3" name="矩形 2"/>
          <p:cNvSpPr/>
          <p:nvPr/>
        </p:nvSpPr>
        <p:spPr>
          <a:xfrm>
            <a:off x="2520802" y="1328044"/>
            <a:ext cx="1949573" cy="369332"/>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defTabSz="914400">
              <a:defRPr/>
            </a:pPr>
            <a:r>
              <a:rPr lang="en-US" altLang="zh-CN" dirty="0">
                <a:solidFill>
                  <a:prstClr val="white"/>
                </a:solidFill>
                <a:latin typeface="Georgia"/>
                <a:ea typeface="微软雅黑"/>
              </a:rPr>
              <a:t>B</a:t>
            </a:r>
            <a:r>
              <a:rPr lang="zh-CN" altLang="en-US" dirty="0">
                <a:solidFill>
                  <a:prstClr val="white"/>
                </a:solidFill>
                <a:latin typeface="Georgia"/>
                <a:ea typeface="微软雅黑"/>
              </a:rPr>
              <a:t>细胞受体，</a:t>
            </a:r>
            <a:r>
              <a:rPr lang="en-US" altLang="zh-CN" dirty="0">
                <a:solidFill>
                  <a:prstClr val="white"/>
                </a:solidFill>
                <a:latin typeface="Georgia"/>
                <a:ea typeface="微软雅黑"/>
              </a:rPr>
              <a:t>BCR</a:t>
            </a:r>
          </a:p>
        </p:txBody>
      </p:sp>
      <p:sp>
        <p:nvSpPr>
          <p:cNvPr id="4" name="矩形 3"/>
          <p:cNvSpPr/>
          <p:nvPr/>
        </p:nvSpPr>
        <p:spPr>
          <a:xfrm>
            <a:off x="395538" y="3717032"/>
            <a:ext cx="1250663" cy="369332"/>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defTabSz="914400">
              <a:defRPr/>
            </a:pPr>
            <a:r>
              <a:rPr lang="en-US" altLang="zh-CN" dirty="0">
                <a:solidFill>
                  <a:prstClr val="white"/>
                </a:solidFill>
                <a:latin typeface="Georgia"/>
                <a:ea typeface="微软雅黑"/>
              </a:rPr>
              <a:t>T</a:t>
            </a:r>
            <a:r>
              <a:rPr lang="zh-CN" altLang="en-US" dirty="0">
                <a:solidFill>
                  <a:prstClr val="white"/>
                </a:solidFill>
                <a:latin typeface="Georgia"/>
                <a:ea typeface="微软雅黑"/>
              </a:rPr>
              <a:t>细胞受体</a:t>
            </a:r>
            <a:endParaRPr lang="en-US" altLang="zh-CN" dirty="0">
              <a:solidFill>
                <a:prstClr val="white"/>
              </a:solidFill>
              <a:latin typeface="Georgia"/>
              <a:ea typeface="微软雅黑"/>
            </a:endParaRPr>
          </a:p>
        </p:txBody>
      </p:sp>
      <p:sp>
        <p:nvSpPr>
          <p:cNvPr id="5" name="矩形 4"/>
          <p:cNvSpPr/>
          <p:nvPr/>
        </p:nvSpPr>
        <p:spPr>
          <a:xfrm>
            <a:off x="3768398" y="5795972"/>
            <a:ext cx="1657826" cy="369332"/>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defTabSz="914400">
              <a:defRPr/>
            </a:pPr>
            <a:r>
              <a:rPr lang="zh-CN" altLang="en-US" dirty="0">
                <a:solidFill>
                  <a:prstClr val="white"/>
                </a:solidFill>
                <a:latin typeface="Georgia"/>
                <a:ea typeface="微软雅黑"/>
              </a:rPr>
              <a:t>两种</a:t>
            </a:r>
            <a:r>
              <a:rPr lang="en-US" altLang="zh-CN" dirty="0">
                <a:solidFill>
                  <a:prstClr val="white"/>
                </a:solidFill>
                <a:latin typeface="Georgia"/>
                <a:ea typeface="微软雅黑"/>
              </a:rPr>
              <a:t>MHC</a:t>
            </a:r>
            <a:r>
              <a:rPr lang="zh-CN" altLang="en-US" dirty="0">
                <a:solidFill>
                  <a:prstClr val="white"/>
                </a:solidFill>
                <a:latin typeface="Georgia"/>
                <a:ea typeface="微软雅黑"/>
              </a:rPr>
              <a:t>分子</a:t>
            </a:r>
            <a:endParaRPr lang="en-US" altLang="zh-CN" dirty="0">
              <a:solidFill>
                <a:prstClr val="white"/>
              </a:solidFill>
              <a:latin typeface="Georgia"/>
              <a:ea typeface="微软雅黑"/>
            </a:endParaRPr>
          </a:p>
        </p:txBody>
      </p:sp>
      <p:pic>
        <p:nvPicPr>
          <p:cNvPr id="8" name="Picture 2" descr="figure 1-07b"/>
          <p:cNvPicPr>
            <a:picLocks noChangeAspect="1" noChangeArrowheads="1"/>
          </p:cNvPicPr>
          <p:nvPr/>
        </p:nvPicPr>
        <p:blipFill>
          <a:blip r:embed="rId2" cstate="email"/>
          <a:srcRect/>
          <a:stretch>
            <a:fillRect/>
          </a:stretch>
        </p:blipFill>
        <p:spPr bwMode="auto">
          <a:xfrm>
            <a:off x="5220072" y="1124744"/>
            <a:ext cx="3273076" cy="2385070"/>
          </a:xfrm>
          <a:prstGeom prst="rect">
            <a:avLst/>
          </a:prstGeom>
          <a:noFill/>
          <a:ln w="9525">
            <a:noFill/>
            <a:miter lim="800000"/>
            <a:headEnd/>
            <a:tailEnd/>
          </a:ln>
          <a:effectLst/>
        </p:spPr>
      </p:pic>
      <p:sp>
        <p:nvSpPr>
          <p:cNvPr id="9" name="矩形 8"/>
          <p:cNvSpPr/>
          <p:nvPr/>
        </p:nvSpPr>
        <p:spPr>
          <a:xfrm>
            <a:off x="7164288" y="1124744"/>
            <a:ext cx="1440160"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pic>
        <p:nvPicPr>
          <p:cNvPr id="226306" name="Picture 2"/>
          <p:cNvPicPr>
            <a:picLocks noChangeAspect="1" noChangeArrowheads="1"/>
          </p:cNvPicPr>
          <p:nvPr/>
        </p:nvPicPr>
        <p:blipFill>
          <a:blip r:embed="rId3" cstate="print"/>
          <a:srcRect/>
          <a:stretch>
            <a:fillRect/>
          </a:stretch>
        </p:blipFill>
        <p:spPr bwMode="auto">
          <a:xfrm>
            <a:off x="2915816" y="2290914"/>
            <a:ext cx="2016224" cy="2551606"/>
          </a:xfrm>
          <a:prstGeom prst="rect">
            <a:avLst/>
          </a:prstGeom>
          <a:noFill/>
          <a:ln w="9525">
            <a:noFill/>
            <a:miter lim="800000"/>
            <a:headEnd/>
            <a:tailEnd/>
          </a:ln>
        </p:spPr>
      </p:pic>
      <p:pic>
        <p:nvPicPr>
          <p:cNvPr id="226307" name="Picture 3"/>
          <p:cNvPicPr>
            <a:picLocks noChangeAspect="1" noChangeArrowheads="1"/>
          </p:cNvPicPr>
          <p:nvPr/>
        </p:nvPicPr>
        <p:blipFill>
          <a:blip r:embed="rId4" cstate="print"/>
          <a:srcRect/>
          <a:stretch>
            <a:fillRect/>
          </a:stretch>
        </p:blipFill>
        <p:spPr bwMode="auto">
          <a:xfrm>
            <a:off x="5796136" y="4293096"/>
            <a:ext cx="2952750" cy="24003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figure 1-10"/>
          <p:cNvPicPr>
            <a:picLocks noChangeAspect="1" noChangeArrowheads="1"/>
          </p:cNvPicPr>
          <p:nvPr/>
        </p:nvPicPr>
        <p:blipFill>
          <a:blip r:embed="rId2" cstate="email"/>
          <a:srcRect/>
          <a:stretch>
            <a:fillRect/>
          </a:stretch>
        </p:blipFill>
        <p:spPr bwMode="auto">
          <a:xfrm>
            <a:off x="1475658" y="0"/>
            <a:ext cx="5500687" cy="6858000"/>
          </a:xfrm>
          <a:prstGeom prst="rect">
            <a:avLst/>
          </a:prstGeom>
          <a:noFill/>
          <a:ln w="9525">
            <a:noFill/>
            <a:miter lim="800000"/>
            <a:headEnd/>
            <a:tailEnd/>
          </a:ln>
          <a:effectLst/>
        </p:spPr>
      </p:pic>
      <p:sp>
        <p:nvSpPr>
          <p:cNvPr id="4" name="左箭头标注 3"/>
          <p:cNvSpPr/>
          <p:nvPr/>
        </p:nvSpPr>
        <p:spPr>
          <a:xfrm>
            <a:off x="6804248" y="2636912"/>
            <a:ext cx="2088232" cy="648072"/>
          </a:xfrm>
          <a:prstGeom prst="leftArrowCallout">
            <a:avLst>
              <a:gd name="adj1" fmla="val 25000"/>
              <a:gd name="adj2" fmla="val 25000"/>
              <a:gd name="adj3" fmla="val 25000"/>
              <a:gd name="adj4" fmla="val 82341"/>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细胞免疫</a:t>
            </a:r>
          </a:p>
        </p:txBody>
      </p:sp>
      <p:sp>
        <p:nvSpPr>
          <p:cNvPr id="5" name="左箭头标注 4"/>
          <p:cNvSpPr/>
          <p:nvPr/>
        </p:nvSpPr>
        <p:spPr>
          <a:xfrm>
            <a:off x="6804248" y="5157192"/>
            <a:ext cx="2088232" cy="648072"/>
          </a:xfrm>
          <a:prstGeom prst="leftArrowCallout">
            <a:avLst>
              <a:gd name="adj1" fmla="val 25000"/>
              <a:gd name="adj2" fmla="val 25000"/>
              <a:gd name="adj3" fmla="val 25000"/>
              <a:gd name="adj4" fmla="val 82341"/>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体液免疫</a:t>
            </a:r>
          </a:p>
        </p:txBody>
      </p:sp>
      <p:sp>
        <p:nvSpPr>
          <p:cNvPr id="6" name="矩形 5">
            <a:extLst>
              <a:ext uri="{FF2B5EF4-FFF2-40B4-BE49-F238E27FC236}">
                <a16:creationId xmlns:a16="http://schemas.microsoft.com/office/drawing/2014/main" id="{E56165A3-CE11-4D45-B00F-8E0778361967}"/>
              </a:ext>
            </a:extLst>
          </p:cNvPr>
          <p:cNvSpPr/>
          <p:nvPr/>
        </p:nvSpPr>
        <p:spPr>
          <a:xfrm>
            <a:off x="3902855" y="79233"/>
            <a:ext cx="646292" cy="259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抗原</a:t>
            </a:r>
          </a:p>
        </p:txBody>
      </p:sp>
      <p:sp>
        <p:nvSpPr>
          <p:cNvPr id="7" name="矩形 6">
            <a:extLst>
              <a:ext uri="{FF2B5EF4-FFF2-40B4-BE49-F238E27FC236}">
                <a16:creationId xmlns:a16="http://schemas.microsoft.com/office/drawing/2014/main" id="{E22DC757-808B-41D8-952B-EA156B708928}"/>
              </a:ext>
            </a:extLst>
          </p:cNvPr>
          <p:cNvSpPr/>
          <p:nvPr/>
        </p:nvSpPr>
        <p:spPr>
          <a:xfrm>
            <a:off x="2543476" y="787444"/>
            <a:ext cx="646292" cy="31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b="1" dirty="0">
                <a:solidFill>
                  <a:schemeClr val="tx1"/>
                </a:solidFill>
              </a:rPr>
              <a:t>外源蛋白质</a:t>
            </a:r>
          </a:p>
        </p:txBody>
      </p:sp>
      <p:sp>
        <p:nvSpPr>
          <p:cNvPr id="8" name="矩形 7">
            <a:extLst>
              <a:ext uri="{FF2B5EF4-FFF2-40B4-BE49-F238E27FC236}">
                <a16:creationId xmlns:a16="http://schemas.microsoft.com/office/drawing/2014/main" id="{E33010B9-5861-4EA1-A2FD-CB7AF18AE39D}"/>
              </a:ext>
            </a:extLst>
          </p:cNvPr>
          <p:cNvSpPr/>
          <p:nvPr/>
        </p:nvSpPr>
        <p:spPr>
          <a:xfrm>
            <a:off x="3178397" y="777029"/>
            <a:ext cx="646292" cy="31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病毒</a:t>
            </a:r>
          </a:p>
        </p:txBody>
      </p:sp>
      <p:sp>
        <p:nvSpPr>
          <p:cNvPr id="9" name="矩形 8">
            <a:extLst>
              <a:ext uri="{FF2B5EF4-FFF2-40B4-BE49-F238E27FC236}">
                <a16:creationId xmlns:a16="http://schemas.microsoft.com/office/drawing/2014/main" id="{7FC9FB28-ED7F-44E9-84FD-4143DE12691B}"/>
              </a:ext>
            </a:extLst>
          </p:cNvPr>
          <p:cNvSpPr/>
          <p:nvPr/>
        </p:nvSpPr>
        <p:spPr>
          <a:xfrm>
            <a:off x="3830413" y="787443"/>
            <a:ext cx="646292" cy="31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细菌</a:t>
            </a:r>
          </a:p>
        </p:txBody>
      </p:sp>
      <p:sp>
        <p:nvSpPr>
          <p:cNvPr id="10" name="矩形 9">
            <a:extLst>
              <a:ext uri="{FF2B5EF4-FFF2-40B4-BE49-F238E27FC236}">
                <a16:creationId xmlns:a16="http://schemas.microsoft.com/office/drawing/2014/main" id="{A799A43D-6AD1-47DB-8FE8-568BDEE1DCCB}"/>
              </a:ext>
            </a:extLst>
          </p:cNvPr>
          <p:cNvSpPr/>
          <p:nvPr/>
        </p:nvSpPr>
        <p:spPr>
          <a:xfrm>
            <a:off x="4569361" y="789750"/>
            <a:ext cx="646292" cy="31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寄生虫</a:t>
            </a:r>
          </a:p>
        </p:txBody>
      </p:sp>
      <p:sp>
        <p:nvSpPr>
          <p:cNvPr id="11" name="矩形 10">
            <a:extLst>
              <a:ext uri="{FF2B5EF4-FFF2-40B4-BE49-F238E27FC236}">
                <a16:creationId xmlns:a16="http://schemas.microsoft.com/office/drawing/2014/main" id="{8248C341-6EAC-4AEA-A7B0-48936339637C}"/>
              </a:ext>
            </a:extLst>
          </p:cNvPr>
          <p:cNvSpPr/>
          <p:nvPr/>
        </p:nvSpPr>
        <p:spPr>
          <a:xfrm>
            <a:off x="5197723" y="787443"/>
            <a:ext cx="646292" cy="31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真菌</a:t>
            </a:r>
          </a:p>
        </p:txBody>
      </p:sp>
      <p:sp>
        <p:nvSpPr>
          <p:cNvPr id="12" name="矩形 11">
            <a:extLst>
              <a:ext uri="{FF2B5EF4-FFF2-40B4-BE49-F238E27FC236}">
                <a16:creationId xmlns:a16="http://schemas.microsoft.com/office/drawing/2014/main" id="{B4E177BF-4E70-4B6E-A0DC-4AA354123822}"/>
              </a:ext>
            </a:extLst>
          </p:cNvPr>
          <p:cNvSpPr/>
          <p:nvPr/>
        </p:nvSpPr>
        <p:spPr>
          <a:xfrm>
            <a:off x="2534511" y="1315555"/>
            <a:ext cx="1203492" cy="315215"/>
          </a:xfrm>
          <a:prstGeom prst="rect">
            <a:avLst/>
          </a:prstGeom>
          <a:solidFill>
            <a:srgbClr val="C9E9FF"/>
          </a:solidFill>
          <a:ln>
            <a:solidFill>
              <a:srgbClr val="CDE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抗原内化并降解</a:t>
            </a:r>
          </a:p>
        </p:txBody>
      </p:sp>
      <p:sp>
        <p:nvSpPr>
          <p:cNvPr id="14" name="矩形 13">
            <a:extLst>
              <a:ext uri="{FF2B5EF4-FFF2-40B4-BE49-F238E27FC236}">
                <a16:creationId xmlns:a16="http://schemas.microsoft.com/office/drawing/2014/main" id="{A08027E1-7E65-4975-A823-C43735FF01B7}"/>
              </a:ext>
            </a:extLst>
          </p:cNvPr>
          <p:cNvSpPr/>
          <p:nvPr/>
        </p:nvSpPr>
        <p:spPr>
          <a:xfrm>
            <a:off x="3660314" y="1843666"/>
            <a:ext cx="1046157" cy="315215"/>
          </a:xfrm>
          <a:prstGeom prst="rect">
            <a:avLst/>
          </a:prstGeom>
          <a:solidFill>
            <a:srgbClr val="C9E9FF"/>
          </a:solidFill>
          <a:ln>
            <a:solidFill>
              <a:srgbClr val="CDE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自身细胞提呈抗原</a:t>
            </a:r>
          </a:p>
        </p:txBody>
      </p:sp>
      <p:sp>
        <p:nvSpPr>
          <p:cNvPr id="15" name="矩形 14">
            <a:extLst>
              <a:ext uri="{FF2B5EF4-FFF2-40B4-BE49-F238E27FC236}">
                <a16:creationId xmlns:a16="http://schemas.microsoft.com/office/drawing/2014/main" id="{B4E177BF-4E70-4B6E-A0DC-4AA354123822}"/>
              </a:ext>
            </a:extLst>
          </p:cNvPr>
          <p:cNvSpPr/>
          <p:nvPr/>
        </p:nvSpPr>
        <p:spPr>
          <a:xfrm>
            <a:off x="3345654" y="2739974"/>
            <a:ext cx="1423569" cy="395252"/>
          </a:xfrm>
          <a:prstGeom prst="rect">
            <a:avLst/>
          </a:prstGeom>
          <a:solidFill>
            <a:srgbClr val="C9E9FF"/>
          </a:solidFill>
          <a:ln>
            <a:solidFill>
              <a:srgbClr val="CDE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100" b="1" dirty="0">
                <a:solidFill>
                  <a:schemeClr val="tx1"/>
                </a:solidFill>
              </a:rPr>
              <a:t>TCR</a:t>
            </a:r>
            <a:r>
              <a:rPr lang="zh-CN" altLang="en-US" sz="1100" b="1" dirty="0">
                <a:solidFill>
                  <a:schemeClr val="tx1"/>
                </a:solidFill>
              </a:rPr>
              <a:t>识别抗原和</a:t>
            </a:r>
            <a:r>
              <a:rPr lang="en-US" altLang="zh-CN" sz="1100" b="1" dirty="0">
                <a:solidFill>
                  <a:schemeClr val="tx1"/>
                </a:solidFill>
              </a:rPr>
              <a:t>MHC</a:t>
            </a:r>
            <a:r>
              <a:rPr lang="zh-CN" altLang="en-US" sz="1100" b="1" dirty="0">
                <a:solidFill>
                  <a:schemeClr val="tx1"/>
                </a:solidFill>
              </a:rPr>
              <a:t>复合体</a:t>
            </a:r>
          </a:p>
        </p:txBody>
      </p:sp>
      <p:sp>
        <p:nvSpPr>
          <p:cNvPr id="16" name="矩形 15">
            <a:extLst>
              <a:ext uri="{FF2B5EF4-FFF2-40B4-BE49-F238E27FC236}">
                <a16:creationId xmlns:a16="http://schemas.microsoft.com/office/drawing/2014/main" id="{B4E177BF-4E70-4B6E-A0DC-4AA354123822}"/>
              </a:ext>
            </a:extLst>
          </p:cNvPr>
          <p:cNvSpPr/>
          <p:nvPr/>
        </p:nvSpPr>
        <p:spPr>
          <a:xfrm>
            <a:off x="3301109" y="3565167"/>
            <a:ext cx="1248038" cy="315215"/>
          </a:xfrm>
          <a:prstGeom prst="rect">
            <a:avLst/>
          </a:prstGeom>
          <a:solidFill>
            <a:srgbClr val="C9E9FF"/>
          </a:solidFill>
          <a:ln>
            <a:solidFill>
              <a:srgbClr val="CDE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100" b="1" dirty="0">
                <a:solidFill>
                  <a:schemeClr val="tx1"/>
                </a:solidFill>
              </a:rPr>
              <a:t>T</a:t>
            </a:r>
            <a:r>
              <a:rPr lang="zh-CN" altLang="en-US" sz="1100" b="1" dirty="0">
                <a:solidFill>
                  <a:schemeClr val="tx1"/>
                </a:solidFill>
              </a:rPr>
              <a:t>细胞激活</a:t>
            </a:r>
          </a:p>
        </p:txBody>
      </p:sp>
      <p:sp>
        <p:nvSpPr>
          <p:cNvPr id="17" name="矩形 16">
            <a:extLst>
              <a:ext uri="{FF2B5EF4-FFF2-40B4-BE49-F238E27FC236}">
                <a16:creationId xmlns:a16="http://schemas.microsoft.com/office/drawing/2014/main" id="{C3E9AB1C-6EF3-4071-A1D0-9923A03C4B86}"/>
              </a:ext>
            </a:extLst>
          </p:cNvPr>
          <p:cNvSpPr/>
          <p:nvPr/>
        </p:nvSpPr>
        <p:spPr>
          <a:xfrm>
            <a:off x="3375865" y="4244430"/>
            <a:ext cx="1635406" cy="614441"/>
          </a:xfrm>
          <a:prstGeom prst="rect">
            <a:avLst/>
          </a:prstGeom>
          <a:solidFill>
            <a:srgbClr val="C9E9FF"/>
          </a:solidFill>
          <a:ln>
            <a:solidFill>
              <a:srgbClr val="CDE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100" b="1" dirty="0">
                <a:solidFill>
                  <a:schemeClr val="tx1"/>
                </a:solidFill>
              </a:rPr>
              <a:t>激活的辅助</a:t>
            </a:r>
            <a:r>
              <a:rPr lang="en-US" altLang="zh-CN" sz="1100" b="1" dirty="0">
                <a:solidFill>
                  <a:schemeClr val="tx1"/>
                </a:solidFill>
              </a:rPr>
              <a:t>T</a:t>
            </a:r>
            <a:r>
              <a:rPr lang="zh-CN" altLang="en-US" sz="1100" b="1" dirty="0">
                <a:solidFill>
                  <a:schemeClr val="tx1"/>
                </a:solidFill>
              </a:rPr>
              <a:t>细胞释放细胞因子，激活</a:t>
            </a:r>
            <a:r>
              <a:rPr lang="en-US" altLang="zh-CN" sz="1100" b="1" dirty="0">
                <a:solidFill>
                  <a:schemeClr val="tx1"/>
                </a:solidFill>
              </a:rPr>
              <a:t>Tc</a:t>
            </a:r>
            <a:r>
              <a:rPr lang="zh-CN" altLang="en-US" sz="1100" b="1" dirty="0">
                <a:solidFill>
                  <a:schemeClr val="tx1"/>
                </a:solidFill>
              </a:rPr>
              <a:t>细胞、</a:t>
            </a:r>
            <a:r>
              <a:rPr lang="en-US" altLang="zh-CN" sz="1100" b="1" dirty="0">
                <a:solidFill>
                  <a:schemeClr val="tx1"/>
                </a:solidFill>
              </a:rPr>
              <a:t>B</a:t>
            </a:r>
            <a:r>
              <a:rPr lang="zh-CN" altLang="en-US" sz="1100" b="1" dirty="0">
                <a:solidFill>
                  <a:schemeClr val="tx1"/>
                </a:solidFill>
              </a:rPr>
              <a:t>细胞和其它细胞</a:t>
            </a:r>
          </a:p>
        </p:txBody>
      </p:sp>
      <p:sp>
        <p:nvSpPr>
          <p:cNvPr id="18" name="矩形 17">
            <a:extLst>
              <a:ext uri="{FF2B5EF4-FFF2-40B4-BE49-F238E27FC236}">
                <a16:creationId xmlns:a16="http://schemas.microsoft.com/office/drawing/2014/main" id="{B4E177BF-4E70-4B6E-A0DC-4AA354123822}"/>
              </a:ext>
            </a:extLst>
          </p:cNvPr>
          <p:cNvSpPr/>
          <p:nvPr/>
        </p:nvSpPr>
        <p:spPr>
          <a:xfrm>
            <a:off x="5844015" y="3496136"/>
            <a:ext cx="1049844" cy="384246"/>
          </a:xfrm>
          <a:prstGeom prst="rect">
            <a:avLst/>
          </a:prstGeom>
          <a:solidFill>
            <a:srgbClr val="C9E9FF"/>
          </a:solidFill>
          <a:ln>
            <a:solidFill>
              <a:srgbClr val="CDE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100" b="1" dirty="0">
                <a:solidFill>
                  <a:schemeClr val="tx1"/>
                </a:solidFill>
              </a:rPr>
              <a:t>激活的</a:t>
            </a:r>
            <a:r>
              <a:rPr lang="en-US" altLang="zh-CN" sz="1100" b="1" dirty="0">
                <a:solidFill>
                  <a:schemeClr val="tx1"/>
                </a:solidFill>
              </a:rPr>
              <a:t>Tc</a:t>
            </a:r>
            <a:r>
              <a:rPr lang="zh-CN" altLang="en-US" sz="1100" b="1" dirty="0">
                <a:solidFill>
                  <a:schemeClr val="tx1"/>
                </a:solidFill>
              </a:rPr>
              <a:t>细胞识别并杀灭异常细胞</a:t>
            </a:r>
          </a:p>
        </p:txBody>
      </p:sp>
      <p:sp>
        <p:nvSpPr>
          <p:cNvPr id="19" name="矩形 18">
            <a:extLst>
              <a:ext uri="{FF2B5EF4-FFF2-40B4-BE49-F238E27FC236}">
                <a16:creationId xmlns:a16="http://schemas.microsoft.com/office/drawing/2014/main" id="{B4E177BF-4E70-4B6E-A0DC-4AA354123822}"/>
              </a:ext>
            </a:extLst>
          </p:cNvPr>
          <p:cNvSpPr/>
          <p:nvPr/>
        </p:nvSpPr>
        <p:spPr>
          <a:xfrm>
            <a:off x="2412275" y="5814779"/>
            <a:ext cx="1845959" cy="459912"/>
          </a:xfrm>
          <a:prstGeom prst="rect">
            <a:avLst/>
          </a:prstGeom>
          <a:solidFill>
            <a:srgbClr val="C9E9FF"/>
          </a:solidFill>
          <a:ln>
            <a:solidFill>
              <a:srgbClr val="CDE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100" b="1" dirty="0">
                <a:solidFill>
                  <a:schemeClr val="tx1"/>
                </a:solidFill>
              </a:rPr>
              <a:t>B</a:t>
            </a:r>
            <a:r>
              <a:rPr lang="zh-CN" altLang="en-US" sz="1100" b="1" dirty="0">
                <a:solidFill>
                  <a:schemeClr val="tx1"/>
                </a:solidFill>
              </a:rPr>
              <a:t>细胞与抗原作用并分化为浆细胞</a:t>
            </a:r>
          </a:p>
        </p:txBody>
      </p:sp>
      <p:sp>
        <p:nvSpPr>
          <p:cNvPr id="20" name="矩形 19">
            <a:extLst>
              <a:ext uri="{FF2B5EF4-FFF2-40B4-BE49-F238E27FC236}">
                <a16:creationId xmlns:a16="http://schemas.microsoft.com/office/drawing/2014/main" id="{B4E177BF-4E70-4B6E-A0DC-4AA354123822}"/>
              </a:ext>
            </a:extLst>
          </p:cNvPr>
          <p:cNvSpPr/>
          <p:nvPr/>
        </p:nvSpPr>
        <p:spPr>
          <a:xfrm>
            <a:off x="5328546" y="5887127"/>
            <a:ext cx="1475702" cy="384246"/>
          </a:xfrm>
          <a:prstGeom prst="rect">
            <a:avLst/>
          </a:prstGeom>
          <a:solidFill>
            <a:srgbClr val="C9E9FF"/>
          </a:solidFill>
          <a:ln>
            <a:solidFill>
              <a:srgbClr val="CDE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100" b="1" dirty="0">
                <a:solidFill>
                  <a:schemeClr val="tx1"/>
                </a:solidFill>
              </a:rPr>
              <a:t>抗体与抗原结合并促进其清除</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 1-12"/>
          <p:cNvPicPr>
            <a:picLocks noChangeAspect="1" noChangeArrowheads="1"/>
          </p:cNvPicPr>
          <p:nvPr/>
        </p:nvPicPr>
        <p:blipFill>
          <a:blip r:embed="rId2" cstate="email"/>
          <a:srcRect/>
          <a:stretch>
            <a:fillRect/>
          </a:stretch>
        </p:blipFill>
        <p:spPr bwMode="auto">
          <a:xfrm>
            <a:off x="315788" y="84708"/>
            <a:ext cx="8648700" cy="6656660"/>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CAF47FAE-E32F-48D9-8BC8-24F10E8EC6D6}"/>
              </a:ext>
            </a:extLst>
          </p:cNvPr>
          <p:cNvSpPr/>
          <p:nvPr/>
        </p:nvSpPr>
        <p:spPr>
          <a:xfrm>
            <a:off x="933450" y="84708"/>
            <a:ext cx="1724025" cy="229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Georgia"/>
                <a:ea typeface="微软雅黑"/>
                <a:cs typeface="+mn-cs"/>
              </a:rPr>
              <a:t>骨髓</a:t>
            </a:r>
          </a:p>
        </p:txBody>
      </p:sp>
      <p:sp>
        <p:nvSpPr>
          <p:cNvPr id="5" name="矩形 4">
            <a:extLst>
              <a:ext uri="{FF2B5EF4-FFF2-40B4-BE49-F238E27FC236}">
                <a16:creationId xmlns:a16="http://schemas.microsoft.com/office/drawing/2014/main" id="{051C85F1-05C2-4418-B6D5-08792DF69B7D}"/>
              </a:ext>
            </a:extLst>
          </p:cNvPr>
          <p:cNvSpPr/>
          <p:nvPr/>
        </p:nvSpPr>
        <p:spPr>
          <a:xfrm>
            <a:off x="4267199" y="116632"/>
            <a:ext cx="2733675" cy="1976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Georgia"/>
                <a:ea typeface="微软雅黑"/>
                <a:cs typeface="+mn-cs"/>
              </a:rPr>
              <a:t>外周淋巴器官</a:t>
            </a:r>
          </a:p>
        </p:txBody>
      </p:sp>
      <p:sp>
        <p:nvSpPr>
          <p:cNvPr id="3" name="矩形 2">
            <a:extLst>
              <a:ext uri="{FF2B5EF4-FFF2-40B4-BE49-F238E27FC236}">
                <a16:creationId xmlns:a16="http://schemas.microsoft.com/office/drawing/2014/main" id="{91E0691D-5B44-44B2-9D72-8B175CE0686A}"/>
              </a:ext>
            </a:extLst>
          </p:cNvPr>
          <p:cNvSpPr/>
          <p:nvPr/>
        </p:nvSpPr>
        <p:spPr>
          <a:xfrm>
            <a:off x="315788" y="3543300"/>
            <a:ext cx="754380" cy="441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Georgia"/>
                <a:ea typeface="微软雅黑"/>
                <a:cs typeface="+mn-cs"/>
              </a:rPr>
              <a:t>干细胞</a:t>
            </a:r>
          </a:p>
        </p:txBody>
      </p:sp>
      <p:sp>
        <p:nvSpPr>
          <p:cNvPr id="6" name="矩形 5">
            <a:extLst>
              <a:ext uri="{FF2B5EF4-FFF2-40B4-BE49-F238E27FC236}">
                <a16:creationId xmlns:a16="http://schemas.microsoft.com/office/drawing/2014/main" id="{BAAF80A5-2405-42AD-B72F-65FC66F2F9E0}"/>
              </a:ext>
            </a:extLst>
          </p:cNvPr>
          <p:cNvSpPr/>
          <p:nvPr/>
        </p:nvSpPr>
        <p:spPr>
          <a:xfrm>
            <a:off x="1165860" y="3131820"/>
            <a:ext cx="1386840" cy="411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Georgia"/>
                <a:ea typeface="微软雅黑"/>
                <a:cs typeface="+mn-cs"/>
              </a:rPr>
              <a:t>基因重排</a:t>
            </a:r>
          </a:p>
        </p:txBody>
      </p:sp>
      <p:sp>
        <p:nvSpPr>
          <p:cNvPr id="7" name="矩形 6">
            <a:extLst>
              <a:ext uri="{FF2B5EF4-FFF2-40B4-BE49-F238E27FC236}">
                <a16:creationId xmlns:a16="http://schemas.microsoft.com/office/drawing/2014/main" id="{4B632CC6-2BB8-46B3-A7FC-8A4C211AF4E5}"/>
              </a:ext>
            </a:extLst>
          </p:cNvPr>
          <p:cNvSpPr/>
          <p:nvPr/>
        </p:nvSpPr>
        <p:spPr>
          <a:xfrm>
            <a:off x="3947160" y="2110740"/>
            <a:ext cx="815340" cy="25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Georgia"/>
                <a:ea typeface="微软雅黑"/>
                <a:cs typeface="+mn-cs"/>
              </a:rPr>
              <a:t>抗原</a:t>
            </a:r>
            <a:r>
              <a:rPr kumimoji="0" lang="en-US" altLang="zh-CN" sz="1600" b="0" i="0" u="none" strike="noStrike" kern="1200" cap="none" spc="0" normalizeH="0" baseline="0" noProof="0" dirty="0">
                <a:ln>
                  <a:noFill/>
                </a:ln>
                <a:solidFill>
                  <a:prstClr val="black"/>
                </a:solidFill>
                <a:effectLst/>
                <a:uLnTx/>
                <a:uFillTx/>
                <a:latin typeface="Georgia"/>
                <a:ea typeface="微软雅黑"/>
                <a:cs typeface="+mn-cs"/>
              </a:rPr>
              <a:t>2</a:t>
            </a:r>
            <a:endParaRPr kumimoji="0" lang="zh-CN" altLang="en-US" sz="1600" b="0"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9" name="矩形 8">
            <a:extLst>
              <a:ext uri="{FF2B5EF4-FFF2-40B4-BE49-F238E27FC236}">
                <a16:creationId xmlns:a16="http://schemas.microsoft.com/office/drawing/2014/main" id="{F2BBADB4-51D1-4C89-B101-F5741DA3D502}"/>
              </a:ext>
            </a:extLst>
          </p:cNvPr>
          <p:cNvSpPr/>
          <p:nvPr/>
        </p:nvSpPr>
        <p:spPr>
          <a:xfrm>
            <a:off x="2111692" y="5242560"/>
            <a:ext cx="1091565" cy="441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Georgia"/>
                <a:ea typeface="微软雅黑"/>
                <a:cs typeface="+mn-cs"/>
              </a:rPr>
              <a:t>成熟</a:t>
            </a:r>
            <a:r>
              <a:rPr kumimoji="0" lang="en-US" altLang="zh-CN" sz="1400" b="0"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0" i="0" u="none" strike="noStrike" kern="1200" cap="none" spc="0" normalizeH="0" baseline="0" noProof="0" dirty="0">
                <a:ln>
                  <a:noFill/>
                </a:ln>
                <a:solidFill>
                  <a:prstClr val="black"/>
                </a:solidFill>
                <a:effectLst/>
                <a:uLnTx/>
                <a:uFillTx/>
                <a:latin typeface="Georgia"/>
                <a:ea typeface="微软雅黑"/>
                <a:cs typeface="+mn-cs"/>
              </a:rPr>
              <a:t>细胞</a:t>
            </a:r>
          </a:p>
        </p:txBody>
      </p:sp>
      <p:sp>
        <p:nvSpPr>
          <p:cNvPr id="10" name="矩形 9">
            <a:extLst>
              <a:ext uri="{FF2B5EF4-FFF2-40B4-BE49-F238E27FC236}">
                <a16:creationId xmlns:a16="http://schemas.microsoft.com/office/drawing/2014/main" id="{CE3BA8AB-1B7E-4594-AF43-68D07E452F54}"/>
              </a:ext>
            </a:extLst>
          </p:cNvPr>
          <p:cNvSpPr/>
          <p:nvPr/>
        </p:nvSpPr>
        <p:spPr>
          <a:xfrm>
            <a:off x="3263265" y="5242560"/>
            <a:ext cx="1091565" cy="441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Georgia"/>
                <a:ea typeface="微软雅黑"/>
                <a:cs typeface="+mn-cs"/>
              </a:rPr>
              <a:t>成熟</a:t>
            </a:r>
            <a:r>
              <a:rPr kumimoji="0" lang="en-US" altLang="zh-CN" sz="1400" b="0"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400" b="0" i="0" u="none" strike="noStrike" kern="1200" cap="none" spc="0" normalizeH="0" baseline="0" noProof="0" dirty="0">
                <a:ln>
                  <a:noFill/>
                </a:ln>
                <a:solidFill>
                  <a:prstClr val="black"/>
                </a:solidFill>
                <a:effectLst/>
                <a:uLnTx/>
                <a:uFillTx/>
                <a:latin typeface="Georgia"/>
                <a:ea typeface="微软雅黑"/>
                <a:cs typeface="+mn-cs"/>
              </a:rPr>
              <a:t>细胞</a:t>
            </a:r>
          </a:p>
        </p:txBody>
      </p:sp>
      <p:sp>
        <p:nvSpPr>
          <p:cNvPr id="11" name="矩形 10">
            <a:extLst>
              <a:ext uri="{FF2B5EF4-FFF2-40B4-BE49-F238E27FC236}">
                <a16:creationId xmlns:a16="http://schemas.microsoft.com/office/drawing/2014/main" id="{229A5A2F-23E9-4EB6-B7B5-BF914FFB6FD1}"/>
              </a:ext>
            </a:extLst>
          </p:cNvPr>
          <p:cNvSpPr/>
          <p:nvPr/>
        </p:nvSpPr>
        <p:spPr>
          <a:xfrm>
            <a:off x="7734300" y="563880"/>
            <a:ext cx="11506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Georgia"/>
                <a:ea typeface="微软雅黑"/>
                <a:cs typeface="+mn-cs"/>
              </a:rPr>
              <a:t>记忆细胞</a:t>
            </a:r>
          </a:p>
        </p:txBody>
      </p:sp>
      <p:sp>
        <p:nvSpPr>
          <p:cNvPr id="12" name="矩形 11">
            <a:extLst>
              <a:ext uri="{FF2B5EF4-FFF2-40B4-BE49-F238E27FC236}">
                <a16:creationId xmlns:a16="http://schemas.microsoft.com/office/drawing/2014/main" id="{99459AA5-AE11-4EAE-AE93-20D8DEDA8A46}"/>
              </a:ext>
            </a:extLst>
          </p:cNvPr>
          <p:cNvSpPr/>
          <p:nvPr/>
        </p:nvSpPr>
        <p:spPr>
          <a:xfrm>
            <a:off x="8156768" y="1049784"/>
            <a:ext cx="807720" cy="474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Georgia"/>
                <a:ea typeface="微软雅黑"/>
                <a:cs typeface="+mn-cs"/>
              </a:rPr>
              <a:t>抗体</a:t>
            </a:r>
            <a:r>
              <a:rPr kumimoji="0" lang="en-US" altLang="zh-CN" sz="1400" b="0" i="0" u="none" strike="noStrike" kern="1200" cap="none" spc="0" normalizeH="0" baseline="0" noProof="0" dirty="0">
                <a:ln>
                  <a:noFill/>
                </a:ln>
                <a:solidFill>
                  <a:prstClr val="black"/>
                </a:solidFill>
                <a:effectLst/>
                <a:uLnTx/>
                <a:uFillTx/>
                <a:latin typeface="Georgia"/>
                <a:ea typeface="微软雅黑"/>
                <a:cs typeface="+mn-cs"/>
              </a:rPr>
              <a:t>2</a:t>
            </a:r>
            <a:endParaRPr kumimoji="0" lang="zh-CN" altLang="en-US" sz="1400" b="0" i="0" u="none" strike="noStrike" kern="1200" cap="none" spc="0" normalizeH="0" baseline="0" noProof="0" dirty="0">
              <a:ln>
                <a:noFill/>
              </a:ln>
              <a:solidFill>
                <a:prstClr val="black"/>
              </a:solidFill>
              <a:effectLst/>
              <a:uLnTx/>
              <a:uFillTx/>
              <a:latin typeface="Georgia"/>
              <a:ea typeface="微软雅黑"/>
              <a:cs typeface="+mn-cs"/>
            </a:endParaRPr>
          </a:p>
        </p:txBody>
      </p:sp>
      <p:sp>
        <p:nvSpPr>
          <p:cNvPr id="13" name="矩形 12">
            <a:extLst>
              <a:ext uri="{FF2B5EF4-FFF2-40B4-BE49-F238E27FC236}">
                <a16:creationId xmlns:a16="http://schemas.microsoft.com/office/drawing/2014/main" id="{0A99C4D5-570A-43F9-BCCD-1A653F1A7200}"/>
              </a:ext>
            </a:extLst>
          </p:cNvPr>
          <p:cNvSpPr/>
          <p:nvPr/>
        </p:nvSpPr>
        <p:spPr>
          <a:xfrm>
            <a:off x="7909560" y="1720344"/>
            <a:ext cx="11506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Georgia"/>
                <a:ea typeface="微软雅黑"/>
                <a:cs typeface="+mn-cs"/>
              </a:rPr>
              <a:t>浆细胞</a:t>
            </a:r>
          </a:p>
        </p:txBody>
      </p:sp>
      <p:sp>
        <p:nvSpPr>
          <p:cNvPr id="14" name="矩形 13">
            <a:extLst>
              <a:ext uri="{FF2B5EF4-FFF2-40B4-BE49-F238E27FC236}">
                <a16:creationId xmlns:a16="http://schemas.microsoft.com/office/drawing/2014/main" id="{EA92349A-2258-4A9D-AF89-67BBCCB3D9E9}"/>
              </a:ext>
            </a:extLst>
          </p:cNvPr>
          <p:cNvSpPr/>
          <p:nvPr/>
        </p:nvSpPr>
        <p:spPr>
          <a:xfrm>
            <a:off x="220096" y="5798144"/>
            <a:ext cx="2983161" cy="807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Georgia"/>
                <a:ea typeface="微软雅黑"/>
                <a:cs typeface="+mn-cs"/>
              </a:rPr>
              <a:t>成熟成为成熟的抗原特异性</a:t>
            </a:r>
            <a:r>
              <a:rPr kumimoji="0" lang="en-US" altLang="zh-CN" sz="1800" b="0" i="0" u="none" strike="noStrike" kern="1200" cap="none" spc="0" normalizeH="0" baseline="0" noProof="0" dirty="0">
                <a:ln>
                  <a:noFill/>
                </a:ln>
                <a:solidFill>
                  <a:prstClr val="black"/>
                </a:solidFill>
                <a:effectLst/>
                <a:uLnTx/>
                <a:uFillTx/>
                <a:latin typeface="Georgia"/>
                <a:ea typeface="微软雅黑"/>
                <a:cs typeface="+mn-cs"/>
              </a:rPr>
              <a:t>B</a:t>
            </a:r>
            <a:r>
              <a:rPr kumimoji="0" lang="zh-CN" altLang="en-US" sz="1800" b="0" i="0" u="none" strike="noStrike" kern="1200" cap="none" spc="0" normalizeH="0" baseline="0" noProof="0" dirty="0">
                <a:ln>
                  <a:noFill/>
                </a:ln>
                <a:solidFill>
                  <a:prstClr val="black"/>
                </a:solidFill>
                <a:effectLst/>
                <a:uLnTx/>
                <a:uFillTx/>
                <a:latin typeface="Georgia"/>
                <a:ea typeface="微软雅黑"/>
                <a:cs typeface="+mn-cs"/>
              </a:rPr>
              <a:t>细胞</a:t>
            </a:r>
          </a:p>
        </p:txBody>
      </p:sp>
      <p:sp>
        <p:nvSpPr>
          <p:cNvPr id="15" name="矩形 14">
            <a:extLst>
              <a:ext uri="{FF2B5EF4-FFF2-40B4-BE49-F238E27FC236}">
                <a16:creationId xmlns:a16="http://schemas.microsoft.com/office/drawing/2014/main" id="{9F309CEA-61EB-465F-A901-59BCDB0266AE}"/>
              </a:ext>
            </a:extLst>
          </p:cNvPr>
          <p:cNvSpPr/>
          <p:nvPr/>
        </p:nvSpPr>
        <p:spPr>
          <a:xfrm>
            <a:off x="3496696" y="5809297"/>
            <a:ext cx="4504304" cy="807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Georgia"/>
                <a:ea typeface="微软雅黑"/>
                <a:cs typeface="+mn-cs"/>
              </a:rPr>
              <a:t>抗原依赖性增殖分化成为记忆细胞和浆细胞</a:t>
            </a:r>
          </a:p>
        </p:txBody>
      </p:sp>
    </p:spTree>
    <p:extLst>
      <p:ext uri="{BB962C8B-B14F-4D97-AF65-F5344CB8AC3E}">
        <p14:creationId xmlns:p14="http://schemas.microsoft.com/office/powerpoint/2010/main" val="527725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ure 1-13"/>
          <p:cNvPicPr>
            <a:picLocks noChangeAspect="1" noChangeArrowheads="1"/>
          </p:cNvPicPr>
          <p:nvPr/>
        </p:nvPicPr>
        <p:blipFill>
          <a:blip r:embed="rId3" cstate="email"/>
          <a:srcRect/>
          <a:stretch>
            <a:fillRect/>
          </a:stretch>
        </p:blipFill>
        <p:spPr bwMode="auto">
          <a:xfrm>
            <a:off x="323529" y="332658"/>
            <a:ext cx="4320480" cy="2944101"/>
          </a:xfrm>
          <a:prstGeom prst="rect">
            <a:avLst/>
          </a:prstGeom>
          <a:noFill/>
          <a:ln w="9525">
            <a:noFill/>
            <a:miter lim="800000"/>
            <a:headEnd/>
            <a:tailEnd/>
          </a:ln>
          <a:effectLst/>
        </p:spPr>
      </p:pic>
      <p:sp>
        <p:nvSpPr>
          <p:cNvPr id="3" name="矩形 2"/>
          <p:cNvSpPr/>
          <p:nvPr/>
        </p:nvSpPr>
        <p:spPr>
          <a:xfrm>
            <a:off x="107504" y="2996952"/>
            <a:ext cx="208823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pic>
        <p:nvPicPr>
          <p:cNvPr id="9218" name="Picture 2"/>
          <p:cNvPicPr>
            <a:picLocks noChangeAspect="1" noChangeArrowheads="1"/>
          </p:cNvPicPr>
          <p:nvPr/>
        </p:nvPicPr>
        <p:blipFill>
          <a:blip r:embed="rId4" cstate="email"/>
          <a:srcRect/>
          <a:stretch>
            <a:fillRect/>
          </a:stretch>
        </p:blipFill>
        <p:spPr bwMode="auto">
          <a:xfrm>
            <a:off x="467544" y="3672503"/>
            <a:ext cx="4536504" cy="2924851"/>
          </a:xfrm>
          <a:prstGeom prst="rect">
            <a:avLst/>
          </a:prstGeom>
          <a:noFill/>
          <a:ln w="9525">
            <a:noFill/>
            <a:miter lim="800000"/>
            <a:headEnd/>
            <a:tailEnd/>
          </a:ln>
        </p:spPr>
      </p:pic>
      <p:sp>
        <p:nvSpPr>
          <p:cNvPr id="7" name="左箭头标注 6"/>
          <p:cNvSpPr/>
          <p:nvPr/>
        </p:nvSpPr>
        <p:spPr>
          <a:xfrm>
            <a:off x="4860032" y="1340768"/>
            <a:ext cx="3240360" cy="648072"/>
          </a:xfrm>
          <a:prstGeom prst="leftArrowCallout">
            <a:avLst>
              <a:gd name="adj1" fmla="val 25000"/>
              <a:gd name="adj2" fmla="val 25000"/>
              <a:gd name="adj3" fmla="val 25000"/>
              <a:gd name="adj4" fmla="val 84925"/>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体液免疫应答的记忆性</a:t>
            </a:r>
          </a:p>
        </p:txBody>
      </p:sp>
      <p:sp>
        <p:nvSpPr>
          <p:cNvPr id="8" name="左箭头标注 7"/>
          <p:cNvSpPr/>
          <p:nvPr/>
        </p:nvSpPr>
        <p:spPr>
          <a:xfrm>
            <a:off x="4860032" y="4797152"/>
            <a:ext cx="3240360" cy="648072"/>
          </a:xfrm>
          <a:prstGeom prst="leftArrowCallout">
            <a:avLst>
              <a:gd name="adj1" fmla="val 25000"/>
              <a:gd name="adj2" fmla="val 25000"/>
              <a:gd name="adj3" fmla="val 25000"/>
              <a:gd name="adj4" fmla="val 84925"/>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细胞免疫的记忆性</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过程 2"/>
          <p:cNvSpPr/>
          <p:nvPr/>
        </p:nvSpPr>
        <p:spPr>
          <a:xfrm>
            <a:off x="323528" y="6192688"/>
            <a:ext cx="2016224" cy="62068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7" name="矩形 6"/>
          <p:cNvSpPr/>
          <p:nvPr/>
        </p:nvSpPr>
        <p:spPr>
          <a:xfrm>
            <a:off x="1043608" y="476674"/>
            <a:ext cx="6912768" cy="461665"/>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微软雅黑"/>
                <a:ea typeface="微软雅黑"/>
              </a:rPr>
              <a:t>固有免疫与适应性免疫的对比</a:t>
            </a:r>
            <a:endParaRPr lang="en-US" altLang="zh-CN" sz="2400" dirty="0">
              <a:solidFill>
                <a:prstClr val="white"/>
              </a:solidFill>
              <a:latin typeface="微软雅黑"/>
              <a:ea typeface="微软雅黑"/>
            </a:endParaRPr>
          </a:p>
        </p:txBody>
      </p:sp>
      <p:graphicFrame>
        <p:nvGraphicFramePr>
          <p:cNvPr id="2" name="表格 3">
            <a:extLst>
              <a:ext uri="{FF2B5EF4-FFF2-40B4-BE49-F238E27FC236}">
                <a16:creationId xmlns:a16="http://schemas.microsoft.com/office/drawing/2014/main" id="{9F92485C-A66E-411F-91F9-28497D813D74}"/>
              </a:ext>
            </a:extLst>
          </p:cNvPr>
          <p:cNvGraphicFramePr>
            <a:graphicFrameLocks noGrp="1"/>
          </p:cNvGraphicFramePr>
          <p:nvPr>
            <p:extLst>
              <p:ext uri="{D42A27DB-BD31-4B8C-83A1-F6EECF244321}">
                <p14:modId xmlns:p14="http://schemas.microsoft.com/office/powerpoint/2010/main" val="3005627655"/>
              </p:ext>
            </p:extLst>
          </p:nvPr>
        </p:nvGraphicFramePr>
        <p:xfrm>
          <a:off x="394446" y="1269352"/>
          <a:ext cx="8489577" cy="4674248"/>
        </p:xfrm>
        <a:graphic>
          <a:graphicData uri="http://schemas.openxmlformats.org/drawingml/2006/table">
            <a:tbl>
              <a:tblPr firstRow="1" bandRow="1">
                <a:tableStyleId>{5C22544A-7EE6-4342-B048-85BDC9FD1C3A}</a:tableStyleId>
              </a:tblPr>
              <a:tblGrid>
                <a:gridCol w="2829859">
                  <a:extLst>
                    <a:ext uri="{9D8B030D-6E8A-4147-A177-3AD203B41FA5}">
                      <a16:colId xmlns:a16="http://schemas.microsoft.com/office/drawing/2014/main" val="1466614026"/>
                    </a:ext>
                  </a:extLst>
                </a:gridCol>
                <a:gridCol w="2829859">
                  <a:extLst>
                    <a:ext uri="{9D8B030D-6E8A-4147-A177-3AD203B41FA5}">
                      <a16:colId xmlns:a16="http://schemas.microsoft.com/office/drawing/2014/main" val="217965942"/>
                    </a:ext>
                  </a:extLst>
                </a:gridCol>
                <a:gridCol w="2829859">
                  <a:extLst>
                    <a:ext uri="{9D8B030D-6E8A-4147-A177-3AD203B41FA5}">
                      <a16:colId xmlns:a16="http://schemas.microsoft.com/office/drawing/2014/main" val="503377574"/>
                    </a:ext>
                  </a:extLst>
                </a:gridCol>
              </a:tblGrid>
              <a:tr h="754912">
                <a:tc>
                  <a:txBody>
                    <a:bodyPr/>
                    <a:lstStyle/>
                    <a:p>
                      <a:endParaRPr lang="zh-CN" altLang="en-US" dirty="0"/>
                    </a:p>
                  </a:txBody>
                  <a:tcPr/>
                </a:tc>
                <a:tc>
                  <a:txBody>
                    <a:bodyPr/>
                    <a:lstStyle/>
                    <a:p>
                      <a:r>
                        <a:rPr lang="zh-CN" altLang="en-US" dirty="0"/>
                        <a:t>固有免疫</a:t>
                      </a:r>
                    </a:p>
                  </a:txBody>
                  <a:tcPr/>
                </a:tc>
                <a:tc>
                  <a:txBody>
                    <a:bodyPr/>
                    <a:lstStyle/>
                    <a:p>
                      <a:r>
                        <a:rPr lang="zh-CN" altLang="en-US" dirty="0"/>
                        <a:t>适应性免疫</a:t>
                      </a:r>
                    </a:p>
                  </a:txBody>
                  <a:tcPr/>
                </a:tc>
                <a:extLst>
                  <a:ext uri="{0D108BD9-81ED-4DB2-BD59-A6C34878D82A}">
                    <a16:rowId xmlns:a16="http://schemas.microsoft.com/office/drawing/2014/main" val="3480369201"/>
                  </a:ext>
                </a:extLst>
              </a:tr>
              <a:tr h="754912">
                <a:tc>
                  <a:txBody>
                    <a:bodyPr/>
                    <a:lstStyle/>
                    <a:p>
                      <a:r>
                        <a:rPr lang="zh-CN" altLang="en-US" dirty="0"/>
                        <a:t>反应时间</a:t>
                      </a:r>
                    </a:p>
                  </a:txBody>
                  <a:tcPr/>
                </a:tc>
                <a:tc>
                  <a:txBody>
                    <a:bodyPr/>
                    <a:lstStyle/>
                    <a:p>
                      <a:r>
                        <a:rPr lang="zh-CN" altLang="en-US" dirty="0"/>
                        <a:t>分钟</a:t>
                      </a:r>
                      <a:r>
                        <a:rPr lang="en-US" altLang="zh-CN" dirty="0">
                          <a:sym typeface="Symbol" panose="05050102010706020507" pitchFamily="18" charset="2"/>
                        </a:rPr>
                        <a:t></a:t>
                      </a:r>
                      <a:r>
                        <a:rPr lang="zh-CN" altLang="en-US" dirty="0">
                          <a:sym typeface="Symbol" panose="05050102010706020507" pitchFamily="18" charset="2"/>
                        </a:rPr>
                        <a:t>小时</a:t>
                      </a:r>
                      <a:endParaRPr lang="zh-CN" altLang="en-US" dirty="0"/>
                    </a:p>
                  </a:txBody>
                  <a:tcPr/>
                </a:tc>
                <a:tc>
                  <a:txBody>
                    <a:bodyPr/>
                    <a:lstStyle/>
                    <a:p>
                      <a:r>
                        <a:rPr lang="zh-CN" altLang="en-US" dirty="0"/>
                        <a:t>天</a:t>
                      </a:r>
                    </a:p>
                  </a:txBody>
                  <a:tcPr/>
                </a:tc>
                <a:extLst>
                  <a:ext uri="{0D108BD9-81ED-4DB2-BD59-A6C34878D82A}">
                    <a16:rowId xmlns:a16="http://schemas.microsoft.com/office/drawing/2014/main" val="3868359346"/>
                  </a:ext>
                </a:extLst>
              </a:tr>
              <a:tr h="1861426">
                <a:tc>
                  <a:txBody>
                    <a:bodyPr/>
                    <a:lstStyle/>
                    <a:p>
                      <a:r>
                        <a:rPr lang="zh-CN" altLang="en-US" dirty="0"/>
                        <a:t>特异性</a:t>
                      </a:r>
                    </a:p>
                  </a:txBody>
                  <a:tcPr/>
                </a:tc>
                <a:tc>
                  <a:txBody>
                    <a:bodyPr/>
                    <a:lstStyle/>
                    <a:p>
                      <a:r>
                        <a:rPr lang="zh-CN" altLang="en-US" dirty="0"/>
                        <a:t>有限的、固定的</a:t>
                      </a:r>
                    </a:p>
                  </a:txBody>
                  <a:tcPr/>
                </a:tc>
                <a:tc>
                  <a:txBody>
                    <a:bodyPr/>
                    <a:lstStyle/>
                    <a:p>
                      <a:r>
                        <a:rPr lang="zh-CN" altLang="en-US" dirty="0"/>
                        <a:t>高度多样性，并在免疫应答期间不断增强</a:t>
                      </a:r>
                    </a:p>
                  </a:txBody>
                  <a:tcPr/>
                </a:tc>
                <a:extLst>
                  <a:ext uri="{0D108BD9-81ED-4DB2-BD59-A6C34878D82A}">
                    <a16:rowId xmlns:a16="http://schemas.microsoft.com/office/drawing/2014/main" val="1835588845"/>
                  </a:ext>
                </a:extLst>
              </a:tr>
              <a:tr h="1302998">
                <a:tc>
                  <a:txBody>
                    <a:bodyPr/>
                    <a:lstStyle/>
                    <a:p>
                      <a:r>
                        <a:rPr lang="zh-CN" altLang="en-US" dirty="0"/>
                        <a:t>对重复感染的应答</a:t>
                      </a:r>
                    </a:p>
                  </a:txBody>
                  <a:tcPr/>
                </a:tc>
                <a:tc>
                  <a:txBody>
                    <a:bodyPr/>
                    <a:lstStyle/>
                    <a:p>
                      <a:r>
                        <a:rPr lang="zh-CN" altLang="en-US" dirty="0"/>
                        <a:t>与初次感染相同</a:t>
                      </a:r>
                    </a:p>
                  </a:txBody>
                  <a:tcPr/>
                </a:tc>
                <a:tc>
                  <a:txBody>
                    <a:bodyPr/>
                    <a:lstStyle/>
                    <a:p>
                      <a:r>
                        <a:rPr lang="zh-CN" altLang="en-US" dirty="0"/>
                        <a:t>比初次应答迅速、强烈得多</a:t>
                      </a:r>
                    </a:p>
                  </a:txBody>
                  <a:tcPr/>
                </a:tc>
                <a:extLst>
                  <a:ext uri="{0D108BD9-81ED-4DB2-BD59-A6C34878D82A}">
                    <a16:rowId xmlns:a16="http://schemas.microsoft.com/office/drawing/2014/main" val="70069994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1_34"/>
          <p:cNvPicPr>
            <a:picLocks noChangeAspect="1" noChangeArrowheads="1"/>
          </p:cNvPicPr>
          <p:nvPr/>
        </p:nvPicPr>
        <p:blipFill>
          <a:blip r:embed="rId2" cstate="print"/>
          <a:srcRect/>
          <a:stretch>
            <a:fillRect/>
          </a:stretch>
        </p:blipFill>
        <p:spPr bwMode="auto">
          <a:xfrm>
            <a:off x="901700" y="279400"/>
            <a:ext cx="7354888" cy="631348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29099A24-9E46-4412-9BDD-E749D70E220D}"/>
              </a:ext>
            </a:extLst>
          </p:cNvPr>
          <p:cNvSpPr/>
          <p:nvPr/>
        </p:nvSpPr>
        <p:spPr>
          <a:xfrm>
            <a:off x="2788024" y="394447"/>
            <a:ext cx="3397623" cy="259977"/>
          </a:xfrm>
          <a:prstGeom prst="rect">
            <a:avLst/>
          </a:prstGeom>
          <a:solidFill>
            <a:srgbClr val="8ACEFD"/>
          </a:solidFill>
          <a:ln>
            <a:solidFill>
              <a:srgbClr val="87C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免疫应答阶段</a:t>
            </a:r>
          </a:p>
        </p:txBody>
      </p:sp>
      <p:sp>
        <p:nvSpPr>
          <p:cNvPr id="4" name="矩形 3">
            <a:extLst>
              <a:ext uri="{FF2B5EF4-FFF2-40B4-BE49-F238E27FC236}">
                <a16:creationId xmlns:a16="http://schemas.microsoft.com/office/drawing/2014/main" id="{C632E7B0-F6A9-4D31-B448-8C11467CA76F}"/>
              </a:ext>
            </a:extLst>
          </p:cNvPr>
          <p:cNvSpPr/>
          <p:nvPr/>
        </p:nvSpPr>
        <p:spPr>
          <a:xfrm>
            <a:off x="1004046" y="851647"/>
            <a:ext cx="1057836" cy="251012"/>
          </a:xfrm>
          <a:prstGeom prst="rect">
            <a:avLst/>
          </a:prstGeom>
          <a:solidFill>
            <a:srgbClr val="B6E2FF"/>
          </a:solidFill>
          <a:ln>
            <a:solidFill>
              <a:srgbClr val="B5E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应答</a:t>
            </a:r>
          </a:p>
        </p:txBody>
      </p:sp>
      <p:sp>
        <p:nvSpPr>
          <p:cNvPr id="5" name="矩形 4">
            <a:extLst>
              <a:ext uri="{FF2B5EF4-FFF2-40B4-BE49-F238E27FC236}">
                <a16:creationId xmlns:a16="http://schemas.microsoft.com/office/drawing/2014/main" id="{8D63D9D4-40A6-4EB5-BEAD-C30BC03145F5}"/>
              </a:ext>
            </a:extLst>
          </p:cNvPr>
          <p:cNvSpPr/>
          <p:nvPr/>
        </p:nvSpPr>
        <p:spPr>
          <a:xfrm>
            <a:off x="1004046" y="1371600"/>
            <a:ext cx="815789" cy="564776"/>
          </a:xfrm>
          <a:prstGeom prst="rect">
            <a:avLst/>
          </a:prstGeom>
          <a:solidFill>
            <a:srgbClr val="FEE7C8"/>
          </a:solidFill>
          <a:ln>
            <a:solidFill>
              <a:srgbClr val="FEE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固有免疫应答</a:t>
            </a:r>
          </a:p>
        </p:txBody>
      </p:sp>
      <p:sp>
        <p:nvSpPr>
          <p:cNvPr id="6" name="矩形 5">
            <a:extLst>
              <a:ext uri="{FF2B5EF4-FFF2-40B4-BE49-F238E27FC236}">
                <a16:creationId xmlns:a16="http://schemas.microsoft.com/office/drawing/2014/main" id="{08CA9D0E-70FC-493C-88E1-7BDCC654A2F2}"/>
              </a:ext>
            </a:extLst>
          </p:cNvPr>
          <p:cNvSpPr/>
          <p:nvPr/>
        </p:nvSpPr>
        <p:spPr>
          <a:xfrm>
            <a:off x="1004046" y="3565385"/>
            <a:ext cx="1057836" cy="564776"/>
          </a:xfrm>
          <a:prstGeom prst="rect">
            <a:avLst/>
          </a:prstGeom>
          <a:solidFill>
            <a:srgbClr val="D0EDFF"/>
          </a:solidFill>
          <a:ln>
            <a:solidFill>
              <a:srgbClr val="CFEC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适应性免疫应答</a:t>
            </a:r>
          </a:p>
        </p:txBody>
      </p:sp>
      <p:sp>
        <p:nvSpPr>
          <p:cNvPr id="7" name="矩形 6">
            <a:extLst>
              <a:ext uri="{FF2B5EF4-FFF2-40B4-BE49-F238E27FC236}">
                <a16:creationId xmlns:a16="http://schemas.microsoft.com/office/drawing/2014/main" id="{F53CEA4E-B242-49F4-B913-730EA118C593}"/>
              </a:ext>
            </a:extLst>
          </p:cNvPr>
          <p:cNvSpPr/>
          <p:nvPr/>
        </p:nvSpPr>
        <p:spPr>
          <a:xfrm>
            <a:off x="1004045" y="5674659"/>
            <a:ext cx="1120590" cy="564776"/>
          </a:xfrm>
          <a:prstGeom prst="rect">
            <a:avLst/>
          </a:prstGeom>
          <a:solidFill>
            <a:srgbClr val="FEE7C8"/>
          </a:solidFill>
          <a:ln>
            <a:solidFill>
              <a:srgbClr val="FEE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免疫记忆</a:t>
            </a:r>
          </a:p>
        </p:txBody>
      </p:sp>
      <p:sp>
        <p:nvSpPr>
          <p:cNvPr id="8" name="矩形 7">
            <a:extLst>
              <a:ext uri="{FF2B5EF4-FFF2-40B4-BE49-F238E27FC236}">
                <a16:creationId xmlns:a16="http://schemas.microsoft.com/office/drawing/2014/main" id="{2089D795-217D-4E2E-9096-1D38577124F7}"/>
              </a:ext>
            </a:extLst>
          </p:cNvPr>
          <p:cNvSpPr/>
          <p:nvPr/>
        </p:nvSpPr>
        <p:spPr>
          <a:xfrm>
            <a:off x="5844988" y="760505"/>
            <a:ext cx="1264024" cy="449729"/>
          </a:xfrm>
          <a:prstGeom prst="rect">
            <a:avLst/>
          </a:prstGeom>
          <a:solidFill>
            <a:srgbClr val="B6E2FF"/>
          </a:solidFill>
          <a:ln>
            <a:solidFill>
              <a:srgbClr val="B5E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感染发生到产生应答的时间</a:t>
            </a:r>
          </a:p>
        </p:txBody>
      </p:sp>
      <p:sp>
        <p:nvSpPr>
          <p:cNvPr id="10" name="矩形 9">
            <a:extLst>
              <a:ext uri="{FF2B5EF4-FFF2-40B4-BE49-F238E27FC236}">
                <a16:creationId xmlns:a16="http://schemas.microsoft.com/office/drawing/2014/main" id="{1E53305E-E3F8-4724-99E7-EE57BB62F7D2}"/>
              </a:ext>
            </a:extLst>
          </p:cNvPr>
          <p:cNvSpPr/>
          <p:nvPr/>
        </p:nvSpPr>
        <p:spPr>
          <a:xfrm>
            <a:off x="7274906" y="776939"/>
            <a:ext cx="815788" cy="449729"/>
          </a:xfrm>
          <a:prstGeom prst="rect">
            <a:avLst/>
          </a:prstGeom>
          <a:solidFill>
            <a:srgbClr val="B6E2FF"/>
          </a:solidFill>
          <a:ln>
            <a:solidFill>
              <a:srgbClr val="B5E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应答持续时间</a:t>
            </a:r>
          </a:p>
        </p:txBody>
      </p:sp>
      <p:sp>
        <p:nvSpPr>
          <p:cNvPr id="11" name="矩形 10">
            <a:extLst>
              <a:ext uri="{FF2B5EF4-FFF2-40B4-BE49-F238E27FC236}">
                <a16:creationId xmlns:a16="http://schemas.microsoft.com/office/drawing/2014/main" id="{4578A5B4-7F29-446F-B2C5-34CE94DF4C03}"/>
              </a:ext>
            </a:extLst>
          </p:cNvPr>
          <p:cNvSpPr/>
          <p:nvPr/>
        </p:nvSpPr>
        <p:spPr>
          <a:xfrm>
            <a:off x="2294965" y="1434356"/>
            <a:ext cx="3397622" cy="430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炎症反应，补体激活，吞噬作用，病原体清除</a:t>
            </a:r>
          </a:p>
        </p:txBody>
      </p:sp>
      <p:sp>
        <p:nvSpPr>
          <p:cNvPr id="12" name="矩形 11">
            <a:extLst>
              <a:ext uri="{FF2B5EF4-FFF2-40B4-BE49-F238E27FC236}">
                <a16:creationId xmlns:a16="http://schemas.microsoft.com/office/drawing/2014/main" id="{782D9AD8-11A9-4DB8-9C81-975442067485}"/>
              </a:ext>
            </a:extLst>
          </p:cNvPr>
          <p:cNvSpPr/>
          <p:nvPr/>
        </p:nvSpPr>
        <p:spPr>
          <a:xfrm>
            <a:off x="2294965" y="2118332"/>
            <a:ext cx="3397622" cy="624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抗原提呈细胞与</a:t>
            </a:r>
            <a:r>
              <a:rPr lang="en-US" altLang="zh-CN" sz="1200" b="1" dirty="0">
                <a:solidFill>
                  <a:schemeClr val="tx1"/>
                </a:solidFill>
              </a:rPr>
              <a:t>T</a:t>
            </a:r>
            <a:r>
              <a:rPr lang="zh-CN" altLang="en-US" sz="1200" b="1" dirty="0">
                <a:solidFill>
                  <a:schemeClr val="tx1"/>
                </a:solidFill>
              </a:rPr>
              <a:t>细胞作用，识别抗原，黏附，共刺激，</a:t>
            </a:r>
            <a:r>
              <a:rPr lang="en-US" altLang="zh-CN" sz="1200" b="1" dirty="0">
                <a:solidFill>
                  <a:schemeClr val="tx1"/>
                </a:solidFill>
              </a:rPr>
              <a:t>T</a:t>
            </a:r>
            <a:r>
              <a:rPr lang="zh-CN" altLang="en-US" sz="1200" b="1" dirty="0">
                <a:solidFill>
                  <a:schemeClr val="tx1"/>
                </a:solidFill>
              </a:rPr>
              <a:t>细胞分化增殖</a:t>
            </a:r>
          </a:p>
        </p:txBody>
      </p:sp>
      <p:sp>
        <p:nvSpPr>
          <p:cNvPr id="13" name="矩形 12">
            <a:extLst>
              <a:ext uri="{FF2B5EF4-FFF2-40B4-BE49-F238E27FC236}">
                <a16:creationId xmlns:a16="http://schemas.microsoft.com/office/drawing/2014/main" id="{19714C43-2102-402A-8B23-3ED8A30F5997}"/>
              </a:ext>
            </a:extLst>
          </p:cNvPr>
          <p:cNvSpPr/>
          <p:nvPr/>
        </p:nvSpPr>
        <p:spPr>
          <a:xfrm>
            <a:off x="2294965" y="2998694"/>
            <a:ext cx="3397622" cy="210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抗原特异性</a:t>
            </a:r>
            <a:r>
              <a:rPr lang="en-US" altLang="zh-CN" sz="1200" b="1" dirty="0">
                <a:solidFill>
                  <a:schemeClr val="tx1"/>
                </a:solidFill>
              </a:rPr>
              <a:t>B</a:t>
            </a:r>
            <a:r>
              <a:rPr lang="zh-CN" altLang="en-US" sz="1200" b="1" dirty="0">
                <a:solidFill>
                  <a:schemeClr val="tx1"/>
                </a:solidFill>
              </a:rPr>
              <a:t>细胞激活</a:t>
            </a:r>
          </a:p>
        </p:txBody>
      </p:sp>
      <p:sp>
        <p:nvSpPr>
          <p:cNvPr id="14" name="矩形 13">
            <a:extLst>
              <a:ext uri="{FF2B5EF4-FFF2-40B4-BE49-F238E27FC236}">
                <a16:creationId xmlns:a16="http://schemas.microsoft.com/office/drawing/2014/main" id="{9C81405F-066E-43F3-A919-6C5478C3FF8C}"/>
              </a:ext>
            </a:extLst>
          </p:cNvPr>
          <p:cNvSpPr/>
          <p:nvPr/>
        </p:nvSpPr>
        <p:spPr>
          <a:xfrm>
            <a:off x="2294965" y="3383525"/>
            <a:ext cx="3397622" cy="181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形成效应</a:t>
            </a:r>
            <a:r>
              <a:rPr lang="en-US" altLang="zh-CN" sz="1200" b="1" dirty="0">
                <a:solidFill>
                  <a:schemeClr val="tx1"/>
                </a:solidFill>
              </a:rPr>
              <a:t>T</a:t>
            </a:r>
            <a:r>
              <a:rPr lang="zh-CN" altLang="en-US" sz="1200" b="1" dirty="0">
                <a:solidFill>
                  <a:schemeClr val="tx1"/>
                </a:solidFill>
              </a:rPr>
              <a:t>细胞和记忆</a:t>
            </a:r>
            <a:r>
              <a:rPr lang="en-US" altLang="zh-CN" sz="1200" b="1" dirty="0">
                <a:solidFill>
                  <a:schemeClr val="tx1"/>
                </a:solidFill>
              </a:rPr>
              <a:t>T</a:t>
            </a:r>
            <a:r>
              <a:rPr lang="zh-CN" altLang="en-US" sz="1200" b="1" dirty="0">
                <a:solidFill>
                  <a:schemeClr val="tx1"/>
                </a:solidFill>
              </a:rPr>
              <a:t>细胞</a:t>
            </a:r>
          </a:p>
        </p:txBody>
      </p:sp>
      <p:sp>
        <p:nvSpPr>
          <p:cNvPr id="15" name="矩形 14">
            <a:extLst>
              <a:ext uri="{FF2B5EF4-FFF2-40B4-BE49-F238E27FC236}">
                <a16:creationId xmlns:a16="http://schemas.microsoft.com/office/drawing/2014/main" id="{7822A7DB-6DE0-4030-97AC-D6707D4F533C}"/>
              </a:ext>
            </a:extLst>
          </p:cNvPr>
          <p:cNvSpPr/>
          <p:nvPr/>
        </p:nvSpPr>
        <p:spPr>
          <a:xfrm>
            <a:off x="2294965" y="3748510"/>
            <a:ext cx="3397622" cy="624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T</a:t>
            </a:r>
            <a:r>
              <a:rPr lang="zh-CN" altLang="en-US" sz="1200" b="1" dirty="0">
                <a:solidFill>
                  <a:schemeClr val="tx1"/>
                </a:solidFill>
              </a:rPr>
              <a:t>细胞与</a:t>
            </a:r>
            <a:r>
              <a:rPr lang="en-US" altLang="zh-CN" sz="1200" b="1" dirty="0">
                <a:solidFill>
                  <a:schemeClr val="tx1"/>
                </a:solidFill>
              </a:rPr>
              <a:t>B</a:t>
            </a:r>
            <a:r>
              <a:rPr lang="zh-CN" altLang="en-US" sz="1200" b="1" dirty="0">
                <a:solidFill>
                  <a:schemeClr val="tx1"/>
                </a:solidFill>
              </a:rPr>
              <a:t>细胞相互作用，形成生发中心，形成效应</a:t>
            </a:r>
            <a:r>
              <a:rPr lang="en-US" altLang="zh-CN" sz="1200" b="1" dirty="0">
                <a:solidFill>
                  <a:schemeClr val="tx1"/>
                </a:solidFill>
              </a:rPr>
              <a:t>B</a:t>
            </a:r>
            <a:r>
              <a:rPr lang="zh-CN" altLang="en-US" sz="1200" b="1" dirty="0">
                <a:solidFill>
                  <a:schemeClr val="tx1"/>
                </a:solidFill>
              </a:rPr>
              <a:t>细胞和记忆</a:t>
            </a:r>
            <a:r>
              <a:rPr lang="en-US" altLang="zh-CN" sz="1200" b="1" dirty="0">
                <a:solidFill>
                  <a:schemeClr val="tx1"/>
                </a:solidFill>
              </a:rPr>
              <a:t>B</a:t>
            </a:r>
            <a:r>
              <a:rPr lang="zh-CN" altLang="en-US" sz="1200" b="1" dirty="0">
                <a:solidFill>
                  <a:schemeClr val="tx1"/>
                </a:solidFill>
              </a:rPr>
              <a:t>细胞，产生抗体</a:t>
            </a:r>
          </a:p>
        </p:txBody>
      </p:sp>
      <p:sp>
        <p:nvSpPr>
          <p:cNvPr id="16" name="矩形 15">
            <a:extLst>
              <a:ext uri="{FF2B5EF4-FFF2-40B4-BE49-F238E27FC236}">
                <a16:creationId xmlns:a16="http://schemas.microsoft.com/office/drawing/2014/main" id="{83388F86-9501-42C6-AB59-4B6E0E8EEC1C}"/>
              </a:ext>
            </a:extLst>
          </p:cNvPr>
          <p:cNvSpPr/>
          <p:nvPr/>
        </p:nvSpPr>
        <p:spPr>
          <a:xfrm>
            <a:off x="2294965" y="4556503"/>
            <a:ext cx="3397622" cy="383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效应淋巴细胞从外周淋巴器官迁移</a:t>
            </a:r>
          </a:p>
        </p:txBody>
      </p:sp>
      <p:sp>
        <p:nvSpPr>
          <p:cNvPr id="17" name="矩形 16">
            <a:extLst>
              <a:ext uri="{FF2B5EF4-FFF2-40B4-BE49-F238E27FC236}">
                <a16:creationId xmlns:a16="http://schemas.microsoft.com/office/drawing/2014/main" id="{3EA6D233-25F9-49ED-BB66-26017D941271}"/>
              </a:ext>
            </a:extLst>
          </p:cNvPr>
          <p:cNvSpPr/>
          <p:nvPr/>
        </p:nvSpPr>
        <p:spPr>
          <a:xfrm>
            <a:off x="2294965" y="5130245"/>
            <a:ext cx="3397622" cy="383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效应细胞和抗体清除病原体</a:t>
            </a:r>
          </a:p>
        </p:txBody>
      </p:sp>
      <p:sp>
        <p:nvSpPr>
          <p:cNvPr id="18" name="矩形 17">
            <a:extLst>
              <a:ext uri="{FF2B5EF4-FFF2-40B4-BE49-F238E27FC236}">
                <a16:creationId xmlns:a16="http://schemas.microsoft.com/office/drawing/2014/main" id="{169057E5-B9B0-4682-86C3-2CDAF403E01E}"/>
              </a:ext>
            </a:extLst>
          </p:cNvPr>
          <p:cNvSpPr/>
          <p:nvPr/>
        </p:nvSpPr>
        <p:spPr>
          <a:xfrm>
            <a:off x="2294965" y="5740657"/>
            <a:ext cx="3397622" cy="498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记忆</a:t>
            </a:r>
            <a:r>
              <a:rPr lang="en-US" altLang="zh-CN" sz="1200" b="1" dirty="0">
                <a:solidFill>
                  <a:schemeClr val="tx1"/>
                </a:solidFill>
              </a:rPr>
              <a:t>B</a:t>
            </a:r>
            <a:r>
              <a:rPr lang="zh-CN" altLang="en-US" sz="1200" b="1" dirty="0">
                <a:solidFill>
                  <a:schemeClr val="tx1"/>
                </a:solidFill>
              </a:rPr>
              <a:t>细胞、</a:t>
            </a:r>
            <a:r>
              <a:rPr lang="en-US" altLang="zh-CN" sz="1200" b="1" dirty="0">
                <a:solidFill>
                  <a:schemeClr val="tx1"/>
                </a:solidFill>
              </a:rPr>
              <a:t>T</a:t>
            </a:r>
            <a:r>
              <a:rPr lang="zh-CN" altLang="en-US" sz="1200" b="1" dirty="0">
                <a:solidFill>
                  <a:schemeClr val="tx1"/>
                </a:solidFill>
              </a:rPr>
              <a:t>细胞、以及血清或黏膜抗体水平的保持。防止再次感染</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88640"/>
            <a:ext cx="3456384" cy="432048"/>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dirty="0">
                <a:solidFill>
                  <a:prstClr val="white"/>
                </a:solidFill>
                <a:latin typeface="Georgia"/>
                <a:ea typeface="微软雅黑"/>
              </a:rPr>
              <a:t>免疫机能障碍</a:t>
            </a:r>
          </a:p>
        </p:txBody>
      </p:sp>
      <p:sp>
        <p:nvSpPr>
          <p:cNvPr id="4" name="矩形 3"/>
          <p:cNvSpPr/>
          <p:nvPr/>
        </p:nvSpPr>
        <p:spPr>
          <a:xfrm>
            <a:off x="7550992" y="188640"/>
            <a:ext cx="1107996" cy="369332"/>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algn="ctr" defTabSz="914400">
              <a:defRPr/>
            </a:pPr>
            <a:r>
              <a:rPr lang="zh-CN" altLang="en-US" dirty="0">
                <a:solidFill>
                  <a:prstClr val="white"/>
                </a:solidFill>
                <a:latin typeface="Georgia"/>
                <a:ea typeface="微软雅黑"/>
              </a:rPr>
              <a:t>超敏反应</a:t>
            </a:r>
          </a:p>
        </p:txBody>
      </p:sp>
      <p:sp>
        <p:nvSpPr>
          <p:cNvPr id="5" name="矩形 4"/>
          <p:cNvSpPr/>
          <p:nvPr/>
        </p:nvSpPr>
        <p:spPr>
          <a:xfrm>
            <a:off x="1403354" y="3501008"/>
            <a:ext cx="1107996" cy="369332"/>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algn="ctr" defTabSz="914400">
              <a:defRPr/>
            </a:pPr>
            <a:r>
              <a:rPr lang="zh-CN" altLang="en-US" dirty="0">
                <a:solidFill>
                  <a:prstClr val="white"/>
                </a:solidFill>
                <a:latin typeface="Georgia"/>
                <a:ea typeface="微软雅黑"/>
              </a:rPr>
              <a:t>自身免疫</a:t>
            </a:r>
          </a:p>
        </p:txBody>
      </p:sp>
      <p:sp>
        <p:nvSpPr>
          <p:cNvPr id="6" name="矩形 5"/>
          <p:cNvSpPr/>
          <p:nvPr/>
        </p:nvSpPr>
        <p:spPr>
          <a:xfrm>
            <a:off x="6077044" y="3212976"/>
            <a:ext cx="1107996" cy="369332"/>
          </a:xfrm>
          <a:prstGeom prst="rect">
            <a:avLst/>
          </a:prstGeom>
          <a:solidFill>
            <a:schemeClr val="accent1"/>
          </a:solidFill>
          <a:effectLst>
            <a:outerShdw blurRad="50800" dist="38100" dir="2700000" algn="tl" rotWithShape="0">
              <a:prstClr val="black">
                <a:alpha val="40000"/>
              </a:prstClr>
            </a:outerShdw>
          </a:effectLst>
        </p:spPr>
        <p:txBody>
          <a:bodyPr wrap="none">
            <a:spAutoFit/>
          </a:bodyPr>
          <a:lstStyle/>
          <a:p>
            <a:pPr algn="ctr" defTabSz="914400">
              <a:defRPr/>
            </a:pPr>
            <a:r>
              <a:rPr lang="zh-CN" altLang="en-US" dirty="0">
                <a:solidFill>
                  <a:prstClr val="white"/>
                </a:solidFill>
                <a:latin typeface="Georgia"/>
                <a:ea typeface="微软雅黑"/>
              </a:rPr>
              <a:t>免疫缺陷</a:t>
            </a:r>
          </a:p>
        </p:txBody>
      </p:sp>
      <p:pic>
        <p:nvPicPr>
          <p:cNvPr id="227330" name="Picture 2" descr="http://library.thinkquest.org/05aug/00386/touch/allergy.jpg"/>
          <p:cNvPicPr>
            <a:picLocks noChangeAspect="1" noChangeArrowheads="1"/>
          </p:cNvPicPr>
          <p:nvPr/>
        </p:nvPicPr>
        <p:blipFill>
          <a:blip r:embed="rId2" cstate="print"/>
          <a:srcRect/>
          <a:stretch>
            <a:fillRect/>
          </a:stretch>
        </p:blipFill>
        <p:spPr bwMode="auto">
          <a:xfrm>
            <a:off x="3995938" y="188640"/>
            <a:ext cx="3150349" cy="2520280"/>
          </a:xfrm>
          <a:prstGeom prst="rect">
            <a:avLst/>
          </a:prstGeom>
          <a:noFill/>
        </p:spPr>
      </p:pic>
      <p:sp>
        <p:nvSpPr>
          <p:cNvPr id="227332" name="AutoShape 4" descr="http://rheumatoidarthritissymptomstest.com/wp-content/uploads/2011/09/rheumatoid-arthritis1.jpg"/>
          <p:cNvSpPr>
            <a:spLocks noChangeAspect="1" noChangeArrowheads="1"/>
          </p:cNvSpPr>
          <p:nvPr/>
        </p:nvSpPr>
        <p:spPr bwMode="auto">
          <a:xfrm>
            <a:off x="155575" y="-1462088"/>
            <a:ext cx="3810000" cy="3048001"/>
          </a:xfrm>
          <a:prstGeom prst="rect">
            <a:avLst/>
          </a:prstGeom>
          <a:noFill/>
        </p:spPr>
        <p:txBody>
          <a:bodyPr vert="horz" wrap="square" lIns="91440" tIns="45720" rIns="91440" bIns="45720" numCol="1" anchor="t" anchorCtr="0" compatLnSpc="1">
            <a:prstTxWarp prst="textNoShape">
              <a:avLst/>
            </a:prstTxWarp>
          </a:bodyPr>
          <a:lstStyle/>
          <a:p>
            <a:pPr defTabSz="914400">
              <a:defRPr/>
            </a:pPr>
            <a:endParaRPr lang="zh-CN" altLang="en-US">
              <a:solidFill>
                <a:prstClr val="black"/>
              </a:solidFill>
              <a:latin typeface="Georgia"/>
              <a:ea typeface="微软雅黑"/>
            </a:endParaRPr>
          </a:p>
        </p:txBody>
      </p:sp>
      <p:sp>
        <p:nvSpPr>
          <p:cNvPr id="227334" name="AutoShape 6" descr="http://rheumatoidarthritissymptomstest.com/wp-content/uploads/2011/09/rheumatoid-arthritis1.jpg"/>
          <p:cNvSpPr>
            <a:spLocks noChangeAspect="1" noChangeArrowheads="1"/>
          </p:cNvSpPr>
          <p:nvPr/>
        </p:nvSpPr>
        <p:spPr bwMode="auto">
          <a:xfrm>
            <a:off x="155575" y="-1462088"/>
            <a:ext cx="3810000" cy="3048001"/>
          </a:xfrm>
          <a:prstGeom prst="rect">
            <a:avLst/>
          </a:prstGeom>
          <a:noFill/>
        </p:spPr>
        <p:txBody>
          <a:bodyPr vert="horz" wrap="square" lIns="91440" tIns="45720" rIns="91440" bIns="45720" numCol="1" anchor="t" anchorCtr="0" compatLnSpc="1">
            <a:prstTxWarp prst="textNoShape">
              <a:avLst/>
            </a:prstTxWarp>
          </a:bodyPr>
          <a:lstStyle/>
          <a:p>
            <a:pPr defTabSz="914400">
              <a:defRPr/>
            </a:pPr>
            <a:endParaRPr lang="zh-CN" altLang="en-US">
              <a:solidFill>
                <a:prstClr val="black"/>
              </a:solidFill>
              <a:latin typeface="Georgia"/>
              <a:ea typeface="微软雅黑"/>
            </a:endParaRPr>
          </a:p>
        </p:txBody>
      </p:sp>
      <p:pic>
        <p:nvPicPr>
          <p:cNvPr id="227336" name="Picture 8" descr="http://rheumatoidarthritissymptomstest.com/wp-content/uploads/2011/09/rheumatoid-arthritis1.jpg"/>
          <p:cNvPicPr>
            <a:picLocks noChangeAspect="1" noChangeArrowheads="1"/>
          </p:cNvPicPr>
          <p:nvPr/>
        </p:nvPicPr>
        <p:blipFill>
          <a:blip r:embed="rId3" cstate="print"/>
          <a:srcRect/>
          <a:stretch>
            <a:fillRect/>
          </a:stretch>
        </p:blipFill>
        <p:spPr bwMode="auto">
          <a:xfrm>
            <a:off x="395536" y="692698"/>
            <a:ext cx="3359950" cy="2687961"/>
          </a:xfrm>
          <a:prstGeom prst="rect">
            <a:avLst/>
          </a:prstGeom>
          <a:noFill/>
        </p:spPr>
      </p:pic>
      <p:pic>
        <p:nvPicPr>
          <p:cNvPr id="227338" name="Picture 10" descr="http://whatislupusdisease.com/wp-content/uploads/2010/10/What-Is-Lupus-Disease-1.jpg"/>
          <p:cNvPicPr>
            <a:picLocks noChangeAspect="1" noChangeArrowheads="1"/>
          </p:cNvPicPr>
          <p:nvPr/>
        </p:nvPicPr>
        <p:blipFill>
          <a:blip r:embed="rId4" cstate="print"/>
          <a:srcRect/>
          <a:stretch>
            <a:fillRect/>
          </a:stretch>
        </p:blipFill>
        <p:spPr bwMode="auto">
          <a:xfrm>
            <a:off x="467544" y="4019467"/>
            <a:ext cx="3312368" cy="2649895"/>
          </a:xfrm>
          <a:prstGeom prst="rect">
            <a:avLst/>
          </a:prstGeom>
          <a:noFill/>
        </p:spPr>
      </p:pic>
      <p:pic>
        <p:nvPicPr>
          <p:cNvPr id="227340" name="Picture 12" descr="http://shsgdp.wikispaces.com/file/view/1-3-5-1-4-2-1-2-4-0-0.jpg/134866219/1-3-5-1-4-2-1-2-4-0-0.jpg"/>
          <p:cNvPicPr>
            <a:picLocks noChangeAspect="1" noChangeArrowheads="1"/>
          </p:cNvPicPr>
          <p:nvPr/>
        </p:nvPicPr>
        <p:blipFill>
          <a:blip r:embed="rId5" cstate="print"/>
          <a:srcRect/>
          <a:stretch>
            <a:fillRect/>
          </a:stretch>
        </p:blipFill>
        <p:spPr bwMode="auto">
          <a:xfrm>
            <a:off x="4067944" y="3789040"/>
            <a:ext cx="2520280" cy="2030226"/>
          </a:xfrm>
          <a:prstGeom prst="rect">
            <a:avLst/>
          </a:prstGeom>
          <a:noFill/>
        </p:spPr>
      </p:pic>
      <p:sp>
        <p:nvSpPr>
          <p:cNvPr id="13" name="矩形 12"/>
          <p:cNvSpPr/>
          <p:nvPr/>
        </p:nvSpPr>
        <p:spPr>
          <a:xfrm>
            <a:off x="251520" y="764704"/>
            <a:ext cx="3600400" cy="59766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14" name="矩形 13"/>
          <p:cNvSpPr/>
          <p:nvPr/>
        </p:nvSpPr>
        <p:spPr>
          <a:xfrm>
            <a:off x="4067944" y="2996952"/>
            <a:ext cx="4968552" cy="3672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pic>
        <p:nvPicPr>
          <p:cNvPr id="227342" name="Picture 14" descr="http://emedical-help.com/wp-content/uploads/2012/05/300px-Symptoms_of_acute_HIV_infection.png"/>
          <p:cNvPicPr>
            <a:picLocks noChangeAspect="1" noChangeArrowheads="1"/>
          </p:cNvPicPr>
          <p:nvPr/>
        </p:nvPicPr>
        <p:blipFill>
          <a:blip r:embed="rId6" cstate="print"/>
          <a:srcRect/>
          <a:stretch>
            <a:fillRect/>
          </a:stretch>
        </p:blipFill>
        <p:spPr bwMode="auto">
          <a:xfrm>
            <a:off x="6660232" y="3789040"/>
            <a:ext cx="2304256" cy="204310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360EAD-3F97-44F5-A0F8-84211A3DBBA6}"/>
              </a:ext>
            </a:extLst>
          </p:cNvPr>
          <p:cNvPicPr>
            <a:picLocks noChangeAspect="1"/>
          </p:cNvPicPr>
          <p:nvPr/>
        </p:nvPicPr>
        <p:blipFill>
          <a:blip r:embed="rId2"/>
          <a:stretch>
            <a:fillRect/>
          </a:stretch>
        </p:blipFill>
        <p:spPr>
          <a:xfrm>
            <a:off x="0" y="0"/>
            <a:ext cx="9144000" cy="6858000"/>
          </a:xfrm>
          <a:prstGeom prst="rect">
            <a:avLst/>
          </a:prstGeom>
        </p:spPr>
      </p:pic>
      <p:sp>
        <p:nvSpPr>
          <p:cNvPr id="3" name="矩形 2">
            <a:extLst>
              <a:ext uri="{FF2B5EF4-FFF2-40B4-BE49-F238E27FC236}">
                <a16:creationId xmlns:a16="http://schemas.microsoft.com/office/drawing/2014/main" id="{F16FEC35-26FE-4035-ABB2-45F585601AA1}"/>
              </a:ext>
            </a:extLst>
          </p:cNvPr>
          <p:cNvSpPr/>
          <p:nvPr/>
        </p:nvSpPr>
        <p:spPr>
          <a:xfrm>
            <a:off x="2876367" y="6249880"/>
            <a:ext cx="6169981" cy="355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9504262-DDC9-48D4-A5B4-B31AAB5850E6}"/>
              </a:ext>
            </a:extLst>
          </p:cNvPr>
          <p:cNvSpPr/>
          <p:nvPr/>
        </p:nvSpPr>
        <p:spPr>
          <a:xfrm>
            <a:off x="1748903" y="301841"/>
            <a:ext cx="126062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3107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316416" cy="936104"/>
          </a:xfrm>
          <a:prstGeom prst="rect">
            <a:avLst/>
          </a:prstGeom>
          <a:solidFill>
            <a:schemeClr val="accent3">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120000"/>
              </a:lnSpc>
              <a:defRPr/>
            </a:pPr>
            <a:r>
              <a:rPr lang="zh-CN" altLang="en-US" sz="3600" dirty="0">
                <a:solidFill>
                  <a:srgbClr val="FFFFFF"/>
                </a:solidFill>
                <a:latin typeface="Georgia"/>
                <a:ea typeface="微软雅黑"/>
              </a:rPr>
              <a:t>免疫系统的细胞和器官</a:t>
            </a:r>
            <a:endParaRPr lang="en-US" altLang="zh-CN" sz="3600" dirty="0">
              <a:solidFill>
                <a:srgbClr val="FFFFFF"/>
              </a:solidFill>
              <a:latin typeface="Georgia"/>
              <a:ea typeface="微软雅黑"/>
            </a:endParaRPr>
          </a:p>
        </p:txBody>
      </p:sp>
      <p:sp>
        <p:nvSpPr>
          <p:cNvPr id="3" name="矩形 2"/>
          <p:cNvSpPr/>
          <p:nvPr/>
        </p:nvSpPr>
        <p:spPr>
          <a:xfrm>
            <a:off x="467544" y="1412776"/>
            <a:ext cx="6984776" cy="72008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造血作用</a:t>
            </a:r>
            <a:endParaRPr lang="en-US" altLang="zh-CN" sz="2800" dirty="0">
              <a:solidFill>
                <a:prstClr val="white"/>
              </a:solidFill>
              <a:latin typeface="Georgia"/>
              <a:ea typeface="微软雅黑"/>
            </a:endParaRPr>
          </a:p>
        </p:txBody>
      </p:sp>
      <p:sp>
        <p:nvSpPr>
          <p:cNvPr id="4" name="矩形 3"/>
          <p:cNvSpPr/>
          <p:nvPr/>
        </p:nvSpPr>
        <p:spPr>
          <a:xfrm>
            <a:off x="467544" y="2492896"/>
            <a:ext cx="6984776" cy="72008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免疫系统的细胞</a:t>
            </a:r>
            <a:endParaRPr lang="en-US" altLang="zh-CN" sz="2800" dirty="0">
              <a:solidFill>
                <a:prstClr val="white"/>
              </a:solidFill>
              <a:latin typeface="Georgia"/>
              <a:ea typeface="微软雅黑"/>
            </a:endParaRPr>
          </a:p>
        </p:txBody>
      </p:sp>
      <p:sp>
        <p:nvSpPr>
          <p:cNvPr id="5" name="矩形 4"/>
          <p:cNvSpPr/>
          <p:nvPr/>
        </p:nvSpPr>
        <p:spPr>
          <a:xfrm>
            <a:off x="467544" y="3501008"/>
            <a:ext cx="6984776" cy="72008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免疫系统的器官</a:t>
            </a:r>
            <a:endParaRPr lang="en-US" altLang="zh-CN" sz="2800" dirty="0">
              <a:solidFill>
                <a:prstClr val="white"/>
              </a:solidFill>
              <a:latin typeface="Georgia"/>
              <a:ea typeface="微软雅黑"/>
            </a:endParaRPr>
          </a:p>
        </p:txBody>
      </p:sp>
      <p:sp>
        <p:nvSpPr>
          <p:cNvPr id="6" name="矩形 5"/>
          <p:cNvSpPr/>
          <p:nvPr/>
        </p:nvSpPr>
        <p:spPr>
          <a:xfrm>
            <a:off x="467544" y="4581128"/>
            <a:ext cx="6984776" cy="72008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免疫系统的系统性功能</a:t>
            </a:r>
            <a:endParaRPr lang="en-US" altLang="zh-CN" sz="2800" dirty="0">
              <a:solidFill>
                <a:prstClr val="white"/>
              </a:solidFill>
              <a:latin typeface="Georgia"/>
              <a:ea typeface="微软雅黑"/>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2-01"/>
          <p:cNvPicPr>
            <a:picLocks noChangeAspect="1" noChangeArrowheads="1"/>
          </p:cNvPicPr>
          <p:nvPr/>
        </p:nvPicPr>
        <p:blipFill>
          <a:blip r:embed="rId2" cstate="email"/>
          <a:srcRect/>
          <a:stretch>
            <a:fillRect/>
          </a:stretch>
        </p:blipFill>
        <p:spPr bwMode="auto">
          <a:xfrm>
            <a:off x="1115618" y="165102"/>
            <a:ext cx="6143625" cy="6532563"/>
          </a:xfrm>
          <a:prstGeom prst="rect">
            <a:avLst/>
          </a:prstGeom>
          <a:noFill/>
          <a:ln w="9525">
            <a:noFill/>
            <a:miter lim="800000"/>
            <a:headEnd/>
            <a:tailEnd/>
          </a:ln>
          <a:effectLst/>
        </p:spPr>
      </p:pic>
      <p:sp>
        <p:nvSpPr>
          <p:cNvPr id="4" name="矩形 3">
            <a:extLst>
              <a:ext uri="{FF2B5EF4-FFF2-40B4-BE49-F238E27FC236}">
                <a16:creationId xmlns:a16="http://schemas.microsoft.com/office/drawing/2014/main" id="{A8675D67-D74E-4A66-B714-126C75C59A04}"/>
              </a:ext>
            </a:extLst>
          </p:cNvPr>
          <p:cNvSpPr/>
          <p:nvPr/>
        </p:nvSpPr>
        <p:spPr>
          <a:xfrm>
            <a:off x="1048871" y="1362635"/>
            <a:ext cx="412376" cy="3065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400" b="1" dirty="0">
                <a:solidFill>
                  <a:schemeClr val="tx1"/>
                </a:solidFill>
              </a:rPr>
              <a:t>造血活性</a:t>
            </a:r>
          </a:p>
        </p:txBody>
      </p:sp>
      <p:sp>
        <p:nvSpPr>
          <p:cNvPr id="5" name="矩形 4">
            <a:extLst>
              <a:ext uri="{FF2B5EF4-FFF2-40B4-BE49-F238E27FC236}">
                <a16:creationId xmlns:a16="http://schemas.microsoft.com/office/drawing/2014/main" id="{74463F15-1547-40A9-9F92-2B06760D3704}"/>
              </a:ext>
            </a:extLst>
          </p:cNvPr>
          <p:cNvSpPr/>
          <p:nvPr/>
        </p:nvSpPr>
        <p:spPr>
          <a:xfrm>
            <a:off x="1667435" y="5844988"/>
            <a:ext cx="5432612" cy="367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b="1" dirty="0">
                <a:solidFill>
                  <a:schemeClr val="tx1"/>
                </a:solidFill>
              </a:rPr>
              <a:t>             月                     出生                       年</a:t>
            </a:r>
          </a:p>
        </p:txBody>
      </p:sp>
      <p:sp>
        <p:nvSpPr>
          <p:cNvPr id="6" name="矩形 5">
            <a:extLst>
              <a:ext uri="{FF2B5EF4-FFF2-40B4-BE49-F238E27FC236}">
                <a16:creationId xmlns:a16="http://schemas.microsoft.com/office/drawing/2014/main" id="{B7C27003-844C-4A73-9D61-6577452D8553}"/>
              </a:ext>
            </a:extLst>
          </p:cNvPr>
          <p:cNvSpPr/>
          <p:nvPr/>
        </p:nvSpPr>
        <p:spPr>
          <a:xfrm>
            <a:off x="2420471" y="165102"/>
            <a:ext cx="815788" cy="4803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胎儿</a:t>
            </a:r>
          </a:p>
        </p:txBody>
      </p:sp>
      <p:sp>
        <p:nvSpPr>
          <p:cNvPr id="7" name="矩形 6">
            <a:extLst>
              <a:ext uri="{FF2B5EF4-FFF2-40B4-BE49-F238E27FC236}">
                <a16:creationId xmlns:a16="http://schemas.microsoft.com/office/drawing/2014/main" id="{7FE6036D-E8B9-4000-A70A-6C643654F3E5}"/>
              </a:ext>
            </a:extLst>
          </p:cNvPr>
          <p:cNvSpPr/>
          <p:nvPr/>
        </p:nvSpPr>
        <p:spPr>
          <a:xfrm>
            <a:off x="5342965" y="165102"/>
            <a:ext cx="815788" cy="4803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成人</a:t>
            </a:r>
          </a:p>
        </p:txBody>
      </p:sp>
      <p:sp>
        <p:nvSpPr>
          <p:cNvPr id="8" name="矩形 7">
            <a:extLst>
              <a:ext uri="{FF2B5EF4-FFF2-40B4-BE49-F238E27FC236}">
                <a16:creationId xmlns:a16="http://schemas.microsoft.com/office/drawing/2014/main" id="{98ECEF57-22F7-429B-8F24-E46A21972634}"/>
              </a:ext>
            </a:extLst>
          </p:cNvPr>
          <p:cNvSpPr/>
          <p:nvPr/>
        </p:nvSpPr>
        <p:spPr>
          <a:xfrm>
            <a:off x="1667435" y="2184029"/>
            <a:ext cx="690283" cy="82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卵黄囊</a:t>
            </a:r>
          </a:p>
        </p:txBody>
      </p:sp>
      <p:sp>
        <p:nvSpPr>
          <p:cNvPr id="9" name="矩形 8">
            <a:extLst>
              <a:ext uri="{FF2B5EF4-FFF2-40B4-BE49-F238E27FC236}">
                <a16:creationId xmlns:a16="http://schemas.microsoft.com/office/drawing/2014/main" id="{545664F2-55C9-4E0B-AFB5-01BD500C90B6}"/>
              </a:ext>
            </a:extLst>
          </p:cNvPr>
          <p:cNvSpPr/>
          <p:nvPr/>
        </p:nvSpPr>
        <p:spPr>
          <a:xfrm>
            <a:off x="2329739" y="1004235"/>
            <a:ext cx="1444401" cy="82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肝和脾</a:t>
            </a:r>
          </a:p>
        </p:txBody>
      </p:sp>
      <p:sp>
        <p:nvSpPr>
          <p:cNvPr id="10" name="矩形 9">
            <a:extLst>
              <a:ext uri="{FF2B5EF4-FFF2-40B4-BE49-F238E27FC236}">
                <a16:creationId xmlns:a16="http://schemas.microsoft.com/office/drawing/2014/main" id="{EA8F425B-D2A1-4557-BAE9-4C6C03EBF14E}"/>
              </a:ext>
            </a:extLst>
          </p:cNvPr>
          <p:cNvSpPr/>
          <p:nvPr/>
        </p:nvSpPr>
        <p:spPr>
          <a:xfrm>
            <a:off x="4909406" y="1276913"/>
            <a:ext cx="2047206" cy="10449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颅骨、胸骨、肋骨、骨盆、椎骨</a:t>
            </a:r>
          </a:p>
        </p:txBody>
      </p:sp>
      <p:sp>
        <p:nvSpPr>
          <p:cNvPr id="11" name="矩形 10">
            <a:extLst>
              <a:ext uri="{FF2B5EF4-FFF2-40B4-BE49-F238E27FC236}">
                <a16:creationId xmlns:a16="http://schemas.microsoft.com/office/drawing/2014/main" id="{BAE5B5E3-F7B8-4DDF-A54F-59DD52FA30FE}"/>
              </a:ext>
            </a:extLst>
          </p:cNvPr>
          <p:cNvSpPr/>
          <p:nvPr/>
        </p:nvSpPr>
        <p:spPr>
          <a:xfrm>
            <a:off x="5755341" y="3844180"/>
            <a:ext cx="1503902" cy="82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长骨</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01_03"/>
          <p:cNvPicPr>
            <a:picLocks noChangeAspect="1" noChangeArrowheads="1"/>
          </p:cNvPicPr>
          <p:nvPr/>
        </p:nvPicPr>
        <p:blipFill>
          <a:blip r:embed="rId2" cstate="print"/>
          <a:srcRect/>
          <a:stretch>
            <a:fillRect/>
          </a:stretch>
        </p:blipFill>
        <p:spPr bwMode="auto">
          <a:xfrm>
            <a:off x="1665287" y="272256"/>
            <a:ext cx="5813425" cy="6313488"/>
          </a:xfrm>
          <a:prstGeom prst="rect">
            <a:avLst/>
          </a:prstGeom>
          <a:solidFill>
            <a:srgbClr val="F7D0B3"/>
          </a:solidFill>
          <a:ln w="9525">
            <a:noFill/>
            <a:miter lim="800000"/>
            <a:headEnd/>
            <a:tailEnd/>
          </a:ln>
          <a:effectLst/>
        </p:spPr>
      </p:pic>
      <p:sp>
        <p:nvSpPr>
          <p:cNvPr id="2" name="矩形 1">
            <a:extLst>
              <a:ext uri="{FF2B5EF4-FFF2-40B4-BE49-F238E27FC236}">
                <a16:creationId xmlns:a16="http://schemas.microsoft.com/office/drawing/2014/main" id="{FA042674-9F01-4B07-8C67-677588BA9718}"/>
              </a:ext>
            </a:extLst>
          </p:cNvPr>
          <p:cNvSpPr/>
          <p:nvPr/>
        </p:nvSpPr>
        <p:spPr>
          <a:xfrm>
            <a:off x="3100137" y="356937"/>
            <a:ext cx="774031" cy="156410"/>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骨髓</a:t>
            </a:r>
          </a:p>
        </p:txBody>
      </p:sp>
      <p:sp>
        <p:nvSpPr>
          <p:cNvPr id="4" name="矩形 3">
            <a:extLst>
              <a:ext uri="{FF2B5EF4-FFF2-40B4-BE49-F238E27FC236}">
                <a16:creationId xmlns:a16="http://schemas.microsoft.com/office/drawing/2014/main" id="{0608527E-A940-489D-AFCA-9F5FDA65F229}"/>
              </a:ext>
            </a:extLst>
          </p:cNvPr>
          <p:cNvSpPr/>
          <p:nvPr/>
        </p:nvSpPr>
        <p:spPr>
          <a:xfrm>
            <a:off x="2662988" y="1034716"/>
            <a:ext cx="1664369" cy="120316"/>
          </a:xfrm>
          <a:prstGeom prst="rect">
            <a:avLst/>
          </a:prstGeom>
          <a:solidFill>
            <a:srgbClr val="D3D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tx1"/>
                </a:solidFill>
              </a:rPr>
              <a:t>多能造血干细胞</a:t>
            </a:r>
          </a:p>
        </p:txBody>
      </p:sp>
      <p:sp>
        <p:nvSpPr>
          <p:cNvPr id="5" name="矩形 4">
            <a:extLst>
              <a:ext uri="{FF2B5EF4-FFF2-40B4-BE49-F238E27FC236}">
                <a16:creationId xmlns:a16="http://schemas.microsoft.com/office/drawing/2014/main" id="{3566D21F-37D8-41BB-A69B-215914DD0095}"/>
              </a:ext>
            </a:extLst>
          </p:cNvPr>
          <p:cNvSpPr/>
          <p:nvPr/>
        </p:nvSpPr>
        <p:spPr>
          <a:xfrm>
            <a:off x="4227094" y="1335506"/>
            <a:ext cx="966538" cy="156410"/>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骨髓</a:t>
            </a:r>
          </a:p>
        </p:txBody>
      </p:sp>
      <p:sp>
        <p:nvSpPr>
          <p:cNvPr id="6" name="矩形 5">
            <a:extLst>
              <a:ext uri="{FF2B5EF4-FFF2-40B4-BE49-F238E27FC236}">
                <a16:creationId xmlns:a16="http://schemas.microsoft.com/office/drawing/2014/main" id="{BA335F56-E4A7-4137-821F-ABF6A252A660}"/>
              </a:ext>
            </a:extLst>
          </p:cNvPr>
          <p:cNvSpPr/>
          <p:nvPr/>
        </p:nvSpPr>
        <p:spPr>
          <a:xfrm>
            <a:off x="2133599" y="2021306"/>
            <a:ext cx="966538" cy="324852"/>
          </a:xfrm>
          <a:prstGeom prst="rect">
            <a:avLst/>
          </a:prstGeom>
          <a:solidFill>
            <a:srgbClr val="D1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淋巴系祖细胞</a:t>
            </a:r>
          </a:p>
        </p:txBody>
      </p:sp>
      <p:sp>
        <p:nvSpPr>
          <p:cNvPr id="7" name="矩形 6">
            <a:extLst>
              <a:ext uri="{FF2B5EF4-FFF2-40B4-BE49-F238E27FC236}">
                <a16:creationId xmlns:a16="http://schemas.microsoft.com/office/drawing/2014/main" id="{A4EA6E5F-2AC7-4FA8-A5E4-CB21DFEEADBF}"/>
              </a:ext>
            </a:extLst>
          </p:cNvPr>
          <p:cNvSpPr/>
          <p:nvPr/>
        </p:nvSpPr>
        <p:spPr>
          <a:xfrm>
            <a:off x="3570034" y="2021306"/>
            <a:ext cx="701177" cy="324852"/>
          </a:xfrm>
          <a:prstGeom prst="rect">
            <a:avLst/>
          </a:prstGeom>
          <a:solidFill>
            <a:srgbClr val="F6D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髓系祖细胞</a:t>
            </a:r>
          </a:p>
        </p:txBody>
      </p:sp>
      <p:sp>
        <p:nvSpPr>
          <p:cNvPr id="8" name="矩形 7">
            <a:extLst>
              <a:ext uri="{FF2B5EF4-FFF2-40B4-BE49-F238E27FC236}">
                <a16:creationId xmlns:a16="http://schemas.microsoft.com/office/drawing/2014/main" id="{465B109F-20CA-446A-B75B-171225230071}"/>
              </a:ext>
            </a:extLst>
          </p:cNvPr>
          <p:cNvSpPr/>
          <p:nvPr/>
        </p:nvSpPr>
        <p:spPr>
          <a:xfrm>
            <a:off x="4407569" y="2021306"/>
            <a:ext cx="735012" cy="324852"/>
          </a:xfrm>
          <a:prstGeom prst="rect">
            <a:avLst/>
          </a:prstGeom>
          <a:solidFill>
            <a:srgbClr val="F6D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粒细胞</a:t>
            </a:r>
            <a:r>
              <a:rPr lang="en-US" altLang="zh-CN" sz="700" b="1" dirty="0">
                <a:solidFill>
                  <a:schemeClr val="tx1"/>
                </a:solidFill>
              </a:rPr>
              <a:t>/</a:t>
            </a:r>
            <a:r>
              <a:rPr lang="zh-CN" altLang="en-US" sz="700" b="1" dirty="0">
                <a:solidFill>
                  <a:schemeClr val="tx1"/>
                </a:solidFill>
              </a:rPr>
              <a:t>巨噬细胞祖细胞</a:t>
            </a:r>
          </a:p>
        </p:txBody>
      </p:sp>
      <p:sp>
        <p:nvSpPr>
          <p:cNvPr id="9" name="矩形 8">
            <a:extLst>
              <a:ext uri="{FF2B5EF4-FFF2-40B4-BE49-F238E27FC236}">
                <a16:creationId xmlns:a16="http://schemas.microsoft.com/office/drawing/2014/main" id="{D2FA633B-AA70-4D7C-80A1-7D769A7421D6}"/>
              </a:ext>
            </a:extLst>
          </p:cNvPr>
          <p:cNvSpPr/>
          <p:nvPr/>
        </p:nvSpPr>
        <p:spPr>
          <a:xfrm>
            <a:off x="5142581" y="1941095"/>
            <a:ext cx="901284" cy="405063"/>
          </a:xfrm>
          <a:prstGeom prst="rect">
            <a:avLst/>
          </a:prstGeom>
          <a:solidFill>
            <a:srgbClr val="F6D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巨核细胞</a:t>
            </a:r>
            <a:r>
              <a:rPr lang="en-US" altLang="zh-CN" sz="700" b="1" dirty="0">
                <a:solidFill>
                  <a:schemeClr val="tx1"/>
                </a:solidFill>
              </a:rPr>
              <a:t>/</a:t>
            </a:r>
            <a:r>
              <a:rPr lang="zh-CN" altLang="en-US" sz="700" b="1" dirty="0">
                <a:solidFill>
                  <a:schemeClr val="tx1"/>
                </a:solidFill>
              </a:rPr>
              <a:t>红细胞祖细胞</a:t>
            </a:r>
          </a:p>
        </p:txBody>
      </p:sp>
      <p:sp>
        <p:nvSpPr>
          <p:cNvPr id="10" name="矩形 9">
            <a:extLst>
              <a:ext uri="{FF2B5EF4-FFF2-40B4-BE49-F238E27FC236}">
                <a16:creationId xmlns:a16="http://schemas.microsoft.com/office/drawing/2014/main" id="{91C80960-8403-4954-8E8D-27F49AB363DB}"/>
              </a:ext>
            </a:extLst>
          </p:cNvPr>
          <p:cNvSpPr/>
          <p:nvPr/>
        </p:nvSpPr>
        <p:spPr>
          <a:xfrm>
            <a:off x="6224336" y="2109538"/>
            <a:ext cx="577514" cy="236620"/>
          </a:xfrm>
          <a:prstGeom prst="rect">
            <a:avLst/>
          </a:prstGeom>
          <a:solidFill>
            <a:srgbClr val="F9E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巨核细胞</a:t>
            </a:r>
          </a:p>
        </p:txBody>
      </p:sp>
      <p:sp>
        <p:nvSpPr>
          <p:cNvPr id="11" name="矩形 10">
            <a:extLst>
              <a:ext uri="{FF2B5EF4-FFF2-40B4-BE49-F238E27FC236}">
                <a16:creationId xmlns:a16="http://schemas.microsoft.com/office/drawing/2014/main" id="{323A9813-0628-4979-85EC-AED3C3205F84}"/>
              </a:ext>
            </a:extLst>
          </p:cNvPr>
          <p:cNvSpPr/>
          <p:nvPr/>
        </p:nvSpPr>
        <p:spPr>
          <a:xfrm>
            <a:off x="6899613" y="2109538"/>
            <a:ext cx="523871" cy="236620"/>
          </a:xfrm>
          <a:prstGeom prst="rect">
            <a:avLst/>
          </a:prstGeom>
          <a:solidFill>
            <a:srgbClr val="F9E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红细胞</a:t>
            </a:r>
          </a:p>
        </p:txBody>
      </p:sp>
      <p:sp>
        <p:nvSpPr>
          <p:cNvPr id="12" name="矩形 11">
            <a:extLst>
              <a:ext uri="{FF2B5EF4-FFF2-40B4-BE49-F238E27FC236}">
                <a16:creationId xmlns:a16="http://schemas.microsoft.com/office/drawing/2014/main" id="{80080ABD-22B2-4E93-AC4B-2B68739E04F3}"/>
              </a:ext>
            </a:extLst>
          </p:cNvPr>
          <p:cNvSpPr/>
          <p:nvPr/>
        </p:nvSpPr>
        <p:spPr>
          <a:xfrm>
            <a:off x="4267201" y="2660317"/>
            <a:ext cx="966538" cy="156410"/>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血液</a:t>
            </a:r>
          </a:p>
        </p:txBody>
      </p:sp>
      <p:sp>
        <p:nvSpPr>
          <p:cNvPr id="13" name="矩形 12">
            <a:extLst>
              <a:ext uri="{FF2B5EF4-FFF2-40B4-BE49-F238E27FC236}">
                <a16:creationId xmlns:a16="http://schemas.microsoft.com/office/drawing/2014/main" id="{BDBCE575-098C-4030-BD36-F0B5CB8200AC}"/>
              </a:ext>
            </a:extLst>
          </p:cNvPr>
          <p:cNvSpPr/>
          <p:nvPr/>
        </p:nvSpPr>
        <p:spPr>
          <a:xfrm>
            <a:off x="3475119" y="3465095"/>
            <a:ext cx="517358" cy="324852"/>
          </a:xfrm>
          <a:prstGeom prst="rect">
            <a:avLst/>
          </a:prstGeom>
          <a:solidFill>
            <a:srgbClr val="FEF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未成熟树突状细胞</a:t>
            </a:r>
          </a:p>
        </p:txBody>
      </p:sp>
      <p:sp>
        <p:nvSpPr>
          <p:cNvPr id="15" name="矩形 14">
            <a:extLst>
              <a:ext uri="{FF2B5EF4-FFF2-40B4-BE49-F238E27FC236}">
                <a16:creationId xmlns:a16="http://schemas.microsoft.com/office/drawing/2014/main" id="{CEEFA159-E229-4AFC-B330-E1143EC5179C}"/>
              </a:ext>
            </a:extLst>
          </p:cNvPr>
          <p:cNvSpPr/>
          <p:nvPr/>
        </p:nvSpPr>
        <p:spPr>
          <a:xfrm>
            <a:off x="4109202" y="3553326"/>
            <a:ext cx="434724" cy="240632"/>
          </a:xfrm>
          <a:prstGeom prst="rect">
            <a:avLst/>
          </a:prstGeom>
          <a:solidFill>
            <a:srgbClr val="FFE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dirty="0">
                <a:solidFill>
                  <a:schemeClr val="tx1"/>
                </a:solidFill>
              </a:rPr>
              <a:t>中性粒细胞</a:t>
            </a:r>
          </a:p>
        </p:txBody>
      </p:sp>
      <p:sp>
        <p:nvSpPr>
          <p:cNvPr id="16" name="矩形 15">
            <a:extLst>
              <a:ext uri="{FF2B5EF4-FFF2-40B4-BE49-F238E27FC236}">
                <a16:creationId xmlns:a16="http://schemas.microsoft.com/office/drawing/2014/main" id="{4EE82DBB-8FD9-4E2B-9A53-ED2471026FC6}"/>
              </a:ext>
            </a:extLst>
          </p:cNvPr>
          <p:cNvSpPr/>
          <p:nvPr/>
        </p:nvSpPr>
        <p:spPr>
          <a:xfrm>
            <a:off x="4493001" y="3553326"/>
            <a:ext cx="434724" cy="240632"/>
          </a:xfrm>
          <a:prstGeom prst="rect">
            <a:avLst/>
          </a:prstGeom>
          <a:solidFill>
            <a:srgbClr val="FFE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dirty="0">
                <a:solidFill>
                  <a:schemeClr val="tx1"/>
                </a:solidFill>
              </a:rPr>
              <a:t>嗜酸性粒细胞</a:t>
            </a:r>
          </a:p>
        </p:txBody>
      </p:sp>
      <p:sp>
        <p:nvSpPr>
          <p:cNvPr id="17" name="矩形 16">
            <a:extLst>
              <a:ext uri="{FF2B5EF4-FFF2-40B4-BE49-F238E27FC236}">
                <a16:creationId xmlns:a16="http://schemas.microsoft.com/office/drawing/2014/main" id="{2CEA4174-DB9E-448D-A024-43D2D6F5A116}"/>
              </a:ext>
            </a:extLst>
          </p:cNvPr>
          <p:cNvSpPr/>
          <p:nvPr/>
        </p:nvSpPr>
        <p:spPr>
          <a:xfrm>
            <a:off x="4878807" y="3549315"/>
            <a:ext cx="434724" cy="240632"/>
          </a:xfrm>
          <a:prstGeom prst="rect">
            <a:avLst/>
          </a:prstGeom>
          <a:solidFill>
            <a:srgbClr val="FFE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dirty="0">
                <a:solidFill>
                  <a:schemeClr val="tx1"/>
                </a:solidFill>
              </a:rPr>
              <a:t>嗜碱性粒细胞</a:t>
            </a:r>
          </a:p>
        </p:txBody>
      </p:sp>
      <p:sp>
        <p:nvSpPr>
          <p:cNvPr id="18" name="矩形 17">
            <a:extLst>
              <a:ext uri="{FF2B5EF4-FFF2-40B4-BE49-F238E27FC236}">
                <a16:creationId xmlns:a16="http://schemas.microsoft.com/office/drawing/2014/main" id="{C9431B7D-8FBD-4958-A6C5-8C0C27162C2D}"/>
              </a:ext>
            </a:extLst>
          </p:cNvPr>
          <p:cNvSpPr/>
          <p:nvPr/>
        </p:nvSpPr>
        <p:spPr>
          <a:xfrm>
            <a:off x="5313696" y="3494963"/>
            <a:ext cx="490197" cy="294984"/>
          </a:xfrm>
          <a:prstGeom prst="rect">
            <a:avLst/>
          </a:prstGeom>
          <a:solidFill>
            <a:srgbClr val="FFE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dirty="0">
                <a:solidFill>
                  <a:schemeClr val="tx1"/>
                </a:solidFill>
              </a:rPr>
              <a:t>肥大细胞前体</a:t>
            </a:r>
          </a:p>
        </p:txBody>
      </p:sp>
      <p:sp>
        <p:nvSpPr>
          <p:cNvPr id="19" name="矩形 18">
            <a:extLst>
              <a:ext uri="{FF2B5EF4-FFF2-40B4-BE49-F238E27FC236}">
                <a16:creationId xmlns:a16="http://schemas.microsoft.com/office/drawing/2014/main" id="{E6666F4B-98EF-4A50-BC6D-84C5786939C0}"/>
              </a:ext>
            </a:extLst>
          </p:cNvPr>
          <p:cNvSpPr/>
          <p:nvPr/>
        </p:nvSpPr>
        <p:spPr>
          <a:xfrm>
            <a:off x="5715424" y="3545304"/>
            <a:ext cx="434724" cy="240632"/>
          </a:xfrm>
          <a:prstGeom prst="rect">
            <a:avLst/>
          </a:prstGeom>
          <a:solidFill>
            <a:srgbClr val="FFE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dirty="0">
                <a:solidFill>
                  <a:schemeClr val="tx1"/>
                </a:solidFill>
              </a:rPr>
              <a:t>单核细胞</a:t>
            </a:r>
          </a:p>
        </p:txBody>
      </p:sp>
      <p:sp>
        <p:nvSpPr>
          <p:cNvPr id="20" name="矩形 19">
            <a:extLst>
              <a:ext uri="{FF2B5EF4-FFF2-40B4-BE49-F238E27FC236}">
                <a16:creationId xmlns:a16="http://schemas.microsoft.com/office/drawing/2014/main" id="{EAAFF294-038A-40B6-95FA-8595B6CCEDF2}"/>
              </a:ext>
            </a:extLst>
          </p:cNvPr>
          <p:cNvSpPr/>
          <p:nvPr/>
        </p:nvSpPr>
        <p:spPr>
          <a:xfrm>
            <a:off x="6213808" y="3627521"/>
            <a:ext cx="577514" cy="158415"/>
          </a:xfrm>
          <a:prstGeom prst="rect">
            <a:avLst/>
          </a:prstGeom>
          <a:solidFill>
            <a:srgbClr val="FEE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dirty="0">
                <a:solidFill>
                  <a:schemeClr val="tx1"/>
                </a:solidFill>
              </a:rPr>
              <a:t>血小板</a:t>
            </a:r>
          </a:p>
        </p:txBody>
      </p:sp>
      <p:sp>
        <p:nvSpPr>
          <p:cNvPr id="21" name="矩形 20">
            <a:extLst>
              <a:ext uri="{FF2B5EF4-FFF2-40B4-BE49-F238E27FC236}">
                <a16:creationId xmlns:a16="http://schemas.microsoft.com/office/drawing/2014/main" id="{977C57CB-6F9A-4E10-93A7-876001379A4E}"/>
              </a:ext>
            </a:extLst>
          </p:cNvPr>
          <p:cNvSpPr/>
          <p:nvPr/>
        </p:nvSpPr>
        <p:spPr>
          <a:xfrm>
            <a:off x="6944129" y="3581400"/>
            <a:ext cx="434724" cy="202531"/>
          </a:xfrm>
          <a:prstGeom prst="rect">
            <a:avLst/>
          </a:prstGeom>
          <a:solidFill>
            <a:srgbClr val="FEE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dirty="0">
                <a:solidFill>
                  <a:schemeClr val="tx1"/>
                </a:solidFill>
              </a:rPr>
              <a:t>红细胞</a:t>
            </a:r>
          </a:p>
        </p:txBody>
      </p:sp>
      <p:sp>
        <p:nvSpPr>
          <p:cNvPr id="22" name="矩形 21">
            <a:extLst>
              <a:ext uri="{FF2B5EF4-FFF2-40B4-BE49-F238E27FC236}">
                <a16:creationId xmlns:a16="http://schemas.microsoft.com/office/drawing/2014/main" id="{51CE5587-7266-4771-A7B8-9D7800087847}"/>
              </a:ext>
            </a:extLst>
          </p:cNvPr>
          <p:cNvSpPr/>
          <p:nvPr/>
        </p:nvSpPr>
        <p:spPr>
          <a:xfrm>
            <a:off x="2374233" y="3971760"/>
            <a:ext cx="966538" cy="156410"/>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淋巴结</a:t>
            </a:r>
          </a:p>
        </p:txBody>
      </p:sp>
      <p:sp>
        <p:nvSpPr>
          <p:cNvPr id="23" name="矩形 22">
            <a:extLst>
              <a:ext uri="{FF2B5EF4-FFF2-40B4-BE49-F238E27FC236}">
                <a16:creationId xmlns:a16="http://schemas.microsoft.com/office/drawing/2014/main" id="{0EB7A864-2ADF-4F4A-A811-0184AC8F5CAA}"/>
              </a:ext>
            </a:extLst>
          </p:cNvPr>
          <p:cNvSpPr/>
          <p:nvPr/>
        </p:nvSpPr>
        <p:spPr>
          <a:xfrm>
            <a:off x="5037222" y="3965532"/>
            <a:ext cx="966538" cy="156410"/>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组织</a:t>
            </a:r>
          </a:p>
        </p:txBody>
      </p:sp>
      <p:sp>
        <p:nvSpPr>
          <p:cNvPr id="25" name="矩形 24">
            <a:extLst>
              <a:ext uri="{FF2B5EF4-FFF2-40B4-BE49-F238E27FC236}">
                <a16:creationId xmlns:a16="http://schemas.microsoft.com/office/drawing/2014/main" id="{3DED7B1B-929F-4AE9-8281-B69D1A3D9BB6}"/>
              </a:ext>
            </a:extLst>
          </p:cNvPr>
          <p:cNvSpPr/>
          <p:nvPr/>
        </p:nvSpPr>
        <p:spPr>
          <a:xfrm>
            <a:off x="2049380" y="5248679"/>
            <a:ext cx="966538" cy="156410"/>
          </a:xfrm>
          <a:prstGeom prst="rect">
            <a:avLst/>
          </a:prstGeom>
          <a:solidFill>
            <a:srgbClr val="89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效应细胞</a:t>
            </a:r>
          </a:p>
        </p:txBody>
      </p:sp>
      <p:sp>
        <p:nvSpPr>
          <p:cNvPr id="26" name="矩形 25">
            <a:extLst>
              <a:ext uri="{FF2B5EF4-FFF2-40B4-BE49-F238E27FC236}">
                <a16:creationId xmlns:a16="http://schemas.microsoft.com/office/drawing/2014/main" id="{493FDA15-AECE-434D-8FC8-74A256CB4236}"/>
              </a:ext>
            </a:extLst>
          </p:cNvPr>
          <p:cNvSpPr/>
          <p:nvPr/>
        </p:nvSpPr>
        <p:spPr>
          <a:xfrm>
            <a:off x="3475119" y="4762502"/>
            <a:ext cx="517358" cy="324852"/>
          </a:xfrm>
          <a:prstGeom prst="rect">
            <a:avLst/>
          </a:prstGeom>
          <a:solidFill>
            <a:srgbClr val="FEF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成熟树突状细胞</a:t>
            </a:r>
          </a:p>
        </p:txBody>
      </p:sp>
      <p:sp>
        <p:nvSpPr>
          <p:cNvPr id="27" name="矩形 26">
            <a:extLst>
              <a:ext uri="{FF2B5EF4-FFF2-40B4-BE49-F238E27FC236}">
                <a16:creationId xmlns:a16="http://schemas.microsoft.com/office/drawing/2014/main" id="{EE5A2F2E-5D3B-47EE-9203-ADD67BD807EA}"/>
              </a:ext>
            </a:extLst>
          </p:cNvPr>
          <p:cNvSpPr/>
          <p:nvPr/>
        </p:nvSpPr>
        <p:spPr>
          <a:xfrm>
            <a:off x="4109202" y="4762502"/>
            <a:ext cx="701176" cy="324852"/>
          </a:xfrm>
          <a:prstGeom prst="rect">
            <a:avLst/>
          </a:prstGeom>
          <a:solidFill>
            <a:srgbClr val="FEF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未成熟树突状细胞</a:t>
            </a:r>
          </a:p>
        </p:txBody>
      </p:sp>
      <p:sp>
        <p:nvSpPr>
          <p:cNvPr id="28" name="矩形 27">
            <a:extLst>
              <a:ext uri="{FF2B5EF4-FFF2-40B4-BE49-F238E27FC236}">
                <a16:creationId xmlns:a16="http://schemas.microsoft.com/office/drawing/2014/main" id="{7A4C2837-B796-4373-AAF6-1E8D27497736}"/>
              </a:ext>
            </a:extLst>
          </p:cNvPr>
          <p:cNvSpPr/>
          <p:nvPr/>
        </p:nvSpPr>
        <p:spPr>
          <a:xfrm>
            <a:off x="5193632" y="4832684"/>
            <a:ext cx="572843" cy="254670"/>
          </a:xfrm>
          <a:prstGeom prst="rect">
            <a:avLst/>
          </a:prstGeom>
          <a:solidFill>
            <a:srgbClr val="FFE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肥大细胞</a:t>
            </a:r>
          </a:p>
        </p:txBody>
      </p:sp>
      <p:sp>
        <p:nvSpPr>
          <p:cNvPr id="29" name="矩形 28">
            <a:extLst>
              <a:ext uri="{FF2B5EF4-FFF2-40B4-BE49-F238E27FC236}">
                <a16:creationId xmlns:a16="http://schemas.microsoft.com/office/drawing/2014/main" id="{C85CD77C-B75B-4AC0-B035-A145BC80653D}"/>
              </a:ext>
            </a:extLst>
          </p:cNvPr>
          <p:cNvSpPr/>
          <p:nvPr/>
        </p:nvSpPr>
        <p:spPr>
          <a:xfrm>
            <a:off x="5802309" y="4846722"/>
            <a:ext cx="666669" cy="240632"/>
          </a:xfrm>
          <a:prstGeom prst="rect">
            <a:avLst/>
          </a:prstGeom>
          <a:solidFill>
            <a:srgbClr val="FFE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巨噬细胞</a:t>
            </a:r>
          </a:p>
        </p:txBody>
      </p:sp>
      <p:sp>
        <p:nvSpPr>
          <p:cNvPr id="30" name="矩形 29">
            <a:extLst>
              <a:ext uri="{FF2B5EF4-FFF2-40B4-BE49-F238E27FC236}">
                <a16:creationId xmlns:a16="http://schemas.microsoft.com/office/drawing/2014/main" id="{FFFA7691-166B-4E94-A271-FA482826521B}"/>
              </a:ext>
            </a:extLst>
          </p:cNvPr>
          <p:cNvSpPr/>
          <p:nvPr/>
        </p:nvSpPr>
        <p:spPr>
          <a:xfrm>
            <a:off x="1747500" y="6100011"/>
            <a:ext cx="502406" cy="204537"/>
          </a:xfrm>
          <a:prstGeom prst="rect">
            <a:avLst/>
          </a:prstGeom>
          <a:solidFill>
            <a:srgbClr val="D1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浆细胞</a:t>
            </a:r>
          </a:p>
        </p:txBody>
      </p:sp>
      <p:sp>
        <p:nvSpPr>
          <p:cNvPr id="31" name="矩形 30">
            <a:extLst>
              <a:ext uri="{FF2B5EF4-FFF2-40B4-BE49-F238E27FC236}">
                <a16:creationId xmlns:a16="http://schemas.microsoft.com/office/drawing/2014/main" id="{066492F4-158A-4C00-AEE6-67A954284643}"/>
              </a:ext>
            </a:extLst>
          </p:cNvPr>
          <p:cNvSpPr/>
          <p:nvPr/>
        </p:nvSpPr>
        <p:spPr>
          <a:xfrm>
            <a:off x="2332119" y="6063916"/>
            <a:ext cx="502406" cy="240632"/>
          </a:xfrm>
          <a:prstGeom prst="rect">
            <a:avLst/>
          </a:prstGeom>
          <a:solidFill>
            <a:srgbClr val="D1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b="1" dirty="0">
                <a:solidFill>
                  <a:schemeClr val="tx1"/>
                </a:solidFill>
              </a:rPr>
              <a:t>活化的</a:t>
            </a:r>
            <a:r>
              <a:rPr lang="en-US" altLang="zh-CN" sz="700" b="1" dirty="0">
                <a:solidFill>
                  <a:schemeClr val="tx1"/>
                </a:solidFill>
              </a:rPr>
              <a:t>T</a:t>
            </a:r>
            <a:r>
              <a:rPr lang="zh-CN" altLang="en-US" sz="700" b="1" dirty="0">
                <a:solidFill>
                  <a:schemeClr val="tx1"/>
                </a:solidFill>
              </a:rPr>
              <a:t>细胞</a:t>
            </a:r>
          </a:p>
        </p:txBody>
      </p:sp>
      <p:sp>
        <p:nvSpPr>
          <p:cNvPr id="32" name="矩形 31">
            <a:extLst>
              <a:ext uri="{FF2B5EF4-FFF2-40B4-BE49-F238E27FC236}">
                <a16:creationId xmlns:a16="http://schemas.microsoft.com/office/drawing/2014/main" id="{D5E3553A-B056-402E-BC5F-9A0B57494A3E}"/>
              </a:ext>
            </a:extLst>
          </p:cNvPr>
          <p:cNvSpPr/>
          <p:nvPr/>
        </p:nvSpPr>
        <p:spPr>
          <a:xfrm>
            <a:off x="2916738" y="6071937"/>
            <a:ext cx="502406" cy="240632"/>
          </a:xfrm>
          <a:prstGeom prst="rect">
            <a:avLst/>
          </a:prstGeom>
          <a:solidFill>
            <a:srgbClr val="D1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dirty="0">
                <a:solidFill>
                  <a:schemeClr val="tx1"/>
                </a:solidFill>
              </a:rPr>
              <a:t>活化的</a:t>
            </a:r>
            <a:r>
              <a:rPr lang="en-US" altLang="zh-CN" sz="600" b="1" dirty="0">
                <a:solidFill>
                  <a:schemeClr val="tx1"/>
                </a:solidFill>
              </a:rPr>
              <a:t>NK</a:t>
            </a:r>
            <a:r>
              <a:rPr lang="zh-CN" altLang="en-US" sz="600" b="1" dirty="0">
                <a:solidFill>
                  <a:schemeClr val="tx1"/>
                </a:solidFill>
              </a:rPr>
              <a:t>细胞</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4" name="AutoShape 4" descr="http://topicstock.pantip.com/writer/topicstock/2010/01/W8771399/W8771399-5.jpg"/>
          <p:cNvSpPr>
            <a:spLocks noChangeAspect="1" noChangeArrowheads="1"/>
          </p:cNvSpPr>
          <p:nvPr/>
        </p:nvSpPr>
        <p:spPr bwMode="auto">
          <a:xfrm>
            <a:off x="155575" y="-1981200"/>
            <a:ext cx="6734175" cy="4133850"/>
          </a:xfrm>
          <a:prstGeom prst="rect">
            <a:avLst/>
          </a:prstGeom>
          <a:noFill/>
        </p:spPr>
        <p:txBody>
          <a:bodyPr vert="horz" wrap="square" lIns="91440" tIns="45720" rIns="91440" bIns="45720" numCol="1" anchor="t" anchorCtr="0" compatLnSpc="1">
            <a:prstTxWarp prst="textNoShape">
              <a:avLst/>
            </a:prstTxWarp>
          </a:bodyPr>
          <a:lstStyle/>
          <a:p>
            <a:pPr defTabSz="914400">
              <a:defRPr/>
            </a:pPr>
            <a:endParaRPr lang="zh-CN" altLang="en-US">
              <a:solidFill>
                <a:prstClr val="black"/>
              </a:solidFill>
              <a:latin typeface="Georgia"/>
              <a:ea typeface="微软雅黑"/>
            </a:endParaRPr>
          </a:p>
        </p:txBody>
      </p:sp>
      <p:sp>
        <p:nvSpPr>
          <p:cNvPr id="220166" name="AutoShape 6" descr="http://topicstock.pantip.com/writer/topicstock/2010/01/W8771399/W8771399-5.jpg"/>
          <p:cNvSpPr>
            <a:spLocks noChangeAspect="1" noChangeArrowheads="1"/>
          </p:cNvSpPr>
          <p:nvPr/>
        </p:nvSpPr>
        <p:spPr bwMode="auto">
          <a:xfrm>
            <a:off x="155575" y="-1981200"/>
            <a:ext cx="6734175" cy="4133850"/>
          </a:xfrm>
          <a:prstGeom prst="rect">
            <a:avLst/>
          </a:prstGeom>
          <a:noFill/>
        </p:spPr>
        <p:txBody>
          <a:bodyPr vert="horz" wrap="square" lIns="91440" tIns="45720" rIns="91440" bIns="45720" numCol="1" anchor="t" anchorCtr="0" compatLnSpc="1">
            <a:prstTxWarp prst="textNoShape">
              <a:avLst/>
            </a:prstTxWarp>
          </a:bodyPr>
          <a:lstStyle/>
          <a:p>
            <a:pPr defTabSz="914400">
              <a:defRPr/>
            </a:pPr>
            <a:endParaRPr lang="zh-CN" altLang="en-US">
              <a:solidFill>
                <a:prstClr val="black"/>
              </a:solidFill>
              <a:latin typeface="Georgia"/>
              <a:ea typeface="微软雅黑"/>
            </a:endParaRPr>
          </a:p>
        </p:txBody>
      </p:sp>
      <p:pic>
        <p:nvPicPr>
          <p:cNvPr id="220168" name="Picture 8" descr="http://static.jci.org/content_assets/manuscripts/28000/28568/large/JCI0628568.f1.jpg"/>
          <p:cNvPicPr>
            <a:picLocks noChangeAspect="1" noChangeArrowheads="1"/>
          </p:cNvPicPr>
          <p:nvPr/>
        </p:nvPicPr>
        <p:blipFill>
          <a:blip r:embed="rId2" cstate="print"/>
          <a:srcRect/>
          <a:stretch>
            <a:fillRect/>
          </a:stretch>
        </p:blipFill>
        <p:spPr bwMode="auto">
          <a:xfrm>
            <a:off x="531302" y="188640"/>
            <a:ext cx="7497082" cy="4896544"/>
          </a:xfrm>
          <a:prstGeom prst="rect">
            <a:avLst/>
          </a:prstGeom>
          <a:noFill/>
        </p:spPr>
      </p:pic>
      <p:sp>
        <p:nvSpPr>
          <p:cNvPr id="8" name="矩形 7"/>
          <p:cNvSpPr/>
          <p:nvPr/>
        </p:nvSpPr>
        <p:spPr>
          <a:xfrm>
            <a:off x="467544" y="5530006"/>
            <a:ext cx="8208912"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prstClr val="white"/>
                </a:solidFill>
                <a:latin typeface="Georgia"/>
                <a:ea typeface="微软雅黑"/>
              </a:rPr>
              <a:t>基质细胞通过由促生长和分化的细胞基质和因子组成的促造血微环境影响造血干细胞的分化</a:t>
            </a:r>
            <a:endParaRPr lang="en-US" altLang="zh-CN" sz="2000" dirty="0">
              <a:solidFill>
                <a:prstClr val="white"/>
              </a:solidFill>
              <a:latin typeface="Georgia"/>
              <a:ea typeface="微软雅黑"/>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476672"/>
            <a:ext cx="8352928" cy="936104"/>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造血干细胞在骨髓内的基质细胞网络上生长和成熟</a:t>
            </a:r>
            <a:endParaRPr lang="en-US" altLang="zh-CN" sz="2400" dirty="0">
              <a:solidFill>
                <a:prstClr val="white"/>
              </a:solidFill>
              <a:latin typeface="Georgia"/>
              <a:ea typeface="微软雅黑"/>
            </a:endParaRPr>
          </a:p>
        </p:txBody>
      </p:sp>
      <p:sp>
        <p:nvSpPr>
          <p:cNvPr id="4" name="矩形 3"/>
          <p:cNvSpPr/>
          <p:nvPr/>
        </p:nvSpPr>
        <p:spPr>
          <a:xfrm>
            <a:off x="251520" y="2528900"/>
            <a:ext cx="8352928" cy="936104"/>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基质细胞包括了脂肪细胞、内皮细胞、成纤维细胞和巨噬细胞</a:t>
            </a:r>
            <a:endParaRPr lang="en-US" altLang="zh-CN" sz="2400" dirty="0">
              <a:solidFill>
                <a:prstClr val="white"/>
              </a:solidFill>
              <a:latin typeface="Georgia"/>
              <a:ea typeface="微软雅黑"/>
            </a:endParaRPr>
          </a:p>
        </p:txBody>
      </p:sp>
      <p:sp>
        <p:nvSpPr>
          <p:cNvPr id="6" name="矩形 5"/>
          <p:cNvSpPr/>
          <p:nvPr/>
        </p:nvSpPr>
        <p:spPr>
          <a:xfrm>
            <a:off x="251520" y="4495800"/>
            <a:ext cx="8352928" cy="1021432"/>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400" dirty="0">
                <a:solidFill>
                  <a:prstClr val="white"/>
                </a:solidFill>
                <a:latin typeface="Georgia"/>
                <a:ea typeface="微软雅黑"/>
              </a:rPr>
              <a:t>基质细胞通过由促生长和分化的细胞基质和因子组成的促造血微环境影响造血干细胞的分化</a:t>
            </a:r>
            <a:endParaRPr lang="en-US" altLang="zh-CN" sz="2400" dirty="0">
              <a:solidFill>
                <a:prstClr val="white"/>
              </a:solidFill>
              <a:latin typeface="Georgia"/>
              <a:ea typeface="微软雅黑"/>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email"/>
          <a:srcRect/>
          <a:stretch>
            <a:fillRect/>
          </a:stretch>
        </p:blipFill>
        <p:spPr bwMode="auto">
          <a:xfrm>
            <a:off x="395538" y="260650"/>
            <a:ext cx="4886325" cy="2924175"/>
          </a:xfrm>
          <a:prstGeom prst="rect">
            <a:avLst/>
          </a:prstGeom>
          <a:noFill/>
          <a:ln w="9525">
            <a:noFill/>
            <a:miter lim="800000"/>
            <a:headEnd/>
            <a:tailEnd/>
          </a:ln>
        </p:spPr>
      </p:pic>
      <p:pic>
        <p:nvPicPr>
          <p:cNvPr id="13315" name="Picture 3"/>
          <p:cNvPicPr>
            <a:picLocks noChangeAspect="1" noChangeArrowheads="1"/>
          </p:cNvPicPr>
          <p:nvPr/>
        </p:nvPicPr>
        <p:blipFill>
          <a:blip r:embed="rId3" cstate="email"/>
          <a:srcRect/>
          <a:stretch>
            <a:fillRect/>
          </a:stretch>
        </p:blipFill>
        <p:spPr bwMode="auto">
          <a:xfrm>
            <a:off x="419472" y="3662513"/>
            <a:ext cx="4800600" cy="2790825"/>
          </a:xfrm>
          <a:prstGeom prst="rect">
            <a:avLst/>
          </a:prstGeom>
          <a:noFill/>
          <a:ln w="9525">
            <a:noFill/>
            <a:miter lim="800000"/>
            <a:headEnd/>
            <a:tailEnd/>
          </a:ln>
        </p:spPr>
      </p:pic>
      <p:sp>
        <p:nvSpPr>
          <p:cNvPr id="4" name="矩形 3"/>
          <p:cNvSpPr/>
          <p:nvPr/>
        </p:nvSpPr>
        <p:spPr>
          <a:xfrm>
            <a:off x="5688632" y="1268762"/>
            <a:ext cx="3203848" cy="369332"/>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dirty="0">
                <a:solidFill>
                  <a:prstClr val="white"/>
                </a:solidFill>
                <a:latin typeface="Georgia"/>
                <a:ea typeface="微软雅黑"/>
              </a:rPr>
              <a:t>造血细胞培养的实验流程</a:t>
            </a:r>
            <a:endParaRPr lang="en-US" altLang="zh-CN" dirty="0">
              <a:solidFill>
                <a:prstClr val="white"/>
              </a:solidFill>
              <a:latin typeface="Georgia"/>
              <a:ea typeface="微软雅黑"/>
            </a:endParaRPr>
          </a:p>
        </p:txBody>
      </p:sp>
      <p:sp>
        <p:nvSpPr>
          <p:cNvPr id="5" name="矩形 4"/>
          <p:cNvSpPr/>
          <p:nvPr/>
        </p:nvSpPr>
        <p:spPr>
          <a:xfrm>
            <a:off x="5724128" y="4509120"/>
            <a:ext cx="3240360" cy="646331"/>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dirty="0">
                <a:solidFill>
                  <a:prstClr val="white"/>
                </a:solidFill>
                <a:latin typeface="Georgia"/>
                <a:ea typeface="微软雅黑"/>
              </a:rPr>
              <a:t>人骨髓长时间培养物中细胞的扫描电镜结果</a:t>
            </a:r>
            <a:endParaRPr lang="en-US" altLang="zh-CN" dirty="0">
              <a:solidFill>
                <a:prstClr val="white"/>
              </a:solidFill>
              <a:latin typeface="Georgia"/>
              <a:ea typeface="微软雅黑"/>
            </a:endParaRPr>
          </a:p>
        </p:txBody>
      </p:sp>
      <p:sp>
        <p:nvSpPr>
          <p:cNvPr id="6" name="矩形 5"/>
          <p:cNvSpPr/>
          <p:nvPr/>
        </p:nvSpPr>
        <p:spPr>
          <a:xfrm>
            <a:off x="5688632" y="260650"/>
            <a:ext cx="3416320" cy="52322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none">
            <a:spAutoFit/>
          </a:bodyPr>
          <a:lstStyle/>
          <a:p>
            <a:pPr defTabSz="914400">
              <a:defRPr/>
            </a:pPr>
            <a:r>
              <a:rPr lang="zh-CN" altLang="en-US" sz="2800" dirty="0">
                <a:solidFill>
                  <a:prstClr val="white"/>
                </a:solidFill>
                <a:latin typeface="Georgia"/>
                <a:ea typeface="微软雅黑"/>
              </a:rPr>
              <a:t>造血功能的体外分析</a:t>
            </a:r>
            <a:endParaRPr lang="en-US" altLang="zh-CN" sz="2800" dirty="0">
              <a:solidFill>
                <a:prstClr val="white"/>
              </a:solidFill>
              <a:latin typeface="Georgia"/>
              <a:ea typeface="微软雅黑"/>
            </a:endParaRPr>
          </a:p>
        </p:txBody>
      </p:sp>
      <p:sp>
        <p:nvSpPr>
          <p:cNvPr id="2" name="矩形 1">
            <a:extLst>
              <a:ext uri="{FF2B5EF4-FFF2-40B4-BE49-F238E27FC236}">
                <a16:creationId xmlns:a16="http://schemas.microsoft.com/office/drawing/2014/main" id="{B6D3CE32-9E73-4A1D-96EC-13D35D9E5B72}"/>
              </a:ext>
            </a:extLst>
          </p:cNvPr>
          <p:cNvSpPr/>
          <p:nvPr/>
        </p:nvSpPr>
        <p:spPr>
          <a:xfrm>
            <a:off x="3819525" y="404662"/>
            <a:ext cx="1400547"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基质细胞附着层</a:t>
            </a:r>
          </a:p>
        </p:txBody>
      </p:sp>
      <p:sp>
        <p:nvSpPr>
          <p:cNvPr id="8" name="矩形 7">
            <a:extLst>
              <a:ext uri="{FF2B5EF4-FFF2-40B4-BE49-F238E27FC236}">
                <a16:creationId xmlns:a16="http://schemas.microsoft.com/office/drawing/2014/main" id="{54045E9D-B07E-4ECA-A362-B009131C796F}"/>
              </a:ext>
            </a:extLst>
          </p:cNvPr>
          <p:cNvSpPr/>
          <p:nvPr/>
        </p:nvSpPr>
        <p:spPr>
          <a:xfrm>
            <a:off x="3690816" y="2271562"/>
            <a:ext cx="1400547"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可见的骨髓细胞集落</a:t>
            </a:r>
          </a:p>
        </p:txBody>
      </p:sp>
      <p:sp>
        <p:nvSpPr>
          <p:cNvPr id="9" name="矩形 8">
            <a:extLst>
              <a:ext uri="{FF2B5EF4-FFF2-40B4-BE49-F238E27FC236}">
                <a16:creationId xmlns:a16="http://schemas.microsoft.com/office/drawing/2014/main" id="{F9BAD805-4C0C-4B8A-8F3B-DF9EAA7539E1}"/>
              </a:ext>
            </a:extLst>
          </p:cNvPr>
          <p:cNvSpPr/>
          <p:nvPr/>
        </p:nvSpPr>
        <p:spPr>
          <a:xfrm>
            <a:off x="2071751" y="1268762"/>
            <a:ext cx="1400547"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添加新鲜的骨髓细胞</a:t>
            </a:r>
          </a:p>
        </p:txBody>
      </p:sp>
      <p:sp>
        <p:nvSpPr>
          <p:cNvPr id="10" name="矩形 9">
            <a:extLst>
              <a:ext uri="{FF2B5EF4-FFF2-40B4-BE49-F238E27FC236}">
                <a16:creationId xmlns:a16="http://schemas.microsoft.com/office/drawing/2014/main" id="{B6702D86-43CD-4D0A-B4F3-EDF7AB32CB9A}"/>
              </a:ext>
            </a:extLst>
          </p:cNvPr>
          <p:cNvSpPr/>
          <p:nvPr/>
        </p:nvSpPr>
        <p:spPr>
          <a:xfrm>
            <a:off x="2069674" y="1993430"/>
            <a:ext cx="1214373"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在半固体琼脂中培养</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548680"/>
            <a:ext cx="8640960" cy="830997"/>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400" dirty="0">
                <a:solidFill>
                  <a:prstClr val="white"/>
                </a:solidFill>
                <a:latin typeface="Georgia"/>
                <a:ea typeface="微软雅黑"/>
              </a:rPr>
              <a:t>培养物中造血细胞的存活、增殖、分化和成熟需要多种生长因子</a:t>
            </a:r>
            <a:endParaRPr lang="en-US" altLang="zh-CN" sz="2400" dirty="0">
              <a:solidFill>
                <a:prstClr val="white"/>
              </a:solidFill>
              <a:latin typeface="Georgia"/>
              <a:ea typeface="微软雅黑"/>
            </a:endParaRPr>
          </a:p>
        </p:txBody>
      </p:sp>
      <p:sp>
        <p:nvSpPr>
          <p:cNvPr id="3" name="矩形 2"/>
          <p:cNvSpPr/>
          <p:nvPr/>
        </p:nvSpPr>
        <p:spPr>
          <a:xfrm>
            <a:off x="251520" y="1785010"/>
            <a:ext cx="8640960" cy="830997"/>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400" dirty="0">
                <a:solidFill>
                  <a:prstClr val="white"/>
                </a:solidFill>
                <a:latin typeface="Georgia"/>
                <a:ea typeface="微软雅黑"/>
              </a:rPr>
              <a:t>通过在骨髓培养物中刺激造血细胞形成集落的能力对必需的生长因子加以鉴定</a:t>
            </a:r>
            <a:endParaRPr lang="en-US" altLang="zh-CN" sz="2400" dirty="0">
              <a:solidFill>
                <a:prstClr val="white"/>
              </a:solidFill>
              <a:latin typeface="Georgia"/>
              <a:ea typeface="微软雅黑"/>
            </a:endParaRPr>
          </a:p>
        </p:txBody>
      </p:sp>
      <p:sp>
        <p:nvSpPr>
          <p:cNvPr id="4" name="TextBox 3"/>
          <p:cNvSpPr txBox="1"/>
          <p:nvPr/>
        </p:nvSpPr>
        <p:spPr>
          <a:xfrm>
            <a:off x="251520" y="2956882"/>
            <a:ext cx="2282130" cy="400110"/>
          </a:xfrm>
          <a:prstGeom prst="rect">
            <a:avLst/>
          </a:prstGeom>
          <a:solidFill>
            <a:schemeClr val="accent1"/>
          </a:solidFill>
          <a:effectLst>
            <a:outerShdw blurRad="50800" dist="38100" dir="2700000" algn="tl" rotWithShape="0">
              <a:prstClr val="black">
                <a:alpha val="40000"/>
              </a:prstClr>
            </a:outerShdw>
          </a:effectLst>
        </p:spPr>
        <p:txBody>
          <a:bodyPr wrap="square" rtlCol="0">
            <a:spAutoFit/>
          </a:bodyPr>
          <a:lstStyle/>
          <a:p>
            <a:pPr algn="ctr" defTabSz="914400">
              <a:defRPr/>
            </a:pPr>
            <a:r>
              <a:rPr lang="zh-CN" altLang="en-US" sz="2000" dirty="0">
                <a:solidFill>
                  <a:prstClr val="white"/>
                </a:solidFill>
                <a:latin typeface="Georgia"/>
                <a:ea typeface="微软雅黑"/>
              </a:rPr>
              <a:t>造血细胞因子实例</a:t>
            </a:r>
          </a:p>
        </p:txBody>
      </p:sp>
      <p:sp>
        <p:nvSpPr>
          <p:cNvPr id="5" name="矩形 4"/>
          <p:cNvSpPr/>
          <p:nvPr/>
        </p:nvSpPr>
        <p:spPr>
          <a:xfrm>
            <a:off x="827584" y="3573018"/>
            <a:ext cx="7704856" cy="400110"/>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latin typeface="Georgia"/>
                <a:ea typeface="微软雅黑"/>
              </a:rPr>
              <a:t>集落刺激因子</a:t>
            </a:r>
            <a:r>
              <a:rPr lang="en-US" altLang="zh-CN" sz="2000" dirty="0">
                <a:solidFill>
                  <a:prstClr val="white"/>
                </a:solidFill>
                <a:latin typeface="Georgia"/>
                <a:ea typeface="微软雅黑"/>
              </a:rPr>
              <a:t>(CSFs), </a:t>
            </a:r>
            <a:r>
              <a:rPr lang="zh-CN" altLang="en-US" sz="2000" dirty="0">
                <a:solidFill>
                  <a:prstClr val="white"/>
                </a:solidFill>
                <a:latin typeface="Georgia"/>
                <a:ea typeface="微软雅黑"/>
              </a:rPr>
              <a:t>能够促进不同造血细胞系的形成</a:t>
            </a:r>
            <a:endParaRPr lang="en-US" altLang="zh-CN" sz="2000" dirty="0">
              <a:solidFill>
                <a:prstClr val="white"/>
              </a:solidFill>
              <a:latin typeface="Georgia"/>
              <a:ea typeface="微软雅黑"/>
            </a:endParaRPr>
          </a:p>
        </p:txBody>
      </p:sp>
      <p:sp>
        <p:nvSpPr>
          <p:cNvPr id="6" name="矩形 5"/>
          <p:cNvSpPr/>
          <p:nvPr/>
        </p:nvSpPr>
        <p:spPr>
          <a:xfrm>
            <a:off x="827584" y="4726885"/>
            <a:ext cx="7704856" cy="707886"/>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latin typeface="Georgia"/>
                <a:ea typeface="微软雅黑"/>
              </a:rPr>
              <a:t>促红细胞生成素</a:t>
            </a:r>
            <a:r>
              <a:rPr lang="en-US" altLang="zh-CN" sz="2000" dirty="0">
                <a:solidFill>
                  <a:prstClr val="white"/>
                </a:solidFill>
                <a:latin typeface="Georgia"/>
                <a:ea typeface="微软雅黑"/>
              </a:rPr>
              <a:t>(EPO), </a:t>
            </a:r>
            <a:r>
              <a:rPr lang="zh-CN" altLang="en-US" sz="2000" dirty="0">
                <a:solidFill>
                  <a:prstClr val="white"/>
                </a:solidFill>
                <a:latin typeface="Georgia"/>
                <a:ea typeface="微软雅黑"/>
              </a:rPr>
              <a:t>由肾脏产生</a:t>
            </a:r>
            <a:r>
              <a:rPr lang="en-US" altLang="zh-CN" sz="2000" dirty="0">
                <a:solidFill>
                  <a:prstClr val="white"/>
                </a:solidFill>
                <a:latin typeface="Georgia"/>
                <a:ea typeface="微软雅黑"/>
              </a:rPr>
              <a:t>, </a:t>
            </a:r>
            <a:r>
              <a:rPr lang="zh-CN" altLang="en-US" sz="2000" dirty="0">
                <a:solidFill>
                  <a:prstClr val="white"/>
                </a:solidFill>
                <a:latin typeface="Georgia"/>
                <a:ea typeface="微软雅黑"/>
              </a:rPr>
              <a:t>能促进红细胞的末端发育并调节红细胞的生成</a:t>
            </a:r>
            <a:endParaRPr lang="en-US" altLang="zh-CN" sz="2000" dirty="0">
              <a:solidFill>
                <a:prstClr val="white"/>
              </a:solidFill>
              <a:latin typeface="Georgia"/>
              <a:ea typeface="微软雅黑"/>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04664"/>
            <a:ext cx="6048672" cy="46166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基因水平上对造血功能的调节</a:t>
            </a:r>
            <a:endParaRPr lang="en-US" altLang="zh-CN" sz="2400" dirty="0">
              <a:solidFill>
                <a:prstClr val="white"/>
              </a:solidFill>
              <a:latin typeface="Georgia"/>
              <a:ea typeface="微软雅黑"/>
            </a:endParaRPr>
          </a:p>
        </p:txBody>
      </p:sp>
      <p:sp>
        <p:nvSpPr>
          <p:cNvPr id="3" name="矩形 2"/>
          <p:cNvSpPr/>
          <p:nvPr/>
        </p:nvSpPr>
        <p:spPr>
          <a:xfrm>
            <a:off x="719572" y="1134906"/>
            <a:ext cx="7704856" cy="369332"/>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dirty="0">
                <a:solidFill>
                  <a:prstClr val="white"/>
                </a:solidFill>
                <a:latin typeface="Georgia"/>
                <a:ea typeface="微软雅黑"/>
              </a:rPr>
              <a:t>通过基因的靶向断裂鉴定了在造血作用中起到重要作用的一系列转录因子</a:t>
            </a:r>
            <a:endParaRPr lang="en-US" altLang="zh-CN" dirty="0">
              <a:solidFill>
                <a:prstClr val="white"/>
              </a:solidFill>
              <a:latin typeface="Georgia"/>
              <a:ea typeface="微软雅黑"/>
            </a:endParaRPr>
          </a:p>
        </p:txBody>
      </p:sp>
      <p:pic>
        <p:nvPicPr>
          <p:cNvPr id="4" name="Picture 2"/>
          <p:cNvPicPr>
            <a:picLocks noChangeAspect="1" noChangeArrowheads="1"/>
          </p:cNvPicPr>
          <p:nvPr/>
        </p:nvPicPr>
        <p:blipFill>
          <a:blip r:embed="rId2" cstate="email"/>
          <a:srcRect/>
          <a:stretch>
            <a:fillRect/>
          </a:stretch>
        </p:blipFill>
        <p:spPr bwMode="auto">
          <a:xfrm>
            <a:off x="467544" y="1772816"/>
            <a:ext cx="8357810" cy="4608512"/>
          </a:xfrm>
          <a:prstGeom prst="rect">
            <a:avLst/>
          </a:prstGeom>
          <a:noFill/>
          <a:ln w="9525">
            <a:solidFill>
              <a:schemeClr val="tx1"/>
            </a:solidFill>
            <a:miter lim="800000"/>
            <a:headEnd/>
            <a:tailEnd/>
          </a:ln>
          <a:effectLst>
            <a:outerShdw blurRad="63500" sx="102000" sy="102000" algn="ctr" rotWithShape="0">
              <a:prstClr val="black">
                <a:alpha val="40000"/>
              </a:prstClr>
            </a:outerShdw>
          </a:effectLst>
        </p:spPr>
      </p:pic>
      <p:sp>
        <p:nvSpPr>
          <p:cNvPr id="5" name="矩形 4">
            <a:extLst>
              <a:ext uri="{FF2B5EF4-FFF2-40B4-BE49-F238E27FC236}">
                <a16:creationId xmlns:a16="http://schemas.microsoft.com/office/drawing/2014/main" id="{83D211AC-A39F-48A6-BE07-056080D5FD20}"/>
              </a:ext>
            </a:extLst>
          </p:cNvPr>
          <p:cNvSpPr/>
          <p:nvPr/>
        </p:nvSpPr>
        <p:spPr>
          <a:xfrm>
            <a:off x="719572" y="1866900"/>
            <a:ext cx="985403" cy="352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因子</a:t>
            </a:r>
          </a:p>
        </p:txBody>
      </p:sp>
      <p:sp>
        <p:nvSpPr>
          <p:cNvPr id="6" name="矩形 5">
            <a:extLst>
              <a:ext uri="{FF2B5EF4-FFF2-40B4-BE49-F238E27FC236}">
                <a16:creationId xmlns:a16="http://schemas.microsoft.com/office/drawing/2014/main" id="{3DB90E52-168D-4211-A66D-57AA3CCCA0D7}"/>
              </a:ext>
            </a:extLst>
          </p:cNvPr>
          <p:cNvSpPr/>
          <p:nvPr/>
        </p:nvSpPr>
        <p:spPr>
          <a:xfrm>
            <a:off x="2434469" y="1866900"/>
            <a:ext cx="2423281" cy="352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所依赖的细胞系</a:t>
            </a:r>
          </a:p>
        </p:txBody>
      </p:sp>
      <p:sp>
        <p:nvSpPr>
          <p:cNvPr id="8" name="矩形 7">
            <a:extLst>
              <a:ext uri="{FF2B5EF4-FFF2-40B4-BE49-F238E27FC236}">
                <a16:creationId xmlns:a16="http://schemas.microsoft.com/office/drawing/2014/main" id="{B7C7844E-5C88-4964-92BB-B10B4B096B59}"/>
              </a:ext>
            </a:extLst>
          </p:cNvPr>
          <p:cNvSpPr/>
          <p:nvPr/>
        </p:nvSpPr>
        <p:spPr>
          <a:xfrm>
            <a:off x="2434469" y="2581275"/>
            <a:ext cx="3823456" cy="446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红细胞细胞系</a:t>
            </a:r>
          </a:p>
        </p:txBody>
      </p:sp>
      <p:sp>
        <p:nvSpPr>
          <p:cNvPr id="9" name="矩形 8">
            <a:extLst>
              <a:ext uri="{FF2B5EF4-FFF2-40B4-BE49-F238E27FC236}">
                <a16:creationId xmlns:a16="http://schemas.microsoft.com/office/drawing/2014/main" id="{D71DCDF8-008C-4B00-BF13-6799E622D2BD}"/>
              </a:ext>
            </a:extLst>
          </p:cNvPr>
          <p:cNvSpPr/>
          <p:nvPr/>
        </p:nvSpPr>
        <p:spPr>
          <a:xfrm>
            <a:off x="2429284" y="3073107"/>
            <a:ext cx="4285431" cy="446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红细胞细胞系、髓细胞系、淋巴细胞系</a:t>
            </a:r>
          </a:p>
        </p:txBody>
      </p:sp>
      <p:sp>
        <p:nvSpPr>
          <p:cNvPr id="10" name="矩形 9">
            <a:extLst>
              <a:ext uri="{FF2B5EF4-FFF2-40B4-BE49-F238E27FC236}">
                <a16:creationId xmlns:a16="http://schemas.microsoft.com/office/drawing/2014/main" id="{5058D2B1-1BCD-41C2-B7EE-437AA5B5A4E1}"/>
              </a:ext>
            </a:extLst>
          </p:cNvPr>
          <p:cNvSpPr/>
          <p:nvPr/>
        </p:nvSpPr>
        <p:spPr>
          <a:xfrm>
            <a:off x="2415419" y="3606241"/>
            <a:ext cx="6071356" cy="819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红细胞细胞系（成熟阶段）、髓细胞系（后期）、淋巴细胞系</a:t>
            </a:r>
          </a:p>
        </p:txBody>
      </p:sp>
      <p:sp>
        <p:nvSpPr>
          <p:cNvPr id="11" name="矩形 10">
            <a:extLst>
              <a:ext uri="{FF2B5EF4-FFF2-40B4-BE49-F238E27FC236}">
                <a16:creationId xmlns:a16="http://schemas.microsoft.com/office/drawing/2014/main" id="{B7C7844E-5C88-4964-92BB-B10B4B096B59}"/>
              </a:ext>
            </a:extLst>
          </p:cNvPr>
          <p:cNvSpPr/>
          <p:nvPr/>
        </p:nvSpPr>
        <p:spPr>
          <a:xfrm>
            <a:off x="2415419" y="4471426"/>
            <a:ext cx="3823456" cy="446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dirty="0">
                <a:solidFill>
                  <a:schemeClr val="tx1"/>
                </a:solidFill>
              </a:rPr>
              <a:t>髓细胞系、淋巴细胞系</a:t>
            </a:r>
          </a:p>
        </p:txBody>
      </p:sp>
      <p:sp>
        <p:nvSpPr>
          <p:cNvPr id="12" name="矩形 11">
            <a:extLst>
              <a:ext uri="{FF2B5EF4-FFF2-40B4-BE49-F238E27FC236}">
                <a16:creationId xmlns:a16="http://schemas.microsoft.com/office/drawing/2014/main" id="{6DD74B97-0D60-44A0-B515-4B015865D84F}"/>
              </a:ext>
            </a:extLst>
          </p:cNvPr>
          <p:cNvSpPr/>
          <p:nvPr/>
        </p:nvSpPr>
        <p:spPr>
          <a:xfrm>
            <a:off x="2415419" y="5004560"/>
            <a:ext cx="3823456" cy="446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dirty="0">
                <a:solidFill>
                  <a:schemeClr val="tx1"/>
                </a:solidFill>
              </a:rPr>
              <a:t>淋巴细胞系</a:t>
            </a:r>
          </a:p>
        </p:txBody>
      </p:sp>
      <p:sp>
        <p:nvSpPr>
          <p:cNvPr id="13" name="矩形 12">
            <a:extLst>
              <a:ext uri="{FF2B5EF4-FFF2-40B4-BE49-F238E27FC236}">
                <a16:creationId xmlns:a16="http://schemas.microsoft.com/office/drawing/2014/main" id="{ECF3CDAA-8A93-4AEB-84E2-A215BBD977A1}"/>
              </a:ext>
            </a:extLst>
          </p:cNvPr>
          <p:cNvSpPr/>
          <p:nvPr/>
        </p:nvSpPr>
        <p:spPr>
          <a:xfrm>
            <a:off x="2415419" y="5428566"/>
            <a:ext cx="6009009" cy="819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CN" dirty="0">
                <a:solidFill>
                  <a:schemeClr val="tx1"/>
                </a:solidFill>
              </a:rPr>
              <a:t>B</a:t>
            </a:r>
            <a:r>
              <a:rPr lang="zh-CN" altLang="en-US" dirty="0">
                <a:solidFill>
                  <a:schemeClr val="tx1"/>
                </a:solidFill>
              </a:rPr>
              <a:t>淋巴细胞系（</a:t>
            </a:r>
            <a:r>
              <a:rPr lang="en-US" altLang="zh-CN" dirty="0">
                <a:solidFill>
                  <a:schemeClr val="tx1"/>
                </a:solidFill>
              </a:rPr>
              <a:t>B</a:t>
            </a:r>
            <a:r>
              <a:rPr lang="zh-CN" altLang="en-US" dirty="0">
                <a:solidFill>
                  <a:schemeClr val="tx1"/>
                </a:solidFill>
              </a:rPr>
              <a:t>细胞分化为浆细胞阶段）</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332656"/>
            <a:ext cx="8424936"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latin typeface="Georgia"/>
                <a:ea typeface="微软雅黑"/>
              </a:rPr>
              <a:t>造血是一个通常能维持稳定状态的连续过程，其中成熟血细胞的产生速度与丢失速度相同</a:t>
            </a:r>
            <a:endParaRPr lang="en-US" altLang="zh-CN" sz="2000" dirty="0">
              <a:solidFill>
                <a:prstClr val="white"/>
              </a:solidFill>
              <a:latin typeface="Georgia"/>
              <a:ea typeface="微软雅黑"/>
            </a:endParaRPr>
          </a:p>
        </p:txBody>
      </p:sp>
      <p:grpSp>
        <p:nvGrpSpPr>
          <p:cNvPr id="5" name="组合 4"/>
          <p:cNvGrpSpPr/>
          <p:nvPr/>
        </p:nvGrpSpPr>
        <p:grpSpPr>
          <a:xfrm>
            <a:off x="323528" y="1357149"/>
            <a:ext cx="8424936" cy="424498"/>
            <a:chOff x="323528" y="1328574"/>
            <a:chExt cx="8424936" cy="424498"/>
          </a:xfrm>
        </p:grpSpPr>
        <p:sp>
          <p:nvSpPr>
            <p:cNvPr id="3" name="矩形 2"/>
            <p:cNvSpPr/>
            <p:nvPr/>
          </p:nvSpPr>
          <p:spPr>
            <a:xfrm>
              <a:off x="323528" y="1352962"/>
              <a:ext cx="8424936"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latin typeface="Georgia"/>
                  <a:ea typeface="微软雅黑"/>
                </a:rPr>
                <a:t>为了维持稳定状态，一个人平均每天需要产生约</a:t>
              </a:r>
              <a:r>
                <a:rPr lang="en-US" altLang="zh-CN" sz="2000" dirty="0">
                  <a:solidFill>
                    <a:prstClr val="white"/>
                  </a:solidFill>
                  <a:latin typeface="Georgia"/>
                  <a:ea typeface="微软雅黑"/>
                </a:rPr>
                <a:t> 3.7×10   </a:t>
              </a:r>
              <a:r>
                <a:rPr lang="zh-CN" altLang="en-US" sz="2000" dirty="0">
                  <a:solidFill>
                    <a:prstClr val="white"/>
                  </a:solidFill>
                  <a:latin typeface="Georgia"/>
                  <a:ea typeface="微软雅黑"/>
                </a:rPr>
                <a:t>个白细胞 </a:t>
              </a:r>
              <a:endParaRPr lang="en-US" altLang="zh-CN" sz="2000" dirty="0">
                <a:solidFill>
                  <a:prstClr val="white"/>
                </a:solidFill>
                <a:latin typeface="Georgia"/>
                <a:ea typeface="微软雅黑"/>
              </a:endParaRPr>
            </a:p>
          </p:txBody>
        </p:sp>
        <p:sp>
          <p:nvSpPr>
            <p:cNvPr id="4" name="TextBox 3"/>
            <p:cNvSpPr txBox="1"/>
            <p:nvPr/>
          </p:nvSpPr>
          <p:spPr>
            <a:xfrm>
              <a:off x="6502921" y="1328574"/>
              <a:ext cx="338554" cy="307777"/>
            </a:xfrm>
            <a:prstGeom prst="rect">
              <a:avLst/>
            </a:prstGeom>
            <a:noFill/>
          </p:spPr>
          <p:txBody>
            <a:bodyPr wrap="none" rtlCol="0">
              <a:spAutoFit/>
            </a:bodyPr>
            <a:lstStyle/>
            <a:p>
              <a:pPr defTabSz="914400">
                <a:defRPr/>
              </a:pPr>
              <a:r>
                <a:rPr lang="en-US" altLang="zh-CN" sz="1400" dirty="0">
                  <a:solidFill>
                    <a:prstClr val="white"/>
                  </a:solidFill>
                  <a:latin typeface="Georgia"/>
                  <a:ea typeface="微软雅黑"/>
                </a:rPr>
                <a:t>11</a:t>
              </a:r>
              <a:endParaRPr lang="zh-CN" altLang="en-US" sz="1400" dirty="0">
                <a:solidFill>
                  <a:prstClr val="white"/>
                </a:solidFill>
                <a:latin typeface="Georgia"/>
                <a:ea typeface="微软雅黑"/>
              </a:endParaRPr>
            </a:p>
          </p:txBody>
        </p:sp>
      </p:grpSp>
      <p:sp>
        <p:nvSpPr>
          <p:cNvPr id="6" name="矩形 5"/>
          <p:cNvSpPr/>
          <p:nvPr/>
        </p:nvSpPr>
        <p:spPr>
          <a:xfrm>
            <a:off x="323528" y="2693436"/>
            <a:ext cx="8424936"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latin typeface="Georgia"/>
                <a:ea typeface="微软雅黑"/>
              </a:rPr>
              <a:t>造血功能的稳态调节可通过多种方式实现</a:t>
            </a:r>
            <a:endParaRPr lang="en-US" altLang="zh-CN" sz="2000" dirty="0">
              <a:solidFill>
                <a:prstClr val="white"/>
              </a:solidFill>
              <a:latin typeface="Georgia"/>
              <a:ea typeface="微软雅黑"/>
            </a:endParaRPr>
          </a:p>
        </p:txBody>
      </p:sp>
      <p:sp>
        <p:nvSpPr>
          <p:cNvPr id="7" name="矩形 6">
            <a:extLst>
              <a:ext uri="{FF2B5EF4-FFF2-40B4-BE49-F238E27FC236}">
                <a16:creationId xmlns:a16="http://schemas.microsoft.com/office/drawing/2014/main" id="{B6BB0275-1B00-48C9-839D-6BFEADF0E9B1}"/>
              </a:ext>
            </a:extLst>
          </p:cNvPr>
          <p:cNvSpPr/>
          <p:nvPr/>
        </p:nvSpPr>
        <p:spPr>
          <a:xfrm>
            <a:off x="561975" y="3411946"/>
            <a:ext cx="8186489" cy="29329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sz="2400" dirty="0">
                <a:solidFill>
                  <a:schemeClr val="tx1"/>
                </a:solidFill>
              </a:rPr>
              <a:t>调节由骨髓基质细胞产生的细胞因子的水平和种类</a:t>
            </a:r>
            <a:endParaRPr lang="en-US" altLang="zh-CN" sz="2400" dirty="0">
              <a:solidFill>
                <a:schemeClr val="tx1"/>
              </a:solidFill>
            </a:endParaRPr>
          </a:p>
          <a:p>
            <a:pPr marL="285750" indent="-285750">
              <a:lnSpc>
                <a:spcPct val="150000"/>
              </a:lnSpc>
              <a:buFont typeface="Arial" panose="020B0604020202020204" pitchFamily="34" charset="0"/>
              <a:buChar char="•"/>
            </a:pPr>
            <a:r>
              <a:rPr lang="zh-CN" altLang="en-US" sz="2400" dirty="0">
                <a:solidFill>
                  <a:schemeClr val="tx1"/>
                </a:solidFill>
              </a:rPr>
              <a:t>由诸如活化</a:t>
            </a:r>
            <a:r>
              <a:rPr lang="en-US" altLang="zh-CN" sz="2400" dirty="0">
                <a:solidFill>
                  <a:schemeClr val="tx1"/>
                </a:solidFill>
              </a:rPr>
              <a:t>T</a:t>
            </a:r>
            <a:r>
              <a:rPr lang="zh-CN" altLang="en-US" sz="2400" dirty="0">
                <a:solidFill>
                  <a:schemeClr val="tx1"/>
                </a:solidFill>
              </a:rPr>
              <a:t>细胞和巨噬细胞等其它细胞产生具有造血活性的细胞因子</a:t>
            </a:r>
            <a:endParaRPr lang="en-US" altLang="zh-CN" sz="2400" dirty="0">
              <a:solidFill>
                <a:schemeClr val="tx1"/>
              </a:solidFill>
            </a:endParaRPr>
          </a:p>
          <a:p>
            <a:pPr marL="285750" indent="-285750">
              <a:lnSpc>
                <a:spcPct val="150000"/>
              </a:lnSpc>
              <a:buFont typeface="Arial" panose="020B0604020202020204" pitchFamily="34" charset="0"/>
              <a:buChar char="•"/>
            </a:pPr>
            <a:r>
              <a:rPr lang="zh-CN" altLang="en-US" sz="2400" dirty="0">
                <a:solidFill>
                  <a:schemeClr val="tx1"/>
                </a:solidFill>
              </a:rPr>
              <a:t>对干细胞和祖细胞中造血活性细胞因子受体的表达调控</a:t>
            </a:r>
            <a:endParaRPr lang="en-US" altLang="zh-CN" sz="2400" dirty="0">
              <a:solidFill>
                <a:schemeClr val="tx1"/>
              </a:solidFill>
            </a:endParaRPr>
          </a:p>
          <a:p>
            <a:pPr marL="285750" indent="-285750">
              <a:lnSpc>
                <a:spcPct val="150000"/>
              </a:lnSpc>
              <a:buFont typeface="Arial" panose="020B0604020202020204" pitchFamily="34" charset="0"/>
              <a:buChar char="•"/>
            </a:pPr>
            <a:r>
              <a:rPr lang="zh-CN" altLang="en-US" sz="2400" dirty="0">
                <a:solidFill>
                  <a:schemeClr val="tx1"/>
                </a:solidFill>
              </a:rPr>
              <a:t>通过诱导受控的细胞死亡来清除一些细胞</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2-03"/>
          <p:cNvPicPr>
            <a:picLocks noChangeAspect="1" noChangeArrowheads="1"/>
          </p:cNvPicPr>
          <p:nvPr/>
        </p:nvPicPr>
        <p:blipFill>
          <a:blip r:embed="rId2" cstate="email"/>
          <a:srcRect/>
          <a:stretch>
            <a:fillRect/>
          </a:stretch>
        </p:blipFill>
        <p:spPr bwMode="auto">
          <a:xfrm>
            <a:off x="1219202" y="116634"/>
            <a:ext cx="6721475" cy="6532563"/>
          </a:xfrm>
          <a:prstGeom prst="rect">
            <a:avLst/>
          </a:prstGeom>
          <a:noFill/>
          <a:ln w="9525">
            <a:noFill/>
            <a:miter lim="800000"/>
            <a:headEnd/>
            <a:tailEnd/>
          </a:ln>
          <a:effectLst/>
        </p:spPr>
      </p:pic>
      <p:sp>
        <p:nvSpPr>
          <p:cNvPr id="3" name="流程图: 过程 2"/>
          <p:cNvSpPr/>
          <p:nvPr/>
        </p:nvSpPr>
        <p:spPr>
          <a:xfrm>
            <a:off x="1043608" y="6237312"/>
            <a:ext cx="2088232" cy="50405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4" name="矩形 3"/>
          <p:cNvSpPr/>
          <p:nvPr/>
        </p:nvSpPr>
        <p:spPr>
          <a:xfrm>
            <a:off x="683568" y="6309320"/>
            <a:ext cx="7776864" cy="369332"/>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dirty="0">
                <a:solidFill>
                  <a:prstClr val="white"/>
                </a:solidFill>
                <a:latin typeface="Georgia"/>
                <a:ea typeface="微软雅黑"/>
              </a:rPr>
              <a:t>细胞凋亡和细胞坏死过程中表型变化比较</a:t>
            </a:r>
            <a:endParaRPr lang="en-US" altLang="zh-CN" dirty="0">
              <a:solidFill>
                <a:prstClr val="white"/>
              </a:solidFill>
              <a:latin typeface="Georgia"/>
              <a:ea typeface="微软雅黑"/>
            </a:endParaRPr>
          </a:p>
        </p:txBody>
      </p:sp>
      <p:sp>
        <p:nvSpPr>
          <p:cNvPr id="5" name="矩形 4">
            <a:extLst>
              <a:ext uri="{FF2B5EF4-FFF2-40B4-BE49-F238E27FC236}">
                <a16:creationId xmlns:a16="http://schemas.microsoft.com/office/drawing/2014/main" id="{917F1BD3-3AA3-4773-AAF3-0A6CF891FA2B}"/>
              </a:ext>
            </a:extLst>
          </p:cNvPr>
          <p:cNvSpPr/>
          <p:nvPr/>
        </p:nvSpPr>
        <p:spPr>
          <a:xfrm>
            <a:off x="2571750" y="942975"/>
            <a:ext cx="1009650"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坏死</a:t>
            </a:r>
          </a:p>
        </p:txBody>
      </p:sp>
      <p:sp>
        <p:nvSpPr>
          <p:cNvPr id="6" name="矩形 5">
            <a:extLst>
              <a:ext uri="{FF2B5EF4-FFF2-40B4-BE49-F238E27FC236}">
                <a16:creationId xmlns:a16="http://schemas.microsoft.com/office/drawing/2014/main" id="{B5D321F8-B4FF-4DC4-B695-992AF49DFC64}"/>
              </a:ext>
            </a:extLst>
          </p:cNvPr>
          <p:cNvSpPr/>
          <p:nvPr/>
        </p:nvSpPr>
        <p:spPr>
          <a:xfrm>
            <a:off x="5505451" y="923925"/>
            <a:ext cx="1133473"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凋亡</a:t>
            </a:r>
          </a:p>
        </p:txBody>
      </p:sp>
      <p:sp>
        <p:nvSpPr>
          <p:cNvPr id="7" name="矩形 6">
            <a:extLst>
              <a:ext uri="{FF2B5EF4-FFF2-40B4-BE49-F238E27FC236}">
                <a16:creationId xmlns:a16="http://schemas.microsoft.com/office/drawing/2014/main" id="{E4D059B7-006A-444C-B851-EE03821FD45A}"/>
              </a:ext>
            </a:extLst>
          </p:cNvPr>
          <p:cNvSpPr/>
          <p:nvPr/>
        </p:nvSpPr>
        <p:spPr>
          <a:xfrm>
            <a:off x="1043609" y="1466850"/>
            <a:ext cx="2156791" cy="942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染色质凝集</a:t>
            </a:r>
            <a:endParaRPr lang="en-US" altLang="zh-CN" sz="1600" b="1" dirty="0">
              <a:solidFill>
                <a:schemeClr val="tx1"/>
              </a:solidFill>
            </a:endParaRPr>
          </a:p>
          <a:p>
            <a:pPr algn="ctr"/>
            <a:r>
              <a:rPr lang="zh-CN" altLang="en-US" sz="1600" b="1" dirty="0">
                <a:solidFill>
                  <a:schemeClr val="tx1"/>
                </a:solidFill>
              </a:rPr>
              <a:t>细胞器膨胀</a:t>
            </a:r>
            <a:endParaRPr lang="en-US" altLang="zh-CN" sz="1600" b="1" dirty="0">
              <a:solidFill>
                <a:schemeClr val="tx1"/>
              </a:solidFill>
            </a:endParaRPr>
          </a:p>
          <a:p>
            <a:pPr algn="ctr"/>
            <a:r>
              <a:rPr lang="zh-CN" altLang="en-US" sz="1600" b="1" dirty="0">
                <a:solidFill>
                  <a:schemeClr val="tx1"/>
                </a:solidFill>
              </a:rPr>
              <a:t>絮状线粒体</a:t>
            </a:r>
          </a:p>
        </p:txBody>
      </p:sp>
      <p:sp>
        <p:nvSpPr>
          <p:cNvPr id="8" name="矩形 7">
            <a:extLst>
              <a:ext uri="{FF2B5EF4-FFF2-40B4-BE49-F238E27FC236}">
                <a16:creationId xmlns:a16="http://schemas.microsoft.com/office/drawing/2014/main" id="{0E023793-25E7-4B79-9828-C4436A71A76D}"/>
              </a:ext>
            </a:extLst>
          </p:cNvPr>
          <p:cNvSpPr/>
          <p:nvPr/>
        </p:nvSpPr>
        <p:spPr>
          <a:xfrm>
            <a:off x="5959479" y="1466850"/>
            <a:ext cx="2156791"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轻微卷曲</a:t>
            </a:r>
            <a:endParaRPr lang="en-US" altLang="zh-CN" sz="1600" b="1" dirty="0">
              <a:solidFill>
                <a:schemeClr val="tx1"/>
              </a:solidFill>
            </a:endParaRPr>
          </a:p>
          <a:p>
            <a:pPr algn="ctr"/>
            <a:r>
              <a:rPr lang="zh-CN" altLang="en-US" sz="1600" b="1" dirty="0">
                <a:solidFill>
                  <a:schemeClr val="tx1"/>
                </a:solidFill>
              </a:rPr>
              <a:t>染色质凝结分离</a:t>
            </a:r>
            <a:endParaRPr lang="en-US" altLang="zh-CN" sz="1600" b="1" dirty="0">
              <a:solidFill>
                <a:schemeClr val="tx1"/>
              </a:solidFill>
            </a:endParaRPr>
          </a:p>
          <a:p>
            <a:pPr algn="ctr"/>
            <a:r>
              <a:rPr lang="zh-CN" altLang="en-US" sz="1600" b="1" dirty="0">
                <a:solidFill>
                  <a:schemeClr val="tx1"/>
                </a:solidFill>
              </a:rPr>
              <a:t>细胞质凝聚</a:t>
            </a:r>
          </a:p>
        </p:txBody>
      </p:sp>
      <p:sp>
        <p:nvSpPr>
          <p:cNvPr id="9" name="矩形 8">
            <a:extLst>
              <a:ext uri="{FF2B5EF4-FFF2-40B4-BE49-F238E27FC236}">
                <a16:creationId xmlns:a16="http://schemas.microsoft.com/office/drawing/2014/main" id="{EF22504C-D7F8-4A17-B8B7-B22B32E34D04}"/>
              </a:ext>
            </a:extLst>
          </p:cNvPr>
          <p:cNvSpPr/>
          <p:nvPr/>
        </p:nvSpPr>
        <p:spPr>
          <a:xfrm>
            <a:off x="2405684" y="4338639"/>
            <a:ext cx="1175716"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细胞破裂</a:t>
            </a:r>
          </a:p>
        </p:txBody>
      </p:sp>
      <p:sp>
        <p:nvSpPr>
          <p:cNvPr id="10" name="矩形 9">
            <a:extLst>
              <a:ext uri="{FF2B5EF4-FFF2-40B4-BE49-F238E27FC236}">
                <a16:creationId xmlns:a16="http://schemas.microsoft.com/office/drawing/2014/main" id="{A0587E5F-788C-4804-88CE-988352C90D14}"/>
              </a:ext>
            </a:extLst>
          </p:cNvPr>
          <p:cNvSpPr/>
          <p:nvPr/>
        </p:nvSpPr>
        <p:spPr>
          <a:xfrm>
            <a:off x="5524501" y="4313756"/>
            <a:ext cx="124777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吞噬</a:t>
            </a:r>
          </a:p>
        </p:txBody>
      </p:sp>
      <p:sp>
        <p:nvSpPr>
          <p:cNvPr id="11" name="矩形 10">
            <a:extLst>
              <a:ext uri="{FF2B5EF4-FFF2-40B4-BE49-F238E27FC236}">
                <a16:creationId xmlns:a16="http://schemas.microsoft.com/office/drawing/2014/main" id="{CB7FBE17-4E40-4C49-BE13-112092A9FC8C}"/>
              </a:ext>
            </a:extLst>
          </p:cNvPr>
          <p:cNvSpPr/>
          <p:nvPr/>
        </p:nvSpPr>
        <p:spPr>
          <a:xfrm>
            <a:off x="6116639" y="3053684"/>
            <a:ext cx="2156791"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细胞核破碎</a:t>
            </a:r>
            <a:endParaRPr lang="en-US" altLang="zh-CN" sz="1600" b="1" dirty="0">
              <a:solidFill>
                <a:schemeClr val="tx1"/>
              </a:solidFill>
            </a:endParaRPr>
          </a:p>
          <a:p>
            <a:pPr algn="ctr"/>
            <a:r>
              <a:rPr lang="zh-CN" altLang="en-US" sz="1600" b="1" dirty="0">
                <a:solidFill>
                  <a:schemeClr val="tx1"/>
                </a:solidFill>
              </a:rPr>
              <a:t>起泡</a:t>
            </a:r>
            <a:endParaRPr lang="en-US" altLang="zh-CN" sz="1600" b="1" dirty="0">
              <a:solidFill>
                <a:schemeClr val="tx1"/>
              </a:solidFill>
            </a:endParaRPr>
          </a:p>
          <a:p>
            <a:pPr algn="ctr"/>
            <a:r>
              <a:rPr lang="zh-CN" altLang="en-US" sz="1600" b="1" dirty="0">
                <a:solidFill>
                  <a:schemeClr val="tx1"/>
                </a:solidFill>
              </a:rPr>
              <a:t>形成凋亡小体</a:t>
            </a:r>
          </a:p>
        </p:txBody>
      </p:sp>
      <p:sp>
        <p:nvSpPr>
          <p:cNvPr id="12" name="矩形 11">
            <a:extLst>
              <a:ext uri="{FF2B5EF4-FFF2-40B4-BE49-F238E27FC236}">
                <a16:creationId xmlns:a16="http://schemas.microsoft.com/office/drawing/2014/main" id="{E80BE2CE-BC2F-449A-B293-A18528EA2FE1}"/>
              </a:ext>
            </a:extLst>
          </p:cNvPr>
          <p:cNvSpPr/>
          <p:nvPr/>
        </p:nvSpPr>
        <p:spPr>
          <a:xfrm>
            <a:off x="5959479" y="4682169"/>
            <a:ext cx="1422396"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凋亡小体</a:t>
            </a:r>
          </a:p>
        </p:txBody>
      </p:sp>
      <p:sp>
        <p:nvSpPr>
          <p:cNvPr id="13" name="矩形 12">
            <a:extLst>
              <a:ext uri="{FF2B5EF4-FFF2-40B4-BE49-F238E27FC236}">
                <a16:creationId xmlns:a16="http://schemas.microsoft.com/office/drawing/2014/main" id="{B6F9334C-5638-4522-A284-C8F49636558D}"/>
              </a:ext>
            </a:extLst>
          </p:cNvPr>
          <p:cNvSpPr/>
          <p:nvPr/>
        </p:nvSpPr>
        <p:spPr>
          <a:xfrm>
            <a:off x="6417161" y="5387828"/>
            <a:ext cx="105996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吞噬细胞</a:t>
            </a:r>
          </a:p>
        </p:txBody>
      </p:sp>
      <p:sp>
        <p:nvSpPr>
          <p:cNvPr id="14" name="矩形 13">
            <a:extLst>
              <a:ext uri="{FF2B5EF4-FFF2-40B4-BE49-F238E27FC236}">
                <a16:creationId xmlns:a16="http://schemas.microsoft.com/office/drawing/2014/main" id="{B147FAFC-D15A-41F8-B92D-45D5CB747B6B}"/>
              </a:ext>
            </a:extLst>
          </p:cNvPr>
          <p:cNvSpPr/>
          <p:nvPr/>
        </p:nvSpPr>
        <p:spPr>
          <a:xfrm>
            <a:off x="2993542" y="4814691"/>
            <a:ext cx="1302233" cy="58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释放细胞内容物</a:t>
            </a:r>
          </a:p>
        </p:txBody>
      </p:sp>
      <p:sp>
        <p:nvSpPr>
          <p:cNvPr id="15" name="矩形 14">
            <a:extLst>
              <a:ext uri="{FF2B5EF4-FFF2-40B4-BE49-F238E27FC236}">
                <a16:creationId xmlns:a16="http://schemas.microsoft.com/office/drawing/2014/main" id="{06763A1B-41E2-4860-8767-81CB1A24E16D}"/>
              </a:ext>
            </a:extLst>
          </p:cNvPr>
          <p:cNvSpPr/>
          <p:nvPr/>
        </p:nvSpPr>
        <p:spPr>
          <a:xfrm>
            <a:off x="2930283" y="5943884"/>
            <a:ext cx="1302233" cy="295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炎症</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D66CD6-E2F8-47EB-941F-645F50486E70}"/>
              </a:ext>
            </a:extLst>
          </p:cNvPr>
          <p:cNvSpPr txBox="1"/>
          <p:nvPr/>
        </p:nvSpPr>
        <p:spPr>
          <a:xfrm>
            <a:off x="266332" y="159798"/>
            <a:ext cx="8682361" cy="1323439"/>
          </a:xfrm>
          <a:prstGeom prst="rect">
            <a:avLst/>
          </a:prstGeom>
          <a:noFill/>
        </p:spPr>
        <p:txBody>
          <a:bodyPr wrap="square" rtlCol="0">
            <a:spAutoFit/>
          </a:bodyPr>
          <a:lstStyle/>
          <a:p>
            <a:r>
              <a:rPr lang="zh-CN" altLang="en-US" sz="2000" dirty="0"/>
              <a:t>免疫学</a:t>
            </a:r>
            <a:endParaRPr lang="en-US" altLang="zh-CN" sz="2000" dirty="0"/>
          </a:p>
          <a:p>
            <a:r>
              <a:rPr lang="en-US" altLang="zh-CN" sz="2000" dirty="0"/>
              <a:t>	</a:t>
            </a:r>
            <a:r>
              <a:rPr lang="zh-CN" altLang="en-US" sz="2000" dirty="0"/>
              <a:t>免疫学是研究机体免疫系统的组成与功能、免疫应答机制及免疫疾病的学科。</a:t>
            </a:r>
            <a:endParaRPr lang="en-US" altLang="zh-CN" sz="2000" dirty="0"/>
          </a:p>
          <a:p>
            <a:r>
              <a:rPr lang="en-US" altLang="zh-CN" sz="2000" dirty="0"/>
              <a:t>	</a:t>
            </a:r>
            <a:r>
              <a:rPr lang="zh-CN" altLang="en-US" sz="2000" dirty="0"/>
              <a:t>免疫系统的组成</a:t>
            </a:r>
          </a:p>
        </p:txBody>
      </p:sp>
      <p:pic>
        <p:nvPicPr>
          <p:cNvPr id="3" name="图片 2">
            <a:extLst>
              <a:ext uri="{FF2B5EF4-FFF2-40B4-BE49-F238E27FC236}">
                <a16:creationId xmlns:a16="http://schemas.microsoft.com/office/drawing/2014/main" id="{5C7C8ACB-CAC6-46F4-8E67-B5EE07CCA381}"/>
              </a:ext>
            </a:extLst>
          </p:cNvPr>
          <p:cNvPicPr>
            <a:picLocks noChangeAspect="1"/>
          </p:cNvPicPr>
          <p:nvPr/>
        </p:nvPicPr>
        <p:blipFill>
          <a:blip r:embed="rId2"/>
          <a:stretch>
            <a:fillRect/>
          </a:stretch>
        </p:blipFill>
        <p:spPr>
          <a:xfrm>
            <a:off x="266332" y="1481397"/>
            <a:ext cx="8682361" cy="5212675"/>
          </a:xfrm>
          <a:prstGeom prst="rect">
            <a:avLst/>
          </a:prstGeom>
        </p:spPr>
      </p:pic>
    </p:spTree>
    <p:extLst>
      <p:ext uri="{BB962C8B-B14F-4D97-AF65-F5344CB8AC3E}">
        <p14:creationId xmlns:p14="http://schemas.microsoft.com/office/powerpoint/2010/main" val="3388337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0202" y="165100"/>
            <a:ext cx="5893966" cy="6692900"/>
            <a:chOff x="1619672" y="165100"/>
            <a:chExt cx="5893966" cy="6692900"/>
          </a:xfrm>
        </p:grpSpPr>
        <p:pic>
          <p:nvPicPr>
            <p:cNvPr id="2" name="Picture 2" descr="figure 2-04"/>
            <p:cNvPicPr>
              <a:picLocks noChangeAspect="1" noChangeArrowheads="1"/>
            </p:cNvPicPr>
            <p:nvPr/>
          </p:nvPicPr>
          <p:blipFill>
            <a:blip r:embed="rId2" cstate="email"/>
            <a:srcRect/>
            <a:stretch>
              <a:fillRect/>
            </a:stretch>
          </p:blipFill>
          <p:spPr bwMode="auto">
            <a:xfrm>
              <a:off x="1638300" y="165100"/>
              <a:ext cx="5875338" cy="6532563"/>
            </a:xfrm>
            <a:prstGeom prst="rect">
              <a:avLst/>
            </a:prstGeom>
            <a:noFill/>
            <a:ln w="9525">
              <a:noFill/>
              <a:miter lim="800000"/>
              <a:headEnd/>
              <a:tailEnd/>
            </a:ln>
            <a:effectLst/>
          </p:spPr>
        </p:pic>
        <p:sp>
          <p:nvSpPr>
            <p:cNvPr id="3" name="流程图: 过程 2"/>
            <p:cNvSpPr/>
            <p:nvPr/>
          </p:nvSpPr>
          <p:spPr>
            <a:xfrm>
              <a:off x="1619672" y="6237312"/>
              <a:ext cx="2016224" cy="62068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6372200" y="2564904"/>
            <a:ext cx="1838350" cy="369332"/>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dirty="0">
                <a:solidFill>
                  <a:prstClr val="white"/>
                </a:solidFill>
                <a:latin typeface="Georgia"/>
                <a:ea typeface="微软雅黑"/>
              </a:rPr>
              <a:t>光学显微镜照片</a:t>
            </a:r>
            <a:r>
              <a:rPr lang="en-US" altLang="zh-CN" dirty="0">
                <a:solidFill>
                  <a:prstClr val="white"/>
                </a:solidFill>
                <a:latin typeface="Georgia"/>
                <a:ea typeface="微软雅黑"/>
              </a:rPr>
              <a:t> </a:t>
            </a:r>
          </a:p>
        </p:txBody>
      </p:sp>
      <p:sp>
        <p:nvSpPr>
          <p:cNvPr id="6" name="矩形 5"/>
          <p:cNvSpPr/>
          <p:nvPr/>
        </p:nvSpPr>
        <p:spPr>
          <a:xfrm>
            <a:off x="6372203" y="4941170"/>
            <a:ext cx="1590698" cy="369332"/>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dirty="0">
                <a:solidFill>
                  <a:prstClr val="white"/>
                </a:solidFill>
                <a:latin typeface="Georgia"/>
                <a:ea typeface="微软雅黑"/>
              </a:rPr>
              <a:t>扫描电镜结果</a:t>
            </a:r>
            <a:endParaRPr lang="en-US" altLang="zh-CN" dirty="0">
              <a:solidFill>
                <a:prstClr val="white"/>
              </a:solidFill>
              <a:latin typeface="Georgia"/>
              <a:ea typeface="微软雅黑"/>
            </a:endParaRPr>
          </a:p>
        </p:txBody>
      </p:sp>
      <p:sp>
        <p:nvSpPr>
          <p:cNvPr id="7" name="矩形 6"/>
          <p:cNvSpPr/>
          <p:nvPr/>
        </p:nvSpPr>
        <p:spPr>
          <a:xfrm>
            <a:off x="6372200" y="260650"/>
            <a:ext cx="2232248" cy="461665"/>
          </a:xfrm>
          <a:prstGeom prst="rect">
            <a:avLst/>
          </a:prstGeom>
          <a:solidFill>
            <a:schemeClr val="accent3">
              <a:lumMod val="50000"/>
            </a:schemeClr>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凋亡</a:t>
            </a:r>
            <a:endParaRPr lang="en-US" altLang="zh-CN" sz="2400" dirty="0">
              <a:solidFill>
                <a:prstClr val="white"/>
              </a:solidFill>
              <a:latin typeface="Georgia"/>
              <a:ea typeface="微软雅黑"/>
            </a:endParaRPr>
          </a:p>
        </p:txBody>
      </p:sp>
      <p:sp>
        <p:nvSpPr>
          <p:cNvPr id="8" name="矩形 7"/>
          <p:cNvSpPr/>
          <p:nvPr/>
        </p:nvSpPr>
        <p:spPr>
          <a:xfrm>
            <a:off x="1045518" y="3707740"/>
            <a:ext cx="1569660" cy="369332"/>
          </a:xfrm>
          <a:prstGeom prst="rect">
            <a:avLst/>
          </a:prstGeom>
          <a:solidFill>
            <a:srgbClr val="00B0F0"/>
          </a:solidFill>
        </p:spPr>
        <p:txBody>
          <a:bodyPr wrap="none">
            <a:spAutoFit/>
          </a:bodyPr>
          <a:lstStyle/>
          <a:p>
            <a:pPr defTabSz="914400">
              <a:defRPr/>
            </a:pPr>
            <a:r>
              <a:rPr lang="zh-CN" altLang="en-US" dirty="0">
                <a:solidFill>
                  <a:prstClr val="white"/>
                </a:solidFill>
                <a:latin typeface="Georgia"/>
                <a:ea typeface="微软雅黑"/>
              </a:rPr>
              <a:t>正常胸腺细胞</a:t>
            </a:r>
            <a:endParaRPr lang="en-US" altLang="zh-CN" dirty="0">
              <a:solidFill>
                <a:prstClr val="white"/>
              </a:solidFill>
              <a:latin typeface="Georgia"/>
              <a:ea typeface="微软雅黑"/>
            </a:endParaRPr>
          </a:p>
        </p:txBody>
      </p:sp>
      <p:sp>
        <p:nvSpPr>
          <p:cNvPr id="9" name="矩形 8"/>
          <p:cNvSpPr/>
          <p:nvPr/>
        </p:nvSpPr>
        <p:spPr>
          <a:xfrm>
            <a:off x="3906790" y="3707740"/>
            <a:ext cx="1800493" cy="369332"/>
          </a:xfrm>
          <a:prstGeom prst="rect">
            <a:avLst/>
          </a:prstGeom>
          <a:solidFill>
            <a:srgbClr val="00B0F0"/>
          </a:solidFill>
        </p:spPr>
        <p:txBody>
          <a:bodyPr wrap="none">
            <a:spAutoFit/>
          </a:bodyPr>
          <a:lstStyle/>
          <a:p>
            <a:pPr defTabSz="914400">
              <a:defRPr/>
            </a:pPr>
            <a:r>
              <a:rPr lang="zh-CN" altLang="en-US" dirty="0">
                <a:solidFill>
                  <a:prstClr val="white"/>
                </a:solidFill>
                <a:latin typeface="Georgia"/>
                <a:ea typeface="微软雅黑"/>
              </a:rPr>
              <a:t>凋亡的胸腺细胞</a:t>
            </a:r>
            <a:endParaRPr lang="en-US" altLang="zh-CN" dirty="0">
              <a:solidFill>
                <a:prstClr val="white"/>
              </a:solidFill>
              <a:latin typeface="Georgia"/>
              <a:ea typeface="微软雅黑"/>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83768" y="188642"/>
            <a:ext cx="6480720" cy="6060529"/>
            <a:chOff x="1148655" y="44624"/>
            <a:chExt cx="7743825" cy="7212657"/>
          </a:xfrm>
        </p:grpSpPr>
        <p:pic>
          <p:nvPicPr>
            <p:cNvPr id="14339" name="Picture 3"/>
            <p:cNvPicPr>
              <a:picLocks noChangeAspect="1" noChangeArrowheads="1"/>
            </p:cNvPicPr>
            <p:nvPr/>
          </p:nvPicPr>
          <p:blipFill>
            <a:blip r:embed="rId2" cstate="email"/>
            <a:srcRect/>
            <a:stretch>
              <a:fillRect/>
            </a:stretch>
          </p:blipFill>
          <p:spPr bwMode="auto">
            <a:xfrm>
              <a:off x="1148655" y="3933056"/>
              <a:ext cx="7743825" cy="3324225"/>
            </a:xfrm>
            <a:prstGeom prst="rect">
              <a:avLst/>
            </a:prstGeom>
            <a:noFill/>
            <a:ln w="9525">
              <a:noFill/>
              <a:miter lim="800000"/>
              <a:headEnd/>
              <a:tailEnd/>
            </a:ln>
          </p:spPr>
        </p:pic>
        <p:pic>
          <p:nvPicPr>
            <p:cNvPr id="14338" name="Picture 2"/>
            <p:cNvPicPr>
              <a:picLocks noChangeAspect="1" noChangeArrowheads="1"/>
            </p:cNvPicPr>
            <p:nvPr/>
          </p:nvPicPr>
          <p:blipFill>
            <a:blip r:embed="rId3" cstate="email"/>
            <a:srcRect/>
            <a:stretch>
              <a:fillRect/>
            </a:stretch>
          </p:blipFill>
          <p:spPr bwMode="auto">
            <a:xfrm>
              <a:off x="1962150" y="44624"/>
              <a:ext cx="5219700" cy="4076700"/>
            </a:xfrm>
            <a:prstGeom prst="rect">
              <a:avLst/>
            </a:prstGeom>
            <a:noFill/>
            <a:ln w="9525">
              <a:noFill/>
              <a:miter lim="800000"/>
              <a:headEnd/>
              <a:tailEnd/>
            </a:ln>
          </p:spPr>
        </p:pic>
      </p:grpSp>
      <p:sp>
        <p:nvSpPr>
          <p:cNvPr id="5" name="矩形 4"/>
          <p:cNvSpPr/>
          <p:nvPr/>
        </p:nvSpPr>
        <p:spPr>
          <a:xfrm>
            <a:off x="2627784" y="6237312"/>
            <a:ext cx="6444208" cy="400110"/>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prstClr val="white"/>
                </a:solidFill>
                <a:latin typeface="Georgia"/>
                <a:ea typeface="微软雅黑"/>
              </a:rPr>
              <a:t>通过细胞凋亡调节活化</a:t>
            </a:r>
            <a:r>
              <a:rPr lang="en-US" altLang="zh-CN" sz="2000" dirty="0">
                <a:solidFill>
                  <a:prstClr val="white"/>
                </a:solidFill>
                <a:latin typeface="Georgia"/>
                <a:ea typeface="微软雅黑"/>
              </a:rPr>
              <a:t>B</a:t>
            </a:r>
            <a:r>
              <a:rPr lang="zh-CN" altLang="en-US" sz="2000" dirty="0">
                <a:solidFill>
                  <a:prstClr val="white"/>
                </a:solidFill>
                <a:latin typeface="Georgia"/>
                <a:ea typeface="微软雅黑"/>
              </a:rPr>
              <a:t>细胞的数量</a:t>
            </a:r>
            <a:endParaRPr lang="en-US" altLang="zh-CN" sz="2000" dirty="0">
              <a:solidFill>
                <a:prstClr val="white"/>
              </a:solidFill>
              <a:latin typeface="Georgia"/>
              <a:ea typeface="微软雅黑"/>
            </a:endParaRPr>
          </a:p>
        </p:txBody>
      </p:sp>
      <p:pic>
        <p:nvPicPr>
          <p:cNvPr id="14340" name="Picture 4"/>
          <p:cNvPicPr>
            <a:picLocks noChangeAspect="1" noChangeArrowheads="1"/>
          </p:cNvPicPr>
          <p:nvPr/>
        </p:nvPicPr>
        <p:blipFill>
          <a:blip r:embed="rId4" cstate="email"/>
          <a:srcRect/>
          <a:stretch>
            <a:fillRect/>
          </a:stretch>
        </p:blipFill>
        <p:spPr bwMode="auto">
          <a:xfrm>
            <a:off x="107506" y="1340770"/>
            <a:ext cx="3928431" cy="2034927"/>
          </a:xfrm>
          <a:prstGeom prst="rect">
            <a:avLst/>
          </a:prstGeom>
          <a:noFill/>
          <a:ln w="9525">
            <a:solidFill>
              <a:schemeClr val="tx1"/>
            </a:solidFill>
            <a:miter lim="800000"/>
            <a:headEnd/>
            <a:tailEnd/>
          </a:ln>
          <a:effectLst>
            <a:outerShdw blurRad="63500" sx="102000" sy="102000" algn="ctr" rotWithShape="0">
              <a:prstClr val="black">
                <a:alpha val="40000"/>
              </a:prstClr>
            </a:outerShdw>
          </a:effectLst>
        </p:spPr>
      </p:pic>
      <p:sp>
        <p:nvSpPr>
          <p:cNvPr id="7" name="矩形 6"/>
          <p:cNvSpPr/>
          <p:nvPr/>
        </p:nvSpPr>
        <p:spPr>
          <a:xfrm>
            <a:off x="324992" y="836712"/>
            <a:ext cx="1980029" cy="400110"/>
          </a:xfrm>
          <a:prstGeom prst="rect">
            <a:avLst/>
          </a:prstGeom>
          <a:solidFill>
            <a:srgbClr val="0070C0"/>
          </a:solidFill>
          <a:effectLst>
            <a:outerShdw blurRad="50800" dist="38100" dir="2700000" algn="tl" rotWithShape="0">
              <a:prstClr val="black">
                <a:alpha val="40000"/>
              </a:prstClr>
            </a:outerShdw>
          </a:effectLst>
        </p:spPr>
        <p:txBody>
          <a:bodyPr wrap="none">
            <a:spAutoFit/>
          </a:bodyPr>
          <a:lstStyle/>
          <a:p>
            <a:pPr defTabSz="914400">
              <a:defRPr/>
            </a:pPr>
            <a:r>
              <a:rPr lang="zh-CN" altLang="en-US" sz="2000" dirty="0">
                <a:solidFill>
                  <a:prstClr val="white"/>
                </a:solidFill>
                <a:latin typeface="Georgia"/>
                <a:ea typeface="微软雅黑"/>
              </a:rPr>
              <a:t>调节凋亡的基因</a:t>
            </a:r>
            <a:endParaRPr lang="en-US" altLang="zh-CN" sz="2000" dirty="0">
              <a:solidFill>
                <a:prstClr val="white"/>
              </a:solidFill>
              <a:latin typeface="Georgia"/>
              <a:ea typeface="微软雅黑"/>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figure 2-05a"/>
          <p:cNvPicPr>
            <a:picLocks noChangeAspect="1" noChangeArrowheads="1"/>
          </p:cNvPicPr>
          <p:nvPr/>
        </p:nvPicPr>
        <p:blipFill>
          <a:blip r:embed="rId3" cstate="email"/>
          <a:srcRect/>
          <a:stretch>
            <a:fillRect/>
          </a:stretch>
        </p:blipFill>
        <p:spPr bwMode="auto">
          <a:xfrm>
            <a:off x="35498" y="304355"/>
            <a:ext cx="4572555" cy="6292999"/>
          </a:xfrm>
          <a:prstGeom prst="rect">
            <a:avLst/>
          </a:prstGeom>
          <a:noFill/>
          <a:ln w="9525">
            <a:noFill/>
            <a:miter lim="800000"/>
            <a:headEnd/>
            <a:tailEnd/>
          </a:ln>
          <a:effectLst/>
        </p:spPr>
      </p:pic>
      <p:pic>
        <p:nvPicPr>
          <p:cNvPr id="15362" name="Picture 2"/>
          <p:cNvPicPr>
            <a:picLocks noChangeAspect="1" noChangeArrowheads="1"/>
          </p:cNvPicPr>
          <p:nvPr/>
        </p:nvPicPr>
        <p:blipFill>
          <a:blip r:embed="rId4" cstate="email"/>
          <a:srcRect/>
          <a:stretch>
            <a:fillRect/>
          </a:stretch>
        </p:blipFill>
        <p:spPr bwMode="auto">
          <a:xfrm>
            <a:off x="4211962" y="188642"/>
            <a:ext cx="4727451" cy="262332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4" name="流程图: 过程 3"/>
          <p:cNvSpPr/>
          <p:nvPr/>
        </p:nvSpPr>
        <p:spPr>
          <a:xfrm>
            <a:off x="72008" y="6192688"/>
            <a:ext cx="4427984" cy="520379"/>
          </a:xfrm>
          <a:prstGeom prst="flowChartProcess">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来自骨髓的多能干细胞富集</a:t>
            </a:r>
            <a:endParaRPr lang="en-US" altLang="zh-CN" dirty="0">
              <a:solidFill>
                <a:prstClr val="white"/>
              </a:solidFill>
              <a:latin typeface="Georgia"/>
              <a:ea typeface="微软雅黑"/>
            </a:endParaRPr>
          </a:p>
        </p:txBody>
      </p:sp>
      <p:sp>
        <p:nvSpPr>
          <p:cNvPr id="5" name="矩形 4"/>
          <p:cNvSpPr/>
          <p:nvPr/>
        </p:nvSpPr>
        <p:spPr>
          <a:xfrm>
            <a:off x="4392488" y="3513782"/>
            <a:ext cx="4572000" cy="646331"/>
          </a:xfrm>
          <a:prstGeom prst="rect">
            <a:avLst/>
          </a:prstGeom>
          <a:solidFill>
            <a:srgbClr val="0070C0"/>
          </a:solidFill>
          <a:effectLst>
            <a:outerShdw blurRad="50800" dist="38100" dir="2700000" algn="tl" rotWithShape="0">
              <a:prstClr val="black">
                <a:alpha val="40000"/>
              </a:prstClr>
            </a:outerShdw>
          </a:effectLst>
        </p:spPr>
        <p:txBody>
          <a:bodyPr>
            <a:spAutoFit/>
          </a:bodyPr>
          <a:lstStyle/>
          <a:p>
            <a:pPr defTabSz="914400">
              <a:defRPr/>
            </a:pPr>
            <a:r>
              <a:rPr lang="zh-CN" altLang="en-US" dirty="0">
                <a:solidFill>
                  <a:prstClr val="white"/>
                </a:solidFill>
                <a:latin typeface="Georgia"/>
                <a:ea typeface="微软雅黑"/>
              </a:rPr>
              <a:t>通过在致死量辐射小鼠中重建造血功能的能力来检测干细胞样本的富集</a:t>
            </a:r>
            <a:endParaRPr lang="en-US" altLang="zh-CN" dirty="0">
              <a:solidFill>
                <a:prstClr val="white"/>
              </a:solidFill>
              <a:latin typeface="Georgia"/>
              <a:ea typeface="微软雅黑"/>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2" cstate="print"/>
          <a:srcRect/>
          <a:stretch>
            <a:fillRect/>
          </a:stretch>
        </p:blipFill>
        <p:spPr bwMode="auto">
          <a:xfrm>
            <a:off x="622666" y="332656"/>
            <a:ext cx="7981782" cy="5760640"/>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3" name="矩形 2"/>
          <p:cNvSpPr/>
          <p:nvPr/>
        </p:nvSpPr>
        <p:spPr>
          <a:xfrm>
            <a:off x="1115616" y="836712"/>
            <a:ext cx="1584176"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2" name="矩形 1">
            <a:extLst>
              <a:ext uri="{FF2B5EF4-FFF2-40B4-BE49-F238E27FC236}">
                <a16:creationId xmlns:a16="http://schemas.microsoft.com/office/drawing/2014/main" id="{1AD8EBF6-796D-453D-A1E9-92F4876C6B5E}"/>
              </a:ext>
            </a:extLst>
          </p:cNvPr>
          <p:cNvSpPr/>
          <p:nvPr/>
        </p:nvSpPr>
        <p:spPr>
          <a:xfrm>
            <a:off x="2961308" y="702977"/>
            <a:ext cx="5277818" cy="771525"/>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通过造血干细胞重建造血功能</a:t>
            </a:r>
          </a:p>
        </p:txBody>
      </p:sp>
      <p:sp>
        <p:nvSpPr>
          <p:cNvPr id="4" name="矩形 3">
            <a:extLst>
              <a:ext uri="{FF2B5EF4-FFF2-40B4-BE49-F238E27FC236}">
                <a16:creationId xmlns:a16="http://schemas.microsoft.com/office/drawing/2014/main" id="{06FCA88F-F95A-40EE-8E97-6824E3018DBA}"/>
              </a:ext>
            </a:extLst>
          </p:cNvPr>
          <p:cNvSpPr/>
          <p:nvPr/>
        </p:nvSpPr>
        <p:spPr>
          <a:xfrm>
            <a:off x="1062683" y="1844824"/>
            <a:ext cx="184569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富集的造血干细胞数量</a:t>
            </a:r>
          </a:p>
        </p:txBody>
      </p:sp>
      <p:sp>
        <p:nvSpPr>
          <p:cNvPr id="6" name="矩形 5">
            <a:extLst>
              <a:ext uri="{FF2B5EF4-FFF2-40B4-BE49-F238E27FC236}">
                <a16:creationId xmlns:a16="http://schemas.microsoft.com/office/drawing/2014/main" id="{B467EFD8-22BA-40F6-B7DC-4C967F800EDE}"/>
              </a:ext>
            </a:extLst>
          </p:cNvPr>
          <p:cNvSpPr/>
          <p:nvPr/>
        </p:nvSpPr>
        <p:spPr>
          <a:xfrm>
            <a:off x="3348392" y="1730524"/>
            <a:ext cx="2298775"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恢复的小鼠数量（</a:t>
            </a:r>
            <a:r>
              <a:rPr lang="en-US" altLang="zh-CN" b="1" dirty="0">
                <a:solidFill>
                  <a:schemeClr val="tx1"/>
                </a:solidFill>
              </a:rPr>
              <a:t>%</a:t>
            </a:r>
            <a:r>
              <a:rPr lang="zh-CN" altLang="en-US" b="1" dirty="0">
                <a:solidFill>
                  <a:schemeClr val="tx1"/>
                </a:solidFill>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135" y="467147"/>
            <a:ext cx="8148389"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en-US" altLang="zh-CN" sz="2000" dirty="0">
                <a:solidFill>
                  <a:prstClr val="white"/>
                </a:solidFill>
                <a:latin typeface="Georgia"/>
                <a:ea typeface="微软雅黑"/>
              </a:rPr>
              <a:t>SCID (</a:t>
            </a:r>
            <a:r>
              <a:rPr lang="zh-CN" altLang="en-US" sz="2000" dirty="0">
                <a:solidFill>
                  <a:prstClr val="white"/>
                </a:solidFill>
                <a:latin typeface="Georgia"/>
                <a:ea typeface="微软雅黑"/>
              </a:rPr>
              <a:t>重症联合免疫缺陷</a:t>
            </a:r>
            <a:r>
              <a:rPr lang="en-US" altLang="zh-CN" sz="2000" dirty="0">
                <a:solidFill>
                  <a:prstClr val="white"/>
                </a:solidFill>
                <a:latin typeface="Georgia"/>
                <a:ea typeface="微软雅黑"/>
              </a:rPr>
              <a:t>) </a:t>
            </a:r>
            <a:r>
              <a:rPr lang="zh-CN" altLang="en-US" sz="2000" dirty="0">
                <a:solidFill>
                  <a:prstClr val="white"/>
                </a:solidFill>
                <a:latin typeface="Georgia"/>
                <a:ea typeface="微软雅黑"/>
              </a:rPr>
              <a:t>小鼠可用作</a:t>
            </a:r>
            <a:r>
              <a:rPr lang="en-US" altLang="zh-CN" sz="2000" dirty="0">
                <a:solidFill>
                  <a:prstClr val="white"/>
                </a:solidFill>
                <a:latin typeface="Georgia"/>
                <a:ea typeface="微软雅黑"/>
              </a:rPr>
              <a:t>HSCs</a:t>
            </a:r>
            <a:r>
              <a:rPr lang="zh-CN" altLang="en-US" sz="2000" dirty="0">
                <a:solidFill>
                  <a:prstClr val="white"/>
                </a:solidFill>
                <a:latin typeface="Georgia"/>
                <a:ea typeface="微软雅黑"/>
              </a:rPr>
              <a:t>存在与功能的活体测试系统</a:t>
            </a:r>
            <a:endParaRPr lang="en-US" altLang="zh-CN" sz="2000" dirty="0">
              <a:solidFill>
                <a:prstClr val="white"/>
              </a:solidFill>
              <a:latin typeface="Georgia"/>
              <a:ea typeface="微软雅黑"/>
            </a:endParaRPr>
          </a:p>
        </p:txBody>
      </p:sp>
      <p:pic>
        <p:nvPicPr>
          <p:cNvPr id="157698" name="Picture 2" descr="http://www.cancer.gov/PublishedContent/Images/images/documents/02853881-1148-4541-b2b6-e8ecd3e50c6f/cancer38.jpg"/>
          <p:cNvPicPr>
            <a:picLocks noChangeAspect="1" noChangeArrowheads="1"/>
          </p:cNvPicPr>
          <p:nvPr/>
        </p:nvPicPr>
        <p:blipFill>
          <a:blip r:embed="rId2" cstate="print"/>
          <a:srcRect/>
          <a:stretch>
            <a:fillRect/>
          </a:stretch>
        </p:blipFill>
        <p:spPr bwMode="auto">
          <a:xfrm>
            <a:off x="1187624" y="1484784"/>
            <a:ext cx="6624736" cy="4997608"/>
          </a:xfrm>
          <a:prstGeom prst="rect">
            <a:avLst/>
          </a:prstGeom>
          <a:noFill/>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email"/>
          <a:srcRect/>
          <a:stretch>
            <a:fillRect/>
          </a:stretch>
        </p:blipFill>
        <p:spPr bwMode="auto">
          <a:xfrm>
            <a:off x="683570" y="1340768"/>
            <a:ext cx="7857135" cy="4680520"/>
          </a:xfrm>
          <a:prstGeom prst="rect">
            <a:avLst/>
          </a:prstGeom>
          <a:solidFill>
            <a:schemeClr val="tx1"/>
          </a:solidFill>
          <a:ln w="9525">
            <a:solidFill>
              <a:schemeClr val="tx1"/>
            </a:solidFill>
            <a:miter lim="800000"/>
            <a:headEnd/>
            <a:tailEnd/>
          </a:ln>
          <a:effectLst>
            <a:outerShdw blurRad="63500" sx="102000" sy="102000" algn="ctr" rotWithShape="0">
              <a:prstClr val="black">
                <a:alpha val="40000"/>
              </a:prstClr>
            </a:outerShdw>
          </a:effectLst>
        </p:spPr>
      </p:pic>
      <p:sp>
        <p:nvSpPr>
          <p:cNvPr id="4" name="流程图: 过程 3"/>
          <p:cNvSpPr/>
          <p:nvPr/>
        </p:nvSpPr>
        <p:spPr>
          <a:xfrm>
            <a:off x="1619672" y="404664"/>
            <a:ext cx="5688632" cy="576064"/>
          </a:xfrm>
          <a:prstGeom prst="flowChartProcess">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800" dirty="0">
                <a:solidFill>
                  <a:prstClr val="white"/>
                </a:solidFill>
                <a:latin typeface="Georgia"/>
                <a:ea typeface="微软雅黑"/>
              </a:rPr>
              <a:t>正常成人血细胞计数</a:t>
            </a:r>
            <a:endParaRPr lang="en-US" altLang="zh-CN" sz="2800" dirty="0">
              <a:solidFill>
                <a:prstClr val="white"/>
              </a:solidFill>
              <a:latin typeface="Georgia"/>
              <a:ea typeface="微软雅黑"/>
            </a:endParaRPr>
          </a:p>
        </p:txBody>
      </p:sp>
      <p:sp>
        <p:nvSpPr>
          <p:cNvPr id="5" name="矩形 4"/>
          <p:cNvSpPr/>
          <p:nvPr/>
        </p:nvSpPr>
        <p:spPr>
          <a:xfrm>
            <a:off x="899592" y="4005064"/>
            <a:ext cx="748883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2" name="矩形 1">
            <a:extLst>
              <a:ext uri="{FF2B5EF4-FFF2-40B4-BE49-F238E27FC236}">
                <a16:creationId xmlns:a16="http://schemas.microsoft.com/office/drawing/2014/main" id="{9A7C524D-E1E9-4DF5-AB04-AA9C286DA554}"/>
              </a:ext>
            </a:extLst>
          </p:cNvPr>
          <p:cNvSpPr/>
          <p:nvPr/>
        </p:nvSpPr>
        <p:spPr>
          <a:xfrm>
            <a:off x="828675" y="1369343"/>
            <a:ext cx="1266825" cy="4023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细胞种类</a:t>
            </a:r>
          </a:p>
        </p:txBody>
      </p:sp>
      <p:sp>
        <p:nvSpPr>
          <p:cNvPr id="6" name="矩形 5">
            <a:extLst>
              <a:ext uri="{FF2B5EF4-FFF2-40B4-BE49-F238E27FC236}">
                <a16:creationId xmlns:a16="http://schemas.microsoft.com/office/drawing/2014/main" id="{6096586E-B524-420E-9F28-F8CA50F3E30C}"/>
              </a:ext>
            </a:extLst>
          </p:cNvPr>
          <p:cNvSpPr/>
          <p:nvPr/>
        </p:nvSpPr>
        <p:spPr>
          <a:xfrm>
            <a:off x="4002161" y="1369342"/>
            <a:ext cx="1931914" cy="4023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细胞数</a:t>
            </a:r>
            <a:r>
              <a:rPr lang="en-US" altLang="zh-CN" dirty="0"/>
              <a:t>/mm</a:t>
            </a:r>
            <a:endParaRPr lang="zh-CN" altLang="en-US" dirty="0"/>
          </a:p>
        </p:txBody>
      </p:sp>
      <p:sp>
        <p:nvSpPr>
          <p:cNvPr id="3" name="文本框 2">
            <a:extLst>
              <a:ext uri="{FF2B5EF4-FFF2-40B4-BE49-F238E27FC236}">
                <a16:creationId xmlns:a16="http://schemas.microsoft.com/office/drawing/2014/main" id="{5D714EED-C4D8-4C90-AB42-120175458C0A}"/>
              </a:ext>
            </a:extLst>
          </p:cNvPr>
          <p:cNvSpPr txBox="1"/>
          <p:nvPr/>
        </p:nvSpPr>
        <p:spPr>
          <a:xfrm>
            <a:off x="5514975" y="1321313"/>
            <a:ext cx="266700" cy="276999"/>
          </a:xfrm>
          <a:prstGeom prst="rect">
            <a:avLst/>
          </a:prstGeom>
          <a:noFill/>
        </p:spPr>
        <p:txBody>
          <a:bodyPr wrap="square" rtlCol="0">
            <a:spAutoFit/>
          </a:bodyPr>
          <a:lstStyle/>
          <a:p>
            <a:r>
              <a:rPr lang="en-US" altLang="zh-CN" sz="1200" b="1" dirty="0">
                <a:solidFill>
                  <a:schemeClr val="bg1"/>
                </a:solidFill>
              </a:rPr>
              <a:t>3</a:t>
            </a:r>
            <a:endParaRPr lang="zh-CN" altLang="en-US" sz="1200" b="1" dirty="0">
              <a:solidFill>
                <a:schemeClr val="bg1"/>
              </a:solidFill>
            </a:endParaRPr>
          </a:p>
        </p:txBody>
      </p:sp>
      <p:sp>
        <p:nvSpPr>
          <p:cNvPr id="7" name="矩形 6">
            <a:extLst>
              <a:ext uri="{FF2B5EF4-FFF2-40B4-BE49-F238E27FC236}">
                <a16:creationId xmlns:a16="http://schemas.microsoft.com/office/drawing/2014/main" id="{59103E7F-2EAF-4FB9-8F5F-B8F84666430F}"/>
              </a:ext>
            </a:extLst>
          </p:cNvPr>
          <p:cNvSpPr/>
          <p:nvPr/>
        </p:nvSpPr>
        <p:spPr>
          <a:xfrm>
            <a:off x="899592" y="2029691"/>
            <a:ext cx="1767408" cy="463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红细胞</a:t>
            </a:r>
          </a:p>
        </p:txBody>
      </p:sp>
      <p:sp>
        <p:nvSpPr>
          <p:cNvPr id="9" name="矩形 8">
            <a:extLst>
              <a:ext uri="{FF2B5EF4-FFF2-40B4-BE49-F238E27FC236}">
                <a16:creationId xmlns:a16="http://schemas.microsoft.com/office/drawing/2014/main" id="{59B16BD4-F545-46D9-AB8C-2A77557BA254}"/>
              </a:ext>
            </a:extLst>
          </p:cNvPr>
          <p:cNvSpPr/>
          <p:nvPr/>
        </p:nvSpPr>
        <p:spPr>
          <a:xfrm>
            <a:off x="899592" y="2460573"/>
            <a:ext cx="1767408" cy="463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血小板</a:t>
            </a:r>
          </a:p>
        </p:txBody>
      </p:sp>
      <p:sp>
        <p:nvSpPr>
          <p:cNvPr id="10" name="矩形 9">
            <a:extLst>
              <a:ext uri="{FF2B5EF4-FFF2-40B4-BE49-F238E27FC236}">
                <a16:creationId xmlns:a16="http://schemas.microsoft.com/office/drawing/2014/main" id="{19087223-4C31-427A-8624-A7587A23BDA2}"/>
              </a:ext>
            </a:extLst>
          </p:cNvPr>
          <p:cNvSpPr/>
          <p:nvPr/>
        </p:nvSpPr>
        <p:spPr>
          <a:xfrm>
            <a:off x="899592" y="2985054"/>
            <a:ext cx="1767408" cy="463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白细胞</a:t>
            </a:r>
          </a:p>
        </p:txBody>
      </p:sp>
      <p:sp>
        <p:nvSpPr>
          <p:cNvPr id="11" name="矩形 10">
            <a:extLst>
              <a:ext uri="{FF2B5EF4-FFF2-40B4-BE49-F238E27FC236}">
                <a16:creationId xmlns:a16="http://schemas.microsoft.com/office/drawing/2014/main" id="{F1F85487-AEB2-4767-BC82-4BFFB26CC914}"/>
              </a:ext>
            </a:extLst>
          </p:cNvPr>
          <p:cNvSpPr/>
          <p:nvPr/>
        </p:nvSpPr>
        <p:spPr>
          <a:xfrm>
            <a:off x="1079701" y="3471018"/>
            <a:ext cx="1767408" cy="463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中性粒细胞</a:t>
            </a:r>
          </a:p>
        </p:txBody>
      </p:sp>
      <p:sp>
        <p:nvSpPr>
          <p:cNvPr id="12" name="矩形 11">
            <a:extLst>
              <a:ext uri="{FF2B5EF4-FFF2-40B4-BE49-F238E27FC236}">
                <a16:creationId xmlns:a16="http://schemas.microsoft.com/office/drawing/2014/main" id="{8E07F64A-22C8-4399-8A07-D22188602B95}"/>
              </a:ext>
            </a:extLst>
          </p:cNvPr>
          <p:cNvSpPr/>
          <p:nvPr/>
        </p:nvSpPr>
        <p:spPr>
          <a:xfrm>
            <a:off x="1079701" y="4066310"/>
            <a:ext cx="1767408" cy="388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淋巴细胞</a:t>
            </a:r>
          </a:p>
        </p:txBody>
      </p:sp>
      <p:sp>
        <p:nvSpPr>
          <p:cNvPr id="13" name="矩形 12">
            <a:extLst>
              <a:ext uri="{FF2B5EF4-FFF2-40B4-BE49-F238E27FC236}">
                <a16:creationId xmlns:a16="http://schemas.microsoft.com/office/drawing/2014/main" id="{3C814053-F5E3-462F-9BF2-E8474C1B6086}"/>
              </a:ext>
            </a:extLst>
          </p:cNvPr>
          <p:cNvSpPr/>
          <p:nvPr/>
        </p:nvSpPr>
        <p:spPr>
          <a:xfrm>
            <a:off x="1079701" y="4570189"/>
            <a:ext cx="1767408" cy="463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单核细胞</a:t>
            </a:r>
          </a:p>
        </p:txBody>
      </p:sp>
      <p:sp>
        <p:nvSpPr>
          <p:cNvPr id="14" name="矩形 13">
            <a:extLst>
              <a:ext uri="{FF2B5EF4-FFF2-40B4-BE49-F238E27FC236}">
                <a16:creationId xmlns:a16="http://schemas.microsoft.com/office/drawing/2014/main" id="{A0676569-9F14-4361-9517-F42CAAD59879}"/>
              </a:ext>
            </a:extLst>
          </p:cNvPr>
          <p:cNvSpPr/>
          <p:nvPr/>
        </p:nvSpPr>
        <p:spPr>
          <a:xfrm>
            <a:off x="1079701" y="5025452"/>
            <a:ext cx="1767408" cy="463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嗜酸性粒细胞</a:t>
            </a:r>
          </a:p>
        </p:txBody>
      </p:sp>
      <p:sp>
        <p:nvSpPr>
          <p:cNvPr id="15" name="矩形 14">
            <a:extLst>
              <a:ext uri="{FF2B5EF4-FFF2-40B4-BE49-F238E27FC236}">
                <a16:creationId xmlns:a16="http://schemas.microsoft.com/office/drawing/2014/main" id="{772EEBBC-8129-44EF-8E1E-D02F4DA109AD}"/>
              </a:ext>
            </a:extLst>
          </p:cNvPr>
          <p:cNvSpPr/>
          <p:nvPr/>
        </p:nvSpPr>
        <p:spPr>
          <a:xfrm>
            <a:off x="1079701" y="5487465"/>
            <a:ext cx="1767408" cy="463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嗜碱性粒细胞</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3" cstate="email"/>
          <a:srcRect/>
          <a:stretch>
            <a:fillRect/>
          </a:stretch>
        </p:blipFill>
        <p:spPr bwMode="auto">
          <a:xfrm>
            <a:off x="251520" y="620688"/>
            <a:ext cx="2700000" cy="3060000"/>
          </a:xfrm>
          <a:prstGeom prst="rect">
            <a:avLst/>
          </a:prstGeom>
          <a:noFill/>
          <a:ln w="9525">
            <a:noFill/>
            <a:miter lim="800000"/>
            <a:headEnd/>
            <a:tailEnd/>
          </a:ln>
        </p:spPr>
      </p:pic>
      <p:pic>
        <p:nvPicPr>
          <p:cNvPr id="17411" name="Picture 3"/>
          <p:cNvPicPr>
            <a:picLocks noChangeArrowheads="1"/>
          </p:cNvPicPr>
          <p:nvPr/>
        </p:nvPicPr>
        <p:blipFill>
          <a:blip r:embed="rId4" cstate="email"/>
          <a:srcRect/>
          <a:stretch>
            <a:fillRect/>
          </a:stretch>
        </p:blipFill>
        <p:spPr bwMode="auto">
          <a:xfrm>
            <a:off x="3203848" y="620688"/>
            <a:ext cx="2700000" cy="3060000"/>
          </a:xfrm>
          <a:prstGeom prst="rect">
            <a:avLst/>
          </a:prstGeom>
          <a:noFill/>
          <a:ln w="9525">
            <a:noFill/>
            <a:miter lim="800000"/>
            <a:headEnd/>
            <a:tailEnd/>
          </a:ln>
        </p:spPr>
      </p:pic>
      <p:pic>
        <p:nvPicPr>
          <p:cNvPr id="17412" name="Picture 4"/>
          <p:cNvPicPr>
            <a:picLocks noChangeArrowheads="1"/>
          </p:cNvPicPr>
          <p:nvPr/>
        </p:nvPicPr>
        <p:blipFill>
          <a:blip r:embed="rId5" cstate="email"/>
          <a:srcRect/>
          <a:stretch>
            <a:fillRect/>
          </a:stretch>
        </p:blipFill>
        <p:spPr bwMode="auto">
          <a:xfrm>
            <a:off x="6156176" y="620688"/>
            <a:ext cx="2700000" cy="3060000"/>
          </a:xfrm>
          <a:prstGeom prst="rect">
            <a:avLst/>
          </a:prstGeom>
          <a:noFill/>
          <a:ln w="9525">
            <a:noFill/>
            <a:miter lim="800000"/>
            <a:headEnd/>
            <a:tailEnd/>
          </a:ln>
        </p:spPr>
      </p:pic>
      <p:sp>
        <p:nvSpPr>
          <p:cNvPr id="6" name="流程图: 过程 5"/>
          <p:cNvSpPr/>
          <p:nvPr/>
        </p:nvSpPr>
        <p:spPr>
          <a:xfrm>
            <a:off x="107504" y="3933056"/>
            <a:ext cx="2880320" cy="1008112"/>
          </a:xfrm>
          <a:prstGeom prst="flowChartProcess">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小淋巴细胞</a:t>
            </a:r>
            <a:r>
              <a:rPr lang="en-US" altLang="zh-CN" dirty="0">
                <a:solidFill>
                  <a:prstClr val="white"/>
                </a:solidFill>
                <a:latin typeface="Georgia"/>
                <a:ea typeface="微软雅黑"/>
              </a:rPr>
              <a:t> (T or B)</a:t>
            </a:r>
          </a:p>
          <a:p>
            <a:pPr algn="ctr" defTabSz="914400">
              <a:defRPr/>
            </a:pPr>
            <a:r>
              <a:rPr lang="el-GR" altLang="zh-CN" dirty="0">
                <a:solidFill>
                  <a:prstClr val="white"/>
                </a:solidFill>
                <a:latin typeface="Georgia"/>
                <a:ea typeface="微软雅黑"/>
              </a:rPr>
              <a:t>6 μ</a:t>
            </a:r>
            <a:r>
              <a:rPr lang="en-US" altLang="zh-CN" dirty="0">
                <a:solidFill>
                  <a:prstClr val="white"/>
                </a:solidFill>
                <a:latin typeface="Georgia"/>
                <a:ea typeface="微软雅黑"/>
              </a:rPr>
              <a:t>m </a:t>
            </a:r>
            <a:r>
              <a:rPr lang="zh-CN" altLang="en-US" dirty="0">
                <a:solidFill>
                  <a:prstClr val="white"/>
                </a:solidFill>
                <a:latin typeface="Georgia"/>
                <a:ea typeface="微软雅黑"/>
              </a:rPr>
              <a:t>直径</a:t>
            </a:r>
            <a:endParaRPr lang="en-US" altLang="zh-CN" dirty="0">
              <a:solidFill>
                <a:prstClr val="white"/>
              </a:solidFill>
              <a:latin typeface="Georgia"/>
              <a:ea typeface="微软雅黑"/>
            </a:endParaRPr>
          </a:p>
        </p:txBody>
      </p:sp>
      <p:sp>
        <p:nvSpPr>
          <p:cNvPr id="7" name="流程图: 过程 6"/>
          <p:cNvSpPr/>
          <p:nvPr/>
        </p:nvSpPr>
        <p:spPr>
          <a:xfrm>
            <a:off x="3059832" y="3933056"/>
            <a:ext cx="2880320" cy="1008112"/>
          </a:xfrm>
          <a:prstGeom prst="flowChartProcess">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淋巴母细胞</a:t>
            </a:r>
            <a:r>
              <a:rPr lang="en-US" altLang="zh-CN" dirty="0">
                <a:solidFill>
                  <a:prstClr val="white"/>
                </a:solidFill>
                <a:latin typeface="Georgia"/>
                <a:ea typeface="微软雅黑"/>
              </a:rPr>
              <a:t> (T or B)</a:t>
            </a:r>
          </a:p>
          <a:p>
            <a:pPr algn="ctr" defTabSz="914400">
              <a:defRPr/>
            </a:pPr>
            <a:r>
              <a:rPr lang="en-US" altLang="zh-CN" dirty="0">
                <a:solidFill>
                  <a:prstClr val="white"/>
                </a:solidFill>
                <a:latin typeface="Georgia"/>
                <a:ea typeface="微软雅黑"/>
              </a:rPr>
              <a:t>15</a:t>
            </a:r>
            <a:r>
              <a:rPr lang="el-GR" altLang="zh-CN" dirty="0">
                <a:solidFill>
                  <a:prstClr val="white"/>
                </a:solidFill>
                <a:latin typeface="Georgia"/>
                <a:ea typeface="微软雅黑"/>
              </a:rPr>
              <a:t> μ</a:t>
            </a:r>
            <a:r>
              <a:rPr lang="en-US" altLang="zh-CN" dirty="0">
                <a:solidFill>
                  <a:prstClr val="white"/>
                </a:solidFill>
                <a:latin typeface="Georgia"/>
                <a:ea typeface="微软雅黑"/>
              </a:rPr>
              <a:t>m </a:t>
            </a:r>
            <a:r>
              <a:rPr lang="zh-CN" altLang="en-US" dirty="0">
                <a:solidFill>
                  <a:prstClr val="white"/>
                </a:solidFill>
                <a:latin typeface="Georgia"/>
                <a:ea typeface="微软雅黑"/>
              </a:rPr>
              <a:t>直径</a:t>
            </a:r>
            <a:endParaRPr lang="en-US" altLang="zh-CN" dirty="0">
              <a:solidFill>
                <a:prstClr val="white"/>
              </a:solidFill>
              <a:latin typeface="Georgia"/>
              <a:ea typeface="微软雅黑"/>
            </a:endParaRPr>
          </a:p>
        </p:txBody>
      </p:sp>
      <p:sp>
        <p:nvSpPr>
          <p:cNvPr id="8" name="流程图: 过程 7"/>
          <p:cNvSpPr/>
          <p:nvPr/>
        </p:nvSpPr>
        <p:spPr>
          <a:xfrm>
            <a:off x="6084168" y="3933056"/>
            <a:ext cx="2880320" cy="1008112"/>
          </a:xfrm>
          <a:prstGeom prst="flowChartProcess">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dirty="0">
                <a:solidFill>
                  <a:prstClr val="white"/>
                </a:solidFill>
                <a:latin typeface="Georgia"/>
                <a:ea typeface="微软雅黑"/>
              </a:rPr>
              <a:t>浆细胞</a:t>
            </a:r>
            <a:r>
              <a:rPr lang="en-US" altLang="zh-CN" dirty="0">
                <a:solidFill>
                  <a:prstClr val="white"/>
                </a:solidFill>
                <a:latin typeface="Georgia"/>
                <a:ea typeface="微软雅黑"/>
              </a:rPr>
              <a:t> (B)</a:t>
            </a:r>
          </a:p>
          <a:p>
            <a:pPr algn="ctr" defTabSz="914400">
              <a:defRPr/>
            </a:pPr>
            <a:r>
              <a:rPr lang="en-US" altLang="zh-CN" dirty="0">
                <a:solidFill>
                  <a:prstClr val="white"/>
                </a:solidFill>
                <a:latin typeface="Georgia"/>
                <a:ea typeface="微软雅黑"/>
              </a:rPr>
              <a:t>15</a:t>
            </a:r>
            <a:r>
              <a:rPr lang="el-GR" altLang="zh-CN" dirty="0">
                <a:solidFill>
                  <a:prstClr val="white"/>
                </a:solidFill>
                <a:latin typeface="Georgia"/>
                <a:ea typeface="微软雅黑"/>
              </a:rPr>
              <a:t> μ</a:t>
            </a:r>
            <a:r>
              <a:rPr lang="en-US" altLang="zh-CN" dirty="0">
                <a:solidFill>
                  <a:prstClr val="white"/>
                </a:solidFill>
                <a:latin typeface="Georgia"/>
                <a:ea typeface="微软雅黑"/>
              </a:rPr>
              <a:t>m </a:t>
            </a:r>
            <a:r>
              <a:rPr lang="zh-CN" altLang="en-US" dirty="0">
                <a:solidFill>
                  <a:prstClr val="white"/>
                </a:solidFill>
                <a:latin typeface="Georgia"/>
                <a:ea typeface="微软雅黑"/>
              </a:rPr>
              <a:t>直径</a:t>
            </a:r>
            <a:endParaRPr lang="en-US" altLang="zh-CN" dirty="0">
              <a:solidFill>
                <a:prstClr val="white"/>
              </a:solidFill>
              <a:latin typeface="Georgia"/>
              <a:ea typeface="微软雅黑"/>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95536" y="188640"/>
            <a:ext cx="8424936" cy="6281886"/>
            <a:chOff x="251520" y="177800"/>
            <a:chExt cx="8584505" cy="6508750"/>
          </a:xfrm>
        </p:grpSpPr>
        <p:pic>
          <p:nvPicPr>
            <p:cNvPr id="116738" name="Picture 2" descr="figure 2-06a"/>
            <p:cNvPicPr>
              <a:picLocks noChangeAspect="1" noChangeArrowheads="1"/>
            </p:cNvPicPr>
            <p:nvPr/>
          </p:nvPicPr>
          <p:blipFill>
            <a:blip r:embed="rId3" cstate="email"/>
            <a:srcRect/>
            <a:stretch>
              <a:fillRect/>
            </a:stretch>
          </p:blipFill>
          <p:spPr bwMode="auto">
            <a:xfrm>
              <a:off x="304800" y="177800"/>
              <a:ext cx="8531225" cy="6508750"/>
            </a:xfrm>
            <a:prstGeom prst="rect">
              <a:avLst/>
            </a:prstGeom>
            <a:noFill/>
            <a:ln w="9525">
              <a:noFill/>
              <a:miter lim="800000"/>
              <a:headEnd/>
              <a:tailEnd/>
            </a:ln>
            <a:effectLst/>
          </p:spPr>
        </p:pic>
        <p:sp>
          <p:nvSpPr>
            <p:cNvPr id="3" name="流程图: 过程 2"/>
            <p:cNvSpPr/>
            <p:nvPr/>
          </p:nvSpPr>
          <p:spPr>
            <a:xfrm>
              <a:off x="251520" y="6093296"/>
              <a:ext cx="1872208" cy="57606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流程图: 过程 4"/>
          <p:cNvSpPr/>
          <p:nvPr/>
        </p:nvSpPr>
        <p:spPr>
          <a:xfrm>
            <a:off x="2123728" y="6093296"/>
            <a:ext cx="5328592" cy="504056"/>
          </a:xfrm>
          <a:prstGeom prst="flowChartProcess">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dirty="0">
                <a:solidFill>
                  <a:prstClr val="white"/>
                </a:solidFill>
                <a:latin typeface="Georgia"/>
                <a:ea typeface="微软雅黑"/>
              </a:rPr>
              <a:t>抗原激活小淋巴细胞的命运</a:t>
            </a:r>
            <a:endParaRPr lang="en-US" altLang="zh-CN" sz="2000" dirty="0">
              <a:solidFill>
                <a:prstClr val="white"/>
              </a:solidFill>
              <a:latin typeface="Georgia"/>
              <a:ea typeface="微软雅黑"/>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685147"/>
            <a:ext cx="8424936"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rPr>
              <a:t>通过能识别其所表达的膜分子的特定单克隆抗体，能够区分不同世系或成熟阶段的淋巴细胞</a:t>
            </a:r>
            <a:endParaRPr lang="en-US" altLang="zh-CN" sz="2000" dirty="0">
              <a:solidFill>
                <a:prstClr val="white"/>
              </a:solidFill>
              <a:latin typeface="Georgia"/>
              <a:ea typeface="微软雅黑"/>
            </a:endParaRPr>
          </a:p>
        </p:txBody>
      </p:sp>
      <p:sp>
        <p:nvSpPr>
          <p:cNvPr id="3" name="矩形 2"/>
          <p:cNvSpPr/>
          <p:nvPr/>
        </p:nvSpPr>
        <p:spPr>
          <a:xfrm>
            <a:off x="251520" y="2509504"/>
            <a:ext cx="8424936" cy="707886"/>
          </a:xfrm>
          <a:prstGeom prst="rect">
            <a:avLst/>
          </a:prstGeom>
          <a:solidFill>
            <a:schemeClr val="accent1"/>
          </a:solidFill>
          <a:ln>
            <a:noFill/>
          </a:ln>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latin typeface="Georgia"/>
                <a:ea typeface="微软雅黑"/>
              </a:rPr>
              <a:t>与一种特定膜分子反应的所有单克隆抗体统称为分化簇（</a:t>
            </a:r>
            <a:r>
              <a:rPr lang="en-US" altLang="zh-CN" sz="2000" dirty="0">
                <a:solidFill>
                  <a:prstClr val="white"/>
                </a:solidFill>
                <a:latin typeface="Georgia"/>
                <a:ea typeface="微软雅黑"/>
              </a:rPr>
              <a:t>cluster of differentiation</a:t>
            </a:r>
            <a:r>
              <a:rPr lang="zh-CN" altLang="en-US" sz="2000" dirty="0">
                <a:solidFill>
                  <a:prstClr val="white"/>
                </a:solidFill>
                <a:latin typeface="Georgia"/>
                <a:ea typeface="微软雅黑"/>
              </a:rPr>
              <a:t>，</a:t>
            </a:r>
            <a:r>
              <a:rPr lang="en-US" altLang="zh-CN" sz="2000" dirty="0">
                <a:solidFill>
                  <a:prstClr val="white"/>
                </a:solidFill>
                <a:latin typeface="Georgia"/>
                <a:ea typeface="微软雅黑"/>
              </a:rPr>
              <a:t>CD)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email"/>
          <a:srcRect/>
          <a:stretch>
            <a:fillRect/>
          </a:stretch>
        </p:blipFill>
        <p:spPr bwMode="auto">
          <a:xfrm>
            <a:off x="432048" y="1371713"/>
            <a:ext cx="8316416" cy="4937609"/>
          </a:xfrm>
          <a:prstGeom prst="rect">
            <a:avLst/>
          </a:prstGeom>
          <a:noFill/>
          <a:ln w="9525">
            <a:solidFill>
              <a:schemeClr val="tx1"/>
            </a:solidFill>
            <a:miter lim="800000"/>
            <a:headEnd/>
            <a:tailEnd/>
          </a:ln>
          <a:effectLst>
            <a:outerShdw blurRad="63500" sx="102000" sy="102000" algn="ctr" rotWithShape="0">
              <a:prstClr val="black">
                <a:alpha val="40000"/>
              </a:prstClr>
            </a:outerShdw>
          </a:effectLst>
        </p:spPr>
      </p:pic>
      <p:sp>
        <p:nvSpPr>
          <p:cNvPr id="3" name="流程图: 过程 2"/>
          <p:cNvSpPr/>
          <p:nvPr/>
        </p:nvSpPr>
        <p:spPr>
          <a:xfrm>
            <a:off x="683568" y="260648"/>
            <a:ext cx="7848872" cy="586019"/>
          </a:xfrm>
          <a:prstGeom prst="flowChartProcess">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400" dirty="0">
                <a:solidFill>
                  <a:prstClr val="white"/>
                </a:solidFill>
                <a:latin typeface="Georgia"/>
                <a:ea typeface="微软雅黑"/>
              </a:rPr>
              <a:t>用于区分功能性淋巴细胞亚群的常见</a:t>
            </a:r>
            <a:r>
              <a:rPr lang="en-US" altLang="zh-CN" sz="2400" dirty="0">
                <a:solidFill>
                  <a:prstClr val="white"/>
                </a:solidFill>
                <a:latin typeface="Georgia"/>
                <a:ea typeface="微软雅黑"/>
              </a:rPr>
              <a:t>CD</a:t>
            </a:r>
            <a:r>
              <a:rPr lang="zh-CN" altLang="en-US" sz="2400" dirty="0">
                <a:solidFill>
                  <a:prstClr val="white"/>
                </a:solidFill>
                <a:latin typeface="Georgia"/>
                <a:ea typeface="微软雅黑"/>
              </a:rPr>
              <a:t>标记分子</a:t>
            </a:r>
            <a:endParaRPr lang="en-US" altLang="zh-CN" sz="2400" dirty="0">
              <a:solidFill>
                <a:prstClr val="white"/>
              </a:solidFill>
              <a:latin typeface="Georgia"/>
              <a:ea typeface="微软雅黑"/>
            </a:endParaRPr>
          </a:p>
        </p:txBody>
      </p:sp>
      <p:sp>
        <p:nvSpPr>
          <p:cNvPr id="2" name="矩形 1">
            <a:extLst>
              <a:ext uri="{FF2B5EF4-FFF2-40B4-BE49-F238E27FC236}">
                <a16:creationId xmlns:a16="http://schemas.microsoft.com/office/drawing/2014/main" id="{3DB34B1D-32A1-49BD-8F33-6976D36DA2B9}"/>
              </a:ext>
            </a:extLst>
          </p:cNvPr>
          <p:cNvSpPr/>
          <p:nvPr/>
        </p:nvSpPr>
        <p:spPr>
          <a:xfrm>
            <a:off x="1936750" y="2019300"/>
            <a:ext cx="2952750" cy="23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黏附分子，信号转导</a:t>
            </a:r>
          </a:p>
        </p:txBody>
      </p:sp>
      <p:sp>
        <p:nvSpPr>
          <p:cNvPr id="5" name="矩形 4">
            <a:extLst>
              <a:ext uri="{FF2B5EF4-FFF2-40B4-BE49-F238E27FC236}">
                <a16:creationId xmlns:a16="http://schemas.microsoft.com/office/drawing/2014/main" id="{9E0C164E-6788-472C-8CDB-B1C0D0028D9A}"/>
              </a:ext>
            </a:extLst>
          </p:cNvPr>
          <p:cNvSpPr/>
          <p:nvPr/>
        </p:nvSpPr>
        <p:spPr>
          <a:xfrm>
            <a:off x="1936750" y="2332623"/>
            <a:ext cx="295275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T</a:t>
            </a:r>
            <a:r>
              <a:rPr lang="zh-CN" altLang="en-US" sz="1200" b="1" dirty="0">
                <a:solidFill>
                  <a:schemeClr val="tx1"/>
                </a:solidFill>
              </a:rPr>
              <a:t>细胞受体的信号转导元件</a:t>
            </a:r>
          </a:p>
        </p:txBody>
      </p:sp>
      <p:sp>
        <p:nvSpPr>
          <p:cNvPr id="6" name="矩形 5">
            <a:extLst>
              <a:ext uri="{FF2B5EF4-FFF2-40B4-BE49-F238E27FC236}">
                <a16:creationId xmlns:a16="http://schemas.microsoft.com/office/drawing/2014/main" id="{B47D6984-A73B-4405-A86C-0A818B7D7EC4}"/>
              </a:ext>
            </a:extLst>
          </p:cNvPr>
          <p:cNvSpPr/>
          <p:nvPr/>
        </p:nvSpPr>
        <p:spPr>
          <a:xfrm>
            <a:off x="1936750" y="2779296"/>
            <a:ext cx="2952750" cy="300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与</a:t>
            </a:r>
            <a:r>
              <a:rPr lang="en-US" altLang="zh-CN" sz="1200" b="1" dirty="0">
                <a:solidFill>
                  <a:schemeClr val="tx1"/>
                </a:solidFill>
              </a:rPr>
              <a:t>MHC II</a:t>
            </a:r>
            <a:r>
              <a:rPr lang="zh-CN" altLang="en-US" sz="1200" b="1" dirty="0">
                <a:solidFill>
                  <a:schemeClr val="tx1"/>
                </a:solidFill>
              </a:rPr>
              <a:t>类分子结合的黏附分子，信号转导</a:t>
            </a:r>
          </a:p>
        </p:txBody>
      </p:sp>
      <p:sp>
        <p:nvSpPr>
          <p:cNvPr id="7" name="矩形 6">
            <a:extLst>
              <a:ext uri="{FF2B5EF4-FFF2-40B4-BE49-F238E27FC236}">
                <a16:creationId xmlns:a16="http://schemas.microsoft.com/office/drawing/2014/main" id="{0EDD5E4F-0435-4D6F-8A49-C4C6E0691631}"/>
              </a:ext>
            </a:extLst>
          </p:cNvPr>
          <p:cNvSpPr/>
          <p:nvPr/>
        </p:nvSpPr>
        <p:spPr>
          <a:xfrm>
            <a:off x="1936750" y="3568582"/>
            <a:ext cx="2952750" cy="374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与</a:t>
            </a:r>
            <a:r>
              <a:rPr lang="en-US" altLang="zh-CN" sz="1200" b="1" dirty="0">
                <a:solidFill>
                  <a:schemeClr val="tx1"/>
                </a:solidFill>
              </a:rPr>
              <a:t>MHC I</a:t>
            </a:r>
            <a:r>
              <a:rPr lang="zh-CN" altLang="en-US" sz="1200" b="1" dirty="0">
                <a:solidFill>
                  <a:schemeClr val="tx1"/>
                </a:solidFill>
              </a:rPr>
              <a:t>类分子结合的黏附分子，信号转导</a:t>
            </a:r>
          </a:p>
        </p:txBody>
      </p:sp>
      <p:sp>
        <p:nvSpPr>
          <p:cNvPr id="8" name="矩形 7">
            <a:extLst>
              <a:ext uri="{FF2B5EF4-FFF2-40B4-BE49-F238E27FC236}">
                <a16:creationId xmlns:a16="http://schemas.microsoft.com/office/drawing/2014/main" id="{8F1F5EB7-FF46-4F7E-B4D0-749ACAC6AC51}"/>
              </a:ext>
            </a:extLst>
          </p:cNvPr>
          <p:cNvSpPr/>
          <p:nvPr/>
        </p:nvSpPr>
        <p:spPr>
          <a:xfrm>
            <a:off x="1936750" y="3943350"/>
            <a:ext cx="2952750" cy="23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rPr>
              <a:t>IgG Fc</a:t>
            </a:r>
            <a:r>
              <a:rPr lang="zh-CN" altLang="en-US" sz="1200" b="1" dirty="0">
                <a:solidFill>
                  <a:schemeClr val="tx1"/>
                </a:solidFill>
              </a:rPr>
              <a:t>区段的低亲和力受体</a:t>
            </a:r>
          </a:p>
        </p:txBody>
      </p:sp>
      <p:sp>
        <p:nvSpPr>
          <p:cNvPr id="9" name="矩形 8">
            <a:extLst>
              <a:ext uri="{FF2B5EF4-FFF2-40B4-BE49-F238E27FC236}">
                <a16:creationId xmlns:a16="http://schemas.microsoft.com/office/drawing/2014/main" id="{020367B9-1C78-4413-B63C-61E0EA53C4F5}"/>
              </a:ext>
            </a:extLst>
          </p:cNvPr>
          <p:cNvSpPr/>
          <p:nvPr/>
        </p:nvSpPr>
        <p:spPr>
          <a:xfrm>
            <a:off x="1936750" y="4284280"/>
            <a:ext cx="2952750" cy="400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dirty="0">
                <a:solidFill>
                  <a:schemeClr val="tx1"/>
                </a:solidFill>
              </a:rPr>
              <a:t>补体</a:t>
            </a:r>
            <a:r>
              <a:rPr lang="en-US" altLang="zh-CN" sz="1200" b="1" dirty="0">
                <a:solidFill>
                  <a:schemeClr val="tx1"/>
                </a:solidFill>
              </a:rPr>
              <a:t>C3d</a:t>
            </a:r>
            <a:r>
              <a:rPr lang="zh-CN" altLang="en-US" sz="1200" b="1" dirty="0">
                <a:solidFill>
                  <a:schemeClr val="tx1"/>
                </a:solidFill>
              </a:rPr>
              <a:t>片段的受体</a:t>
            </a:r>
          </a:p>
        </p:txBody>
      </p:sp>
      <p:sp>
        <p:nvSpPr>
          <p:cNvPr id="10" name="矩形 9">
            <a:extLst>
              <a:ext uri="{FF2B5EF4-FFF2-40B4-BE49-F238E27FC236}">
                <a16:creationId xmlns:a16="http://schemas.microsoft.com/office/drawing/2014/main" id="{E38534D2-7869-4265-B9D5-47575DE2FDC1}"/>
              </a:ext>
            </a:extLst>
          </p:cNvPr>
          <p:cNvSpPr/>
          <p:nvPr/>
        </p:nvSpPr>
        <p:spPr>
          <a:xfrm>
            <a:off x="1936750" y="4684296"/>
            <a:ext cx="2952750" cy="400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dirty="0">
                <a:solidFill>
                  <a:schemeClr val="tx1"/>
                </a:solidFill>
              </a:rPr>
              <a:t>抗原提呈细胞上共刺激</a:t>
            </a:r>
            <a:r>
              <a:rPr lang="en-US" altLang="zh-CN" sz="1200" b="1" dirty="0">
                <a:solidFill>
                  <a:schemeClr val="tx1"/>
                </a:solidFill>
              </a:rPr>
              <a:t>B7</a:t>
            </a:r>
            <a:r>
              <a:rPr lang="zh-CN" altLang="en-US" sz="1200" b="1" dirty="0">
                <a:solidFill>
                  <a:schemeClr val="tx1"/>
                </a:solidFill>
              </a:rPr>
              <a:t>分子的受体</a:t>
            </a:r>
            <a:endParaRPr lang="en-US" altLang="zh-CN" sz="1200" b="1" dirty="0">
              <a:solidFill>
                <a:schemeClr val="tx1"/>
              </a:solidFill>
            </a:endParaRPr>
          </a:p>
          <a:p>
            <a:endParaRPr lang="zh-CN" altLang="en-US" sz="1200" b="1" dirty="0">
              <a:solidFill>
                <a:schemeClr val="tx1"/>
              </a:solidFill>
            </a:endParaRPr>
          </a:p>
        </p:txBody>
      </p:sp>
      <p:sp>
        <p:nvSpPr>
          <p:cNvPr id="11" name="矩形 10">
            <a:extLst>
              <a:ext uri="{FF2B5EF4-FFF2-40B4-BE49-F238E27FC236}">
                <a16:creationId xmlns:a16="http://schemas.microsoft.com/office/drawing/2014/main" id="{39F0C76E-ED62-4355-A92E-F3A33A160E7A}"/>
              </a:ext>
            </a:extLst>
          </p:cNvPr>
          <p:cNvSpPr/>
          <p:nvPr/>
        </p:nvSpPr>
        <p:spPr>
          <a:xfrm>
            <a:off x="1936750" y="5084312"/>
            <a:ext cx="2952750" cy="23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rPr>
              <a:t>IgG Fc</a:t>
            </a:r>
            <a:r>
              <a:rPr lang="zh-CN" altLang="en-US" sz="1200" b="1" dirty="0">
                <a:solidFill>
                  <a:schemeClr val="tx1"/>
                </a:solidFill>
              </a:rPr>
              <a:t>区段的受体</a:t>
            </a:r>
          </a:p>
        </p:txBody>
      </p:sp>
      <p:sp>
        <p:nvSpPr>
          <p:cNvPr id="12" name="矩形 11">
            <a:extLst>
              <a:ext uri="{FF2B5EF4-FFF2-40B4-BE49-F238E27FC236}">
                <a16:creationId xmlns:a16="http://schemas.microsoft.com/office/drawing/2014/main" id="{5F184536-19AF-4CF2-A850-CF2069DD23E9}"/>
              </a:ext>
            </a:extLst>
          </p:cNvPr>
          <p:cNvSpPr/>
          <p:nvPr/>
        </p:nvSpPr>
        <p:spPr>
          <a:xfrm>
            <a:off x="1936750" y="5308634"/>
            <a:ext cx="2952750" cy="23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200" b="1" dirty="0">
                <a:solidFill>
                  <a:schemeClr val="tx1"/>
                </a:solidFill>
              </a:rPr>
              <a:t>补体</a:t>
            </a:r>
            <a:r>
              <a:rPr lang="en-US" altLang="zh-CN" sz="1200" b="1" dirty="0">
                <a:solidFill>
                  <a:schemeClr val="tx1"/>
                </a:solidFill>
              </a:rPr>
              <a:t>C3b</a:t>
            </a:r>
            <a:r>
              <a:rPr lang="zh-CN" altLang="en-US" sz="1200" b="1" dirty="0">
                <a:solidFill>
                  <a:schemeClr val="tx1"/>
                </a:solidFill>
              </a:rPr>
              <a:t>片段的受体</a:t>
            </a:r>
          </a:p>
        </p:txBody>
      </p:sp>
      <p:sp>
        <p:nvSpPr>
          <p:cNvPr id="13" name="矩形 12">
            <a:extLst>
              <a:ext uri="{FF2B5EF4-FFF2-40B4-BE49-F238E27FC236}">
                <a16:creationId xmlns:a16="http://schemas.microsoft.com/office/drawing/2014/main" id="{B8F5C9D6-65A1-4FA9-A65B-ABC572500F90}"/>
              </a:ext>
            </a:extLst>
          </p:cNvPr>
          <p:cNvSpPr/>
          <p:nvPr/>
        </p:nvSpPr>
        <p:spPr>
          <a:xfrm>
            <a:off x="1936750" y="5574028"/>
            <a:ext cx="2952750" cy="23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信号转导</a:t>
            </a:r>
          </a:p>
        </p:txBody>
      </p:sp>
      <p:sp>
        <p:nvSpPr>
          <p:cNvPr id="14" name="矩形 13">
            <a:extLst>
              <a:ext uri="{FF2B5EF4-FFF2-40B4-BE49-F238E27FC236}">
                <a16:creationId xmlns:a16="http://schemas.microsoft.com/office/drawing/2014/main" id="{3220368E-8CA8-48C6-92DF-DC08B9BF28A3}"/>
              </a:ext>
            </a:extLst>
          </p:cNvPr>
          <p:cNvSpPr/>
          <p:nvPr/>
        </p:nvSpPr>
        <p:spPr>
          <a:xfrm>
            <a:off x="1936750" y="5825258"/>
            <a:ext cx="2952750" cy="23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信号转导</a:t>
            </a:r>
          </a:p>
        </p:txBody>
      </p:sp>
      <p:sp>
        <p:nvSpPr>
          <p:cNvPr id="15" name="矩形 14">
            <a:extLst>
              <a:ext uri="{FF2B5EF4-FFF2-40B4-BE49-F238E27FC236}">
                <a16:creationId xmlns:a16="http://schemas.microsoft.com/office/drawing/2014/main" id="{48F7F99B-BCF2-40D1-AEE8-591274F2EDA9}"/>
              </a:ext>
            </a:extLst>
          </p:cNvPr>
          <p:cNvSpPr/>
          <p:nvPr/>
        </p:nvSpPr>
        <p:spPr>
          <a:xfrm>
            <a:off x="1936750" y="6058136"/>
            <a:ext cx="2952750" cy="23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黏附分子</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10;&#10;中度可信度描述已自动生成">
            <a:extLst>
              <a:ext uri="{FF2B5EF4-FFF2-40B4-BE49-F238E27FC236}">
                <a16:creationId xmlns:a16="http://schemas.microsoft.com/office/drawing/2014/main" id="{F31A266A-3742-4347-8F87-B01E4981F916}"/>
              </a:ext>
            </a:extLst>
          </p:cNvPr>
          <p:cNvPicPr>
            <a:picLocks noChangeAspect="1"/>
          </p:cNvPicPr>
          <p:nvPr/>
        </p:nvPicPr>
        <p:blipFill>
          <a:blip r:embed="rId2"/>
          <a:stretch>
            <a:fillRect/>
          </a:stretch>
        </p:blipFill>
        <p:spPr>
          <a:xfrm>
            <a:off x="675493" y="68263"/>
            <a:ext cx="7793014" cy="6721475"/>
          </a:xfrm>
          <a:prstGeom prst="rect">
            <a:avLst/>
          </a:prstGeom>
          <a:noFill/>
        </p:spPr>
      </p:pic>
    </p:spTree>
    <p:extLst>
      <p:ext uri="{BB962C8B-B14F-4D97-AF65-F5344CB8AC3E}">
        <p14:creationId xmlns:p14="http://schemas.microsoft.com/office/powerpoint/2010/main" val="778304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E5961D9-7B04-4865-BE3F-31A858F1B18E}"/>
              </a:ext>
            </a:extLst>
          </p:cNvPr>
          <p:cNvPicPr>
            <a:picLocks noChangeAspect="1"/>
          </p:cNvPicPr>
          <p:nvPr/>
        </p:nvPicPr>
        <p:blipFill>
          <a:blip r:embed="rId2"/>
          <a:stretch>
            <a:fillRect/>
          </a:stretch>
        </p:blipFill>
        <p:spPr>
          <a:xfrm>
            <a:off x="51575" y="1030941"/>
            <a:ext cx="9035357" cy="4150659"/>
          </a:xfrm>
          <a:prstGeom prst="rect">
            <a:avLst/>
          </a:prstGeom>
        </p:spPr>
      </p:pic>
    </p:spTree>
    <p:extLst>
      <p:ext uri="{BB962C8B-B14F-4D97-AF65-F5344CB8AC3E}">
        <p14:creationId xmlns:p14="http://schemas.microsoft.com/office/powerpoint/2010/main" val="4291813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CDBE52-832D-4148-B1A4-FA545DF4E7E3}"/>
              </a:ext>
            </a:extLst>
          </p:cNvPr>
          <p:cNvPicPr>
            <a:picLocks noChangeAspect="1"/>
          </p:cNvPicPr>
          <p:nvPr/>
        </p:nvPicPr>
        <p:blipFill>
          <a:blip r:embed="rId2"/>
          <a:stretch>
            <a:fillRect/>
          </a:stretch>
        </p:blipFill>
        <p:spPr>
          <a:xfrm>
            <a:off x="91017" y="68263"/>
            <a:ext cx="8961966" cy="6721475"/>
          </a:xfrm>
          <a:prstGeom prst="rect">
            <a:avLst/>
          </a:prstGeom>
          <a:noFill/>
        </p:spPr>
      </p:pic>
    </p:spTree>
    <p:extLst>
      <p:ext uri="{BB962C8B-B14F-4D97-AF65-F5344CB8AC3E}">
        <p14:creationId xmlns:p14="http://schemas.microsoft.com/office/powerpoint/2010/main" val="4076484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260648"/>
            <a:ext cx="7488832" cy="400110"/>
          </a:xfrm>
          <a:prstGeom prst="rect">
            <a:avLst/>
          </a:prstGeom>
          <a:solidFill>
            <a:schemeClr val="accent1"/>
          </a:solidFill>
          <a:effectLst>
            <a:outerShdw blurRad="50800" dist="38100" dir="2700000" algn="tl" rotWithShape="0">
              <a:prstClr val="black">
                <a:alpha val="40000"/>
              </a:prstClr>
            </a:outerShdw>
          </a:effectLst>
        </p:spPr>
        <p:txBody>
          <a:bodyPr wrap="square" rtlCol="0">
            <a:spAutoFit/>
          </a:bodyPr>
          <a:lstStyle/>
          <a:p>
            <a:pPr algn="ctr" defTabSz="914400">
              <a:defRPr/>
            </a:pPr>
            <a:r>
              <a:rPr lang="zh-CN" altLang="en-US" sz="2000" dirty="0">
                <a:solidFill>
                  <a:prstClr val="white"/>
                </a:solidFill>
                <a:latin typeface="Georgia"/>
                <a:ea typeface="微软雅黑"/>
              </a:rPr>
              <a:t>表达在成熟</a:t>
            </a:r>
            <a:r>
              <a:rPr lang="en-US" altLang="zh-CN" sz="2000" dirty="0">
                <a:solidFill>
                  <a:prstClr val="white"/>
                </a:solidFill>
                <a:latin typeface="Georgia"/>
                <a:ea typeface="微软雅黑"/>
              </a:rPr>
              <a:t>B</a:t>
            </a:r>
            <a:r>
              <a:rPr lang="zh-CN" altLang="en-US" sz="2000" dirty="0">
                <a:solidFill>
                  <a:prstClr val="white"/>
                </a:solidFill>
                <a:latin typeface="Georgia"/>
                <a:ea typeface="微软雅黑"/>
              </a:rPr>
              <a:t>细胞膜上的一些分子</a:t>
            </a:r>
          </a:p>
        </p:txBody>
      </p:sp>
      <p:sp>
        <p:nvSpPr>
          <p:cNvPr id="2" name="文本框 1">
            <a:extLst>
              <a:ext uri="{FF2B5EF4-FFF2-40B4-BE49-F238E27FC236}">
                <a16:creationId xmlns:a16="http://schemas.microsoft.com/office/drawing/2014/main" id="{DD052FCE-DB81-4C5E-AFBD-4DEA56D09E86}"/>
              </a:ext>
            </a:extLst>
          </p:cNvPr>
          <p:cNvSpPr txBox="1"/>
          <p:nvPr/>
        </p:nvSpPr>
        <p:spPr>
          <a:xfrm>
            <a:off x="611560" y="998220"/>
            <a:ext cx="7717100" cy="44590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a:latin typeface="+mn-ea"/>
              </a:rPr>
              <a:t>CD45</a:t>
            </a:r>
            <a:r>
              <a:rPr lang="zh-CN" altLang="en-US" sz="2400" b="1" dirty="0">
                <a:latin typeface="+mn-ea"/>
              </a:rPr>
              <a:t>，经常作为</a:t>
            </a:r>
            <a:r>
              <a:rPr lang="en-US" altLang="zh-CN" sz="2400" b="1" dirty="0">
                <a:latin typeface="+mn-ea"/>
              </a:rPr>
              <a:t>B</a:t>
            </a:r>
            <a:r>
              <a:rPr lang="zh-CN" altLang="en-US" sz="2400" b="1" dirty="0">
                <a:latin typeface="+mn-ea"/>
              </a:rPr>
              <a:t>细胞及其前体的标志物</a:t>
            </a:r>
            <a:endParaRPr lang="en-US" altLang="zh-CN" sz="2400" b="1" dirty="0">
              <a:latin typeface="+mn-ea"/>
            </a:endParaRPr>
          </a:p>
          <a:p>
            <a:pPr marL="342900" indent="-342900">
              <a:lnSpc>
                <a:spcPct val="150000"/>
              </a:lnSpc>
              <a:buFont typeface="Arial" panose="020B0604020202020204" pitchFamily="34" charset="0"/>
              <a:buChar char="•"/>
            </a:pPr>
            <a:r>
              <a:rPr lang="en-US" altLang="zh-CN" sz="2400" b="1" dirty="0">
                <a:latin typeface="+mn-ea"/>
              </a:rPr>
              <a:t>MHC II</a:t>
            </a:r>
            <a:r>
              <a:rPr lang="zh-CN" altLang="en-US" sz="2400" b="1" dirty="0">
                <a:latin typeface="+mn-ea"/>
              </a:rPr>
              <a:t>类分子，使得</a:t>
            </a:r>
            <a:r>
              <a:rPr lang="en-US" altLang="zh-CN" sz="2400" b="1" dirty="0">
                <a:latin typeface="+mn-ea"/>
              </a:rPr>
              <a:t>B</a:t>
            </a:r>
            <a:r>
              <a:rPr lang="zh-CN" altLang="en-US" sz="2400" b="1" dirty="0">
                <a:latin typeface="+mn-ea"/>
              </a:rPr>
              <a:t>细胞能发挥抗原提呈细胞的作用</a:t>
            </a:r>
            <a:endParaRPr lang="en-US" altLang="zh-CN" sz="2400" b="1" dirty="0">
              <a:latin typeface="+mn-ea"/>
            </a:endParaRPr>
          </a:p>
          <a:p>
            <a:pPr marL="342900" indent="-342900">
              <a:lnSpc>
                <a:spcPct val="150000"/>
              </a:lnSpc>
              <a:buFont typeface="Arial" panose="020B0604020202020204" pitchFamily="34" charset="0"/>
              <a:buChar char="•"/>
            </a:pPr>
            <a:r>
              <a:rPr lang="en-US" altLang="zh-CN" sz="2400" b="1" dirty="0">
                <a:latin typeface="+mn-ea"/>
              </a:rPr>
              <a:t>CD35</a:t>
            </a:r>
            <a:r>
              <a:rPr lang="zh-CN" altLang="en-US" sz="2400" b="1" dirty="0">
                <a:latin typeface="+mn-ea"/>
              </a:rPr>
              <a:t>和</a:t>
            </a:r>
            <a:r>
              <a:rPr lang="en-US" altLang="zh-CN" sz="2400" b="1" dirty="0">
                <a:latin typeface="+mn-ea"/>
              </a:rPr>
              <a:t>CD21</a:t>
            </a:r>
            <a:r>
              <a:rPr lang="zh-CN" altLang="en-US" sz="2400" b="1" dirty="0">
                <a:latin typeface="+mn-ea"/>
              </a:rPr>
              <a:t>是特定补体片段的受体</a:t>
            </a:r>
            <a:endParaRPr lang="en-US" altLang="zh-CN" sz="2400" b="1" dirty="0">
              <a:latin typeface="+mn-ea"/>
            </a:endParaRPr>
          </a:p>
          <a:p>
            <a:pPr marL="342900" indent="-342900">
              <a:lnSpc>
                <a:spcPct val="150000"/>
              </a:lnSpc>
              <a:buFont typeface="Arial" panose="020B0604020202020204" pitchFamily="34" charset="0"/>
              <a:buChar char="•"/>
            </a:pPr>
            <a:r>
              <a:rPr lang="en-US" altLang="zh-CN" sz="2400" b="1" dirty="0" err="1">
                <a:latin typeface="+mn-ea"/>
              </a:rPr>
              <a:t>Fc</a:t>
            </a:r>
            <a:r>
              <a:rPr lang="en-US" altLang="zh-CN" sz="2400" b="1" dirty="0" err="1">
                <a:latin typeface="+mn-ea"/>
                <a:sym typeface="Symbol" panose="05050102010706020507" pitchFamily="18" charset="2"/>
              </a:rPr>
              <a:t>RII</a:t>
            </a:r>
            <a:r>
              <a:rPr lang="zh-CN" altLang="en-US" sz="2400" b="1" dirty="0">
                <a:latin typeface="+mn-ea"/>
                <a:sym typeface="Symbol" panose="05050102010706020507" pitchFamily="18" charset="2"/>
              </a:rPr>
              <a:t>（</a:t>
            </a:r>
            <a:r>
              <a:rPr lang="en-US" altLang="zh-CN" sz="2400" b="1" dirty="0">
                <a:latin typeface="+mn-ea"/>
                <a:sym typeface="Symbol" panose="05050102010706020507" pitchFamily="18" charset="2"/>
              </a:rPr>
              <a:t>CD32</a:t>
            </a:r>
            <a:r>
              <a:rPr lang="zh-CN" altLang="en-US" sz="2400" b="1" dirty="0">
                <a:latin typeface="+mn-ea"/>
                <a:sym typeface="Symbol" panose="05050102010706020507" pitchFamily="18" charset="2"/>
              </a:rPr>
              <a:t>）是</a:t>
            </a:r>
            <a:r>
              <a:rPr lang="en-US" altLang="zh-CN" sz="2400" b="1" dirty="0">
                <a:latin typeface="+mn-ea"/>
                <a:sym typeface="Symbol" panose="05050102010706020507" pitchFamily="18" charset="2"/>
              </a:rPr>
              <a:t>IgG</a:t>
            </a:r>
            <a:r>
              <a:rPr lang="zh-CN" altLang="en-US" sz="2400" b="1" dirty="0">
                <a:latin typeface="+mn-ea"/>
                <a:sym typeface="Symbol" panose="05050102010706020507" pitchFamily="18" charset="2"/>
              </a:rPr>
              <a:t>的受体</a:t>
            </a:r>
            <a:endParaRPr lang="en-US" altLang="zh-CN" sz="2400" b="1" dirty="0">
              <a:latin typeface="+mn-ea"/>
              <a:sym typeface="Symbol" panose="05050102010706020507" pitchFamily="18" charset="2"/>
            </a:endParaRPr>
          </a:p>
          <a:p>
            <a:pPr marL="342900" indent="-342900">
              <a:lnSpc>
                <a:spcPct val="150000"/>
              </a:lnSpc>
              <a:buFont typeface="Arial" panose="020B0604020202020204" pitchFamily="34" charset="0"/>
              <a:buChar char="•"/>
            </a:pPr>
            <a:r>
              <a:rPr lang="en-US" altLang="zh-CN" sz="2400" b="1" dirty="0">
                <a:latin typeface="+mn-ea"/>
                <a:sym typeface="Symbol" panose="05050102010706020507" pitchFamily="18" charset="2"/>
              </a:rPr>
              <a:t>CD80</a:t>
            </a:r>
            <a:r>
              <a:rPr lang="zh-CN" altLang="en-US" sz="2400" b="1" dirty="0">
                <a:latin typeface="+mn-ea"/>
                <a:sym typeface="Symbol" panose="05050102010706020507" pitchFamily="18" charset="2"/>
              </a:rPr>
              <a:t>和</a:t>
            </a:r>
            <a:r>
              <a:rPr lang="en-US" altLang="zh-CN" sz="2400" b="1" dirty="0">
                <a:latin typeface="+mn-ea"/>
                <a:sym typeface="Symbol" panose="05050102010706020507" pitchFamily="18" charset="2"/>
              </a:rPr>
              <a:t>CD86</a:t>
            </a:r>
            <a:r>
              <a:rPr lang="zh-CN" altLang="en-US" sz="2400" b="1" dirty="0">
                <a:latin typeface="+mn-ea"/>
                <a:sym typeface="Symbol" panose="05050102010706020507" pitchFamily="18" charset="2"/>
              </a:rPr>
              <a:t>是与</a:t>
            </a:r>
            <a:r>
              <a:rPr lang="en-US" altLang="zh-CN" sz="2400" b="1" dirty="0">
                <a:latin typeface="+mn-ea"/>
                <a:sym typeface="Symbol" panose="05050102010706020507" pitchFamily="18" charset="2"/>
              </a:rPr>
              <a:t>T</a:t>
            </a:r>
            <a:r>
              <a:rPr lang="zh-CN" altLang="en-US" sz="2400" b="1" dirty="0">
                <a:latin typeface="+mn-ea"/>
                <a:sym typeface="Symbol" panose="05050102010706020507" pitchFamily="18" charset="2"/>
              </a:rPr>
              <a:t>细胞表面的重要调节分子</a:t>
            </a:r>
            <a:r>
              <a:rPr lang="en-US" altLang="zh-CN" sz="2400" b="1" dirty="0">
                <a:latin typeface="+mn-ea"/>
                <a:sym typeface="Symbol" panose="05050102010706020507" pitchFamily="18" charset="2"/>
              </a:rPr>
              <a:t>CD28</a:t>
            </a:r>
            <a:r>
              <a:rPr lang="zh-CN" altLang="en-US" sz="2400" b="1" dirty="0">
                <a:latin typeface="+mn-ea"/>
                <a:sym typeface="Symbol" panose="05050102010706020507" pitchFamily="18" charset="2"/>
              </a:rPr>
              <a:t>和</a:t>
            </a:r>
            <a:r>
              <a:rPr lang="en-US" altLang="zh-CN" sz="2400" b="1" dirty="0">
                <a:latin typeface="+mn-ea"/>
                <a:sym typeface="Symbol" panose="05050102010706020507" pitchFamily="18" charset="2"/>
              </a:rPr>
              <a:t>CTLA-4</a:t>
            </a:r>
            <a:r>
              <a:rPr lang="zh-CN" altLang="en-US" sz="2400" b="1" dirty="0">
                <a:latin typeface="+mn-ea"/>
                <a:sym typeface="Symbol" panose="05050102010706020507" pitchFamily="18" charset="2"/>
              </a:rPr>
              <a:t>相互作用的</a:t>
            </a:r>
            <a:endParaRPr lang="en-US" altLang="zh-CN" sz="2400" b="1" dirty="0">
              <a:latin typeface="+mn-ea"/>
              <a:sym typeface="Symbol" panose="05050102010706020507" pitchFamily="18" charset="2"/>
            </a:endParaRPr>
          </a:p>
          <a:p>
            <a:pPr marL="342900" indent="-342900">
              <a:lnSpc>
                <a:spcPct val="150000"/>
              </a:lnSpc>
              <a:buFont typeface="Arial" panose="020B0604020202020204" pitchFamily="34" charset="0"/>
              <a:buChar char="•"/>
            </a:pPr>
            <a:r>
              <a:rPr lang="en-US" altLang="zh-CN" sz="2400" b="1" dirty="0">
                <a:latin typeface="+mn-ea"/>
                <a:sym typeface="Symbol" panose="05050102010706020507" pitchFamily="18" charset="2"/>
              </a:rPr>
              <a:t>CD40</a:t>
            </a:r>
            <a:r>
              <a:rPr lang="zh-CN" altLang="en-US" sz="2400" b="1" dirty="0">
                <a:latin typeface="+mn-ea"/>
                <a:sym typeface="Symbol" panose="05050102010706020507" pitchFamily="18" charset="2"/>
              </a:rPr>
              <a:t>与辅助</a:t>
            </a:r>
            <a:r>
              <a:rPr lang="en-US" altLang="zh-CN" sz="2400" b="1" dirty="0">
                <a:latin typeface="+mn-ea"/>
                <a:sym typeface="Symbol" panose="05050102010706020507" pitchFamily="18" charset="2"/>
              </a:rPr>
              <a:t>T</a:t>
            </a:r>
            <a:r>
              <a:rPr lang="zh-CN" altLang="en-US" sz="2400" b="1" dirty="0">
                <a:latin typeface="+mn-ea"/>
                <a:sym typeface="Symbol" panose="05050102010706020507" pitchFamily="18" charset="2"/>
              </a:rPr>
              <a:t>细胞表面的</a:t>
            </a:r>
            <a:r>
              <a:rPr lang="en-US" altLang="zh-CN" sz="2400" b="1" dirty="0">
                <a:latin typeface="+mn-ea"/>
                <a:sym typeface="Symbol" panose="05050102010706020507" pitchFamily="18" charset="2"/>
              </a:rPr>
              <a:t>CD40</a:t>
            </a:r>
            <a:r>
              <a:rPr lang="zh-CN" altLang="en-US" sz="2400" b="1" dirty="0">
                <a:latin typeface="+mn-ea"/>
                <a:sym typeface="Symbol" panose="05050102010706020507" pitchFamily="18" charset="2"/>
              </a:rPr>
              <a:t>配体相互作用</a:t>
            </a:r>
            <a:endParaRPr lang="zh-CN" altLang="en-US" sz="2400" b="1" dirty="0">
              <a:latin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260648"/>
            <a:ext cx="7488832" cy="400110"/>
          </a:xfrm>
          <a:prstGeom prst="rect">
            <a:avLst/>
          </a:prstGeom>
          <a:solidFill>
            <a:schemeClr val="accent1"/>
          </a:solidFill>
          <a:effectLst>
            <a:outerShdw blurRad="50800" dist="38100" dir="2700000" algn="tl" rotWithShape="0">
              <a:prstClr val="black">
                <a:alpha val="40000"/>
              </a:prstClr>
            </a:outerShdw>
          </a:effectLst>
        </p:spPr>
        <p:txBody>
          <a:bodyPr wrap="square" rtlCol="0">
            <a:spAutoFit/>
          </a:bodyPr>
          <a:lstStyle/>
          <a:p>
            <a:pPr algn="ctr" defTabSz="914400">
              <a:defRPr/>
            </a:pPr>
            <a:r>
              <a:rPr lang="zh-CN" altLang="en-US" sz="2000" dirty="0">
                <a:solidFill>
                  <a:prstClr val="white"/>
                </a:solidFill>
                <a:latin typeface="Georgia"/>
                <a:ea typeface="微软雅黑"/>
              </a:rPr>
              <a:t>成熟</a:t>
            </a:r>
            <a:r>
              <a:rPr lang="en-US" altLang="zh-CN" sz="2000" dirty="0">
                <a:solidFill>
                  <a:prstClr val="white"/>
                </a:solidFill>
                <a:latin typeface="Georgia"/>
                <a:ea typeface="微软雅黑"/>
              </a:rPr>
              <a:t>T</a:t>
            </a:r>
            <a:r>
              <a:rPr lang="zh-CN" altLang="en-US" sz="2000" dirty="0">
                <a:solidFill>
                  <a:prstClr val="white"/>
                </a:solidFill>
                <a:latin typeface="Georgia"/>
                <a:ea typeface="微软雅黑"/>
              </a:rPr>
              <a:t>细胞膜上表达的几种分子</a:t>
            </a:r>
          </a:p>
        </p:txBody>
      </p:sp>
      <p:pic>
        <p:nvPicPr>
          <p:cNvPr id="229380" name="Picture 4"/>
          <p:cNvPicPr>
            <a:picLocks noChangeAspect="1" noChangeArrowheads="1"/>
          </p:cNvPicPr>
          <p:nvPr/>
        </p:nvPicPr>
        <p:blipFill>
          <a:blip r:embed="rId2" cstate="print"/>
          <a:srcRect/>
          <a:stretch>
            <a:fillRect/>
          </a:stretch>
        </p:blipFill>
        <p:spPr bwMode="auto">
          <a:xfrm>
            <a:off x="3995940" y="908720"/>
            <a:ext cx="4184713" cy="360000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229381" name="Picture 5"/>
          <p:cNvPicPr>
            <a:picLocks noChangeAspect="1" noChangeArrowheads="1"/>
          </p:cNvPicPr>
          <p:nvPr/>
        </p:nvPicPr>
        <p:blipFill>
          <a:blip r:embed="rId3" cstate="print"/>
          <a:srcRect/>
          <a:stretch>
            <a:fillRect/>
          </a:stretch>
        </p:blipFill>
        <p:spPr bwMode="auto">
          <a:xfrm>
            <a:off x="899594" y="908720"/>
            <a:ext cx="2339999" cy="3600000"/>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2" name="矩形 1">
            <a:extLst>
              <a:ext uri="{FF2B5EF4-FFF2-40B4-BE49-F238E27FC236}">
                <a16:creationId xmlns:a16="http://schemas.microsoft.com/office/drawing/2014/main" id="{83D532D6-E826-4539-98BB-8B5758CA6939}"/>
              </a:ext>
            </a:extLst>
          </p:cNvPr>
          <p:cNvSpPr/>
          <p:nvPr/>
        </p:nvSpPr>
        <p:spPr>
          <a:xfrm>
            <a:off x="1121855" y="962237"/>
            <a:ext cx="1895475" cy="261938"/>
          </a:xfrm>
          <a:prstGeom prst="rect">
            <a:avLst/>
          </a:prstGeom>
          <a:solidFill>
            <a:srgbClr val="77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T</a:t>
            </a:r>
            <a:r>
              <a:rPr lang="zh-CN" altLang="en-US" sz="1400" b="1" dirty="0">
                <a:solidFill>
                  <a:schemeClr val="tx1"/>
                </a:solidFill>
              </a:rPr>
              <a:t>细胞受体复合物</a:t>
            </a:r>
          </a:p>
        </p:txBody>
      </p:sp>
      <p:sp>
        <p:nvSpPr>
          <p:cNvPr id="3" name="矩形 2">
            <a:extLst>
              <a:ext uri="{FF2B5EF4-FFF2-40B4-BE49-F238E27FC236}">
                <a16:creationId xmlns:a16="http://schemas.microsoft.com/office/drawing/2014/main" id="{93A2315F-5C35-471E-9C5C-BAF8B659671A}"/>
              </a:ext>
            </a:extLst>
          </p:cNvPr>
          <p:cNvSpPr/>
          <p:nvPr/>
        </p:nvSpPr>
        <p:spPr>
          <a:xfrm>
            <a:off x="1838325" y="1704975"/>
            <a:ext cx="509588" cy="128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识别</a:t>
            </a:r>
          </a:p>
        </p:txBody>
      </p:sp>
      <p:sp>
        <p:nvSpPr>
          <p:cNvPr id="8" name="矩形 7">
            <a:extLst>
              <a:ext uri="{FF2B5EF4-FFF2-40B4-BE49-F238E27FC236}">
                <a16:creationId xmlns:a16="http://schemas.microsoft.com/office/drawing/2014/main" id="{E2453520-89D5-416E-AE2D-0618ADDE29CD}"/>
              </a:ext>
            </a:extLst>
          </p:cNvPr>
          <p:cNvSpPr/>
          <p:nvPr/>
        </p:nvSpPr>
        <p:spPr>
          <a:xfrm>
            <a:off x="1676400" y="4267199"/>
            <a:ext cx="814388" cy="128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转导信号</a:t>
            </a:r>
          </a:p>
        </p:txBody>
      </p:sp>
      <p:sp>
        <p:nvSpPr>
          <p:cNvPr id="5" name="文本框 4">
            <a:extLst>
              <a:ext uri="{FF2B5EF4-FFF2-40B4-BE49-F238E27FC236}">
                <a16:creationId xmlns:a16="http://schemas.microsoft.com/office/drawing/2014/main" id="{6717A65B-0ABC-489C-9F16-4DD526AE0A2B}"/>
              </a:ext>
            </a:extLst>
          </p:cNvPr>
          <p:cNvSpPr txBox="1"/>
          <p:nvPr/>
        </p:nvSpPr>
        <p:spPr>
          <a:xfrm>
            <a:off x="804333" y="4996402"/>
            <a:ext cx="7376319" cy="12895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1" dirty="0">
                <a:latin typeface="+mn-ea"/>
              </a:rPr>
              <a:t>CD28</a:t>
            </a:r>
            <a:r>
              <a:rPr lang="zh-CN" altLang="en-US" b="1" dirty="0">
                <a:latin typeface="+mn-ea"/>
              </a:rPr>
              <a:t>，存在于</a:t>
            </a:r>
            <a:r>
              <a:rPr lang="en-US" altLang="zh-CN" b="1" dirty="0">
                <a:latin typeface="+mn-ea"/>
              </a:rPr>
              <a:t>B</a:t>
            </a:r>
            <a:r>
              <a:rPr lang="zh-CN" altLang="en-US" b="1" dirty="0">
                <a:latin typeface="+mn-ea"/>
              </a:rPr>
              <a:t>细胞和其他抗原提呈细胞表面的针对共刺激分子</a:t>
            </a:r>
            <a:r>
              <a:rPr lang="en-US" altLang="zh-CN" b="1" dirty="0">
                <a:latin typeface="+mn-ea"/>
              </a:rPr>
              <a:t>B7</a:t>
            </a:r>
            <a:r>
              <a:rPr lang="zh-CN" altLang="en-US" b="1" dirty="0">
                <a:latin typeface="+mn-ea"/>
              </a:rPr>
              <a:t>家族的受体</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CD45</a:t>
            </a:r>
            <a:r>
              <a:rPr lang="zh-CN" altLang="en-US" b="1" dirty="0">
                <a:latin typeface="+mn-ea"/>
              </a:rPr>
              <a:t>，一种信号转导分子</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39952" y="5432072"/>
            <a:ext cx="4608512"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defTabSz="914400">
              <a:defRPr/>
            </a:pPr>
            <a:r>
              <a:rPr lang="en-US" altLang="zh-CN" sz="2000" b="1" dirty="0">
                <a:solidFill>
                  <a:prstClr val="white"/>
                </a:solidFill>
                <a:latin typeface="+mn-ea"/>
              </a:rPr>
              <a:t>NK</a:t>
            </a:r>
            <a:r>
              <a:rPr lang="zh-CN" altLang="en-US" sz="2000" b="1" dirty="0">
                <a:solidFill>
                  <a:prstClr val="white"/>
                </a:solidFill>
                <a:latin typeface="+mn-ea"/>
              </a:rPr>
              <a:t>细胞是巨大的、含颗粒的淋巴细胞，其不表达</a:t>
            </a:r>
            <a:r>
              <a:rPr lang="en-US" altLang="zh-CN" sz="2000" b="1" dirty="0">
                <a:solidFill>
                  <a:prstClr val="white"/>
                </a:solidFill>
                <a:latin typeface="+mn-ea"/>
              </a:rPr>
              <a:t>B</a:t>
            </a:r>
            <a:r>
              <a:rPr lang="zh-CN" altLang="en-US" sz="2000" b="1" dirty="0">
                <a:solidFill>
                  <a:prstClr val="white"/>
                </a:solidFill>
                <a:latin typeface="+mn-ea"/>
              </a:rPr>
              <a:t>或</a:t>
            </a:r>
            <a:r>
              <a:rPr lang="en-US" altLang="zh-CN" sz="2000" b="1" dirty="0">
                <a:solidFill>
                  <a:prstClr val="white"/>
                </a:solidFill>
                <a:latin typeface="+mn-ea"/>
              </a:rPr>
              <a:t>T</a:t>
            </a:r>
            <a:r>
              <a:rPr lang="zh-CN" altLang="en-US" sz="2000" b="1" dirty="0">
                <a:solidFill>
                  <a:prstClr val="white"/>
                </a:solidFill>
                <a:latin typeface="+mn-ea"/>
              </a:rPr>
              <a:t>细胞典型的表面标志分子</a:t>
            </a:r>
            <a:endParaRPr lang="en-US" altLang="zh-CN" sz="2000" b="1" dirty="0">
              <a:solidFill>
                <a:prstClr val="white"/>
              </a:solidFill>
              <a:latin typeface="+mn-ea"/>
            </a:endParaRPr>
          </a:p>
        </p:txBody>
      </p:sp>
      <p:pic>
        <p:nvPicPr>
          <p:cNvPr id="4" name="Picture 2" descr="figure_01_06"/>
          <p:cNvPicPr>
            <a:picLocks noChangeAspect="1" noChangeArrowheads="1"/>
          </p:cNvPicPr>
          <p:nvPr/>
        </p:nvPicPr>
        <p:blipFill>
          <a:blip r:embed="rId2" cstate="print"/>
          <a:srcRect/>
          <a:stretch>
            <a:fillRect/>
          </a:stretch>
        </p:blipFill>
        <p:spPr bwMode="auto">
          <a:xfrm>
            <a:off x="251521" y="864096"/>
            <a:ext cx="3765043" cy="5589240"/>
          </a:xfrm>
          <a:prstGeom prst="rect">
            <a:avLst/>
          </a:prstGeom>
          <a:noFill/>
          <a:ln w="9525">
            <a:noFill/>
            <a:miter lim="800000"/>
            <a:headEnd/>
            <a:tailEnd/>
          </a:ln>
          <a:effectLst/>
        </p:spPr>
      </p:pic>
      <p:sp>
        <p:nvSpPr>
          <p:cNvPr id="2" name="矩形 1">
            <a:extLst>
              <a:ext uri="{FF2B5EF4-FFF2-40B4-BE49-F238E27FC236}">
                <a16:creationId xmlns:a16="http://schemas.microsoft.com/office/drawing/2014/main" id="{37BCED74-54AE-4D77-97CD-0A2BBC408D4C}"/>
              </a:ext>
            </a:extLst>
          </p:cNvPr>
          <p:cNvSpPr/>
          <p:nvPr/>
        </p:nvSpPr>
        <p:spPr>
          <a:xfrm>
            <a:off x="745067" y="982133"/>
            <a:ext cx="2836333" cy="338667"/>
          </a:xfrm>
          <a:prstGeom prst="rect">
            <a:avLst/>
          </a:prstGeom>
          <a:solidFill>
            <a:srgbClr val="77C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自然杀伤（</a:t>
            </a:r>
            <a:r>
              <a:rPr lang="en-US" altLang="zh-CN" b="1" dirty="0">
                <a:solidFill>
                  <a:schemeClr val="tx1"/>
                </a:solidFill>
              </a:rPr>
              <a:t>NK</a:t>
            </a:r>
            <a:r>
              <a:rPr lang="zh-CN" altLang="en-US" b="1" dirty="0">
                <a:solidFill>
                  <a:schemeClr val="tx1"/>
                </a:solidFill>
              </a:rPr>
              <a:t>）细胞</a:t>
            </a:r>
          </a:p>
        </p:txBody>
      </p:sp>
      <p:sp>
        <p:nvSpPr>
          <p:cNvPr id="5" name="矩形 4">
            <a:extLst>
              <a:ext uri="{FF2B5EF4-FFF2-40B4-BE49-F238E27FC236}">
                <a16:creationId xmlns:a16="http://schemas.microsoft.com/office/drawing/2014/main" id="{1DD71E2A-EA25-42B8-851C-E6F71223EF03}"/>
              </a:ext>
            </a:extLst>
          </p:cNvPr>
          <p:cNvSpPr/>
          <p:nvPr/>
        </p:nvSpPr>
        <p:spPr>
          <a:xfrm>
            <a:off x="321733" y="5609167"/>
            <a:ext cx="3505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释放细菌裂解活性颗粒以杀灭病毒感染的细胞</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1_05"/>
          <p:cNvPicPr>
            <a:picLocks noChangeAspect="1" noChangeArrowheads="1"/>
          </p:cNvPicPr>
          <p:nvPr/>
        </p:nvPicPr>
        <p:blipFill>
          <a:blip r:embed="rId2" cstate="print"/>
          <a:srcRect/>
          <a:stretch>
            <a:fillRect/>
          </a:stretch>
        </p:blipFill>
        <p:spPr bwMode="auto">
          <a:xfrm>
            <a:off x="0" y="692697"/>
            <a:ext cx="9144000" cy="4024109"/>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DA402560-55F9-4F5E-879B-719E4A894377}"/>
              </a:ext>
            </a:extLst>
          </p:cNvPr>
          <p:cNvSpPr/>
          <p:nvPr/>
        </p:nvSpPr>
        <p:spPr>
          <a:xfrm>
            <a:off x="1509711" y="876300"/>
            <a:ext cx="5967413" cy="552450"/>
          </a:xfrm>
          <a:prstGeom prst="rect">
            <a:avLst/>
          </a:prstGeom>
          <a:solidFill>
            <a:srgbClr val="87C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树突状细胞是固有和适应性免疫应答之间的桥梁</a:t>
            </a:r>
          </a:p>
        </p:txBody>
      </p:sp>
      <p:sp>
        <p:nvSpPr>
          <p:cNvPr id="4" name="矩形 3">
            <a:extLst>
              <a:ext uri="{FF2B5EF4-FFF2-40B4-BE49-F238E27FC236}">
                <a16:creationId xmlns:a16="http://schemas.microsoft.com/office/drawing/2014/main" id="{1D8DDA38-4F38-4DF9-896E-BF12DA35DCA2}"/>
              </a:ext>
            </a:extLst>
          </p:cNvPr>
          <p:cNvSpPr/>
          <p:nvPr/>
        </p:nvSpPr>
        <p:spPr>
          <a:xfrm>
            <a:off x="1666876" y="1612352"/>
            <a:ext cx="2014539" cy="368847"/>
          </a:xfrm>
          <a:prstGeom prst="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固有免疫</a:t>
            </a:r>
          </a:p>
        </p:txBody>
      </p:sp>
      <p:sp>
        <p:nvSpPr>
          <p:cNvPr id="5" name="矩形 4">
            <a:extLst>
              <a:ext uri="{FF2B5EF4-FFF2-40B4-BE49-F238E27FC236}">
                <a16:creationId xmlns:a16="http://schemas.microsoft.com/office/drawing/2014/main" id="{A6B4149C-BCA8-48D2-BB2A-FAF366E67871}"/>
              </a:ext>
            </a:extLst>
          </p:cNvPr>
          <p:cNvSpPr/>
          <p:nvPr/>
        </p:nvSpPr>
        <p:spPr>
          <a:xfrm>
            <a:off x="6638926" y="1612352"/>
            <a:ext cx="2014539" cy="368847"/>
          </a:xfrm>
          <a:prstGeom prst="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适应性免疫</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email"/>
          <a:srcRect/>
          <a:stretch>
            <a:fillRect/>
          </a:stretch>
        </p:blipFill>
        <p:spPr bwMode="auto">
          <a:xfrm>
            <a:off x="376236" y="1267183"/>
            <a:ext cx="4195764" cy="2788543"/>
          </a:xfrm>
          <a:prstGeom prst="rect">
            <a:avLst/>
          </a:prstGeom>
          <a:noFill/>
          <a:ln w="9525">
            <a:noFill/>
            <a:miter lim="800000"/>
            <a:headEnd/>
            <a:tailEnd/>
          </a:ln>
        </p:spPr>
      </p:pic>
      <p:pic>
        <p:nvPicPr>
          <p:cNvPr id="19459" name="Picture 3"/>
          <p:cNvPicPr>
            <a:picLocks noChangeAspect="1" noChangeArrowheads="1"/>
          </p:cNvPicPr>
          <p:nvPr/>
        </p:nvPicPr>
        <p:blipFill>
          <a:blip r:embed="rId4" cstate="email"/>
          <a:srcRect/>
          <a:stretch>
            <a:fillRect/>
          </a:stretch>
        </p:blipFill>
        <p:spPr bwMode="auto">
          <a:xfrm>
            <a:off x="4692774" y="620688"/>
            <a:ext cx="3888432" cy="3435038"/>
          </a:xfrm>
          <a:prstGeom prst="rect">
            <a:avLst/>
          </a:prstGeom>
          <a:noFill/>
          <a:ln w="9525">
            <a:noFill/>
            <a:miter lim="800000"/>
            <a:headEnd/>
            <a:tailEnd/>
          </a:ln>
        </p:spPr>
      </p:pic>
      <p:sp>
        <p:nvSpPr>
          <p:cNvPr id="6" name="矩形 5"/>
          <p:cNvSpPr/>
          <p:nvPr/>
        </p:nvSpPr>
        <p:spPr>
          <a:xfrm>
            <a:off x="287524" y="5478321"/>
            <a:ext cx="8568952" cy="830997"/>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400" dirty="0">
                <a:solidFill>
                  <a:prstClr val="white"/>
                </a:solidFill>
                <a:latin typeface="Georgia"/>
                <a:ea typeface="微软雅黑"/>
              </a:rPr>
              <a:t>单核细胞与巨噬细胞的典型表型。巨噬细胞体积是单核细胞的</a:t>
            </a:r>
            <a:r>
              <a:rPr lang="en-US" altLang="zh-CN" sz="2400" dirty="0">
                <a:solidFill>
                  <a:prstClr val="white"/>
                </a:solidFill>
                <a:latin typeface="Georgia"/>
                <a:ea typeface="微软雅黑"/>
              </a:rPr>
              <a:t>5-10</a:t>
            </a:r>
            <a:r>
              <a:rPr lang="zh-CN" altLang="en-US" sz="2400" dirty="0">
                <a:solidFill>
                  <a:prstClr val="white"/>
                </a:solidFill>
                <a:latin typeface="Georgia"/>
                <a:ea typeface="微软雅黑"/>
              </a:rPr>
              <a:t>倍，并且含有更多的细胞器，尤其是溶酶体。</a:t>
            </a:r>
            <a:endParaRPr lang="en-US" altLang="zh-CN" sz="2400" dirty="0">
              <a:solidFill>
                <a:prstClr val="white"/>
              </a:solidFill>
              <a:latin typeface="Georgia"/>
              <a:ea typeface="微软雅黑"/>
            </a:endParaRPr>
          </a:p>
        </p:txBody>
      </p:sp>
      <p:sp>
        <p:nvSpPr>
          <p:cNvPr id="2" name="矩形 1">
            <a:extLst>
              <a:ext uri="{FF2B5EF4-FFF2-40B4-BE49-F238E27FC236}">
                <a16:creationId xmlns:a16="http://schemas.microsoft.com/office/drawing/2014/main" id="{202B12F5-34D6-40E7-A4A9-7481F839608A}"/>
              </a:ext>
            </a:extLst>
          </p:cNvPr>
          <p:cNvSpPr/>
          <p:nvPr/>
        </p:nvSpPr>
        <p:spPr>
          <a:xfrm>
            <a:off x="376236" y="1267183"/>
            <a:ext cx="1042256"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单核细胞</a:t>
            </a:r>
          </a:p>
        </p:txBody>
      </p:sp>
      <p:sp>
        <p:nvSpPr>
          <p:cNvPr id="7" name="矩形 6">
            <a:extLst>
              <a:ext uri="{FF2B5EF4-FFF2-40B4-BE49-F238E27FC236}">
                <a16:creationId xmlns:a16="http://schemas.microsoft.com/office/drawing/2014/main" id="{EB90512F-38C9-47E7-8CB2-B809C58A3D3B}"/>
              </a:ext>
            </a:extLst>
          </p:cNvPr>
          <p:cNvSpPr/>
          <p:nvPr/>
        </p:nvSpPr>
        <p:spPr>
          <a:xfrm>
            <a:off x="4692774" y="598333"/>
            <a:ext cx="1042256"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巨噬细胞</a:t>
            </a:r>
          </a:p>
        </p:txBody>
      </p:sp>
      <p:sp>
        <p:nvSpPr>
          <p:cNvPr id="8" name="矩形 7">
            <a:extLst>
              <a:ext uri="{FF2B5EF4-FFF2-40B4-BE49-F238E27FC236}">
                <a16:creationId xmlns:a16="http://schemas.microsoft.com/office/drawing/2014/main" id="{BCF9957F-9C09-4131-B979-6ACB80DA9AAD}"/>
              </a:ext>
            </a:extLst>
          </p:cNvPr>
          <p:cNvSpPr/>
          <p:nvPr/>
        </p:nvSpPr>
        <p:spPr>
          <a:xfrm>
            <a:off x="164123" y="2689778"/>
            <a:ext cx="884630"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细胞核</a:t>
            </a:r>
          </a:p>
        </p:txBody>
      </p:sp>
      <p:sp>
        <p:nvSpPr>
          <p:cNvPr id="9" name="矩形 8">
            <a:extLst>
              <a:ext uri="{FF2B5EF4-FFF2-40B4-BE49-F238E27FC236}">
                <a16:creationId xmlns:a16="http://schemas.microsoft.com/office/drawing/2014/main" id="{0E9DF2B6-1620-4D9E-9FBE-3996238A2CCA}"/>
              </a:ext>
            </a:extLst>
          </p:cNvPr>
          <p:cNvSpPr/>
          <p:nvPr/>
        </p:nvSpPr>
        <p:spPr>
          <a:xfrm>
            <a:off x="3787652" y="1630599"/>
            <a:ext cx="784348"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溶酶体</a:t>
            </a:r>
          </a:p>
        </p:txBody>
      </p:sp>
      <p:sp>
        <p:nvSpPr>
          <p:cNvPr id="10" name="矩形 9">
            <a:extLst>
              <a:ext uri="{FF2B5EF4-FFF2-40B4-BE49-F238E27FC236}">
                <a16:creationId xmlns:a16="http://schemas.microsoft.com/office/drawing/2014/main" id="{E7E1D54B-D7DF-427B-9929-9733EC8601B7}"/>
              </a:ext>
            </a:extLst>
          </p:cNvPr>
          <p:cNvSpPr/>
          <p:nvPr/>
        </p:nvSpPr>
        <p:spPr>
          <a:xfrm>
            <a:off x="3664559" y="3512153"/>
            <a:ext cx="784348"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吞噬体</a:t>
            </a:r>
          </a:p>
        </p:txBody>
      </p:sp>
      <p:sp>
        <p:nvSpPr>
          <p:cNvPr id="11" name="矩形 10">
            <a:extLst>
              <a:ext uri="{FF2B5EF4-FFF2-40B4-BE49-F238E27FC236}">
                <a16:creationId xmlns:a16="http://schemas.microsoft.com/office/drawing/2014/main" id="{81F5C72E-2E0B-4C4E-AC37-CBF1D1660CC0}"/>
              </a:ext>
            </a:extLst>
          </p:cNvPr>
          <p:cNvSpPr/>
          <p:nvPr/>
        </p:nvSpPr>
        <p:spPr>
          <a:xfrm>
            <a:off x="4651743" y="3641108"/>
            <a:ext cx="1042256"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b="1" dirty="0">
                <a:solidFill>
                  <a:schemeClr val="tx1"/>
                </a:solidFill>
              </a:rPr>
              <a:t>吞噬溶酶体</a:t>
            </a:r>
          </a:p>
        </p:txBody>
      </p:sp>
      <p:sp>
        <p:nvSpPr>
          <p:cNvPr id="12" name="矩形 11">
            <a:extLst>
              <a:ext uri="{FF2B5EF4-FFF2-40B4-BE49-F238E27FC236}">
                <a16:creationId xmlns:a16="http://schemas.microsoft.com/office/drawing/2014/main" id="{171D3AAB-93DA-4FE5-94E2-50AAA0FA4F40}"/>
              </a:ext>
            </a:extLst>
          </p:cNvPr>
          <p:cNvSpPr/>
          <p:nvPr/>
        </p:nvSpPr>
        <p:spPr>
          <a:xfrm>
            <a:off x="7350769" y="3683416"/>
            <a:ext cx="784348"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吞噬体</a:t>
            </a:r>
          </a:p>
        </p:txBody>
      </p:sp>
      <p:sp>
        <p:nvSpPr>
          <p:cNvPr id="13" name="矩形 12">
            <a:extLst>
              <a:ext uri="{FF2B5EF4-FFF2-40B4-BE49-F238E27FC236}">
                <a16:creationId xmlns:a16="http://schemas.microsoft.com/office/drawing/2014/main" id="{DD49EF3D-F54E-4FE3-AEFD-52543EEEB0BB}"/>
              </a:ext>
            </a:extLst>
          </p:cNvPr>
          <p:cNvSpPr/>
          <p:nvPr/>
        </p:nvSpPr>
        <p:spPr>
          <a:xfrm>
            <a:off x="6120333" y="3906802"/>
            <a:ext cx="784348"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溶酶体</a:t>
            </a:r>
          </a:p>
        </p:txBody>
      </p:sp>
      <p:sp>
        <p:nvSpPr>
          <p:cNvPr id="14" name="矩形 13">
            <a:extLst>
              <a:ext uri="{FF2B5EF4-FFF2-40B4-BE49-F238E27FC236}">
                <a16:creationId xmlns:a16="http://schemas.microsoft.com/office/drawing/2014/main" id="{515FA8BF-B3E1-4AE5-BF94-057340E9CC09}"/>
              </a:ext>
            </a:extLst>
          </p:cNvPr>
          <p:cNvSpPr/>
          <p:nvPr/>
        </p:nvSpPr>
        <p:spPr>
          <a:xfrm>
            <a:off x="7707076" y="969335"/>
            <a:ext cx="784348"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吞噬体</a:t>
            </a:r>
          </a:p>
        </p:txBody>
      </p:sp>
      <p:sp>
        <p:nvSpPr>
          <p:cNvPr id="15" name="矩形 14">
            <a:extLst>
              <a:ext uri="{FF2B5EF4-FFF2-40B4-BE49-F238E27FC236}">
                <a16:creationId xmlns:a16="http://schemas.microsoft.com/office/drawing/2014/main" id="{42D03C0D-5D67-431B-82A6-3C32FC8781C2}"/>
              </a:ext>
            </a:extLst>
          </p:cNvPr>
          <p:cNvSpPr/>
          <p:nvPr/>
        </p:nvSpPr>
        <p:spPr>
          <a:xfrm>
            <a:off x="7742943" y="2987625"/>
            <a:ext cx="784348" cy="207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伪足</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email"/>
          <a:srcRect/>
          <a:stretch>
            <a:fillRect/>
          </a:stretch>
        </p:blipFill>
        <p:spPr bwMode="auto">
          <a:xfrm>
            <a:off x="251520" y="188640"/>
            <a:ext cx="8577314" cy="532859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矩形 7"/>
          <p:cNvSpPr/>
          <p:nvPr/>
        </p:nvSpPr>
        <p:spPr>
          <a:xfrm>
            <a:off x="899592" y="5877274"/>
            <a:ext cx="6912768" cy="461665"/>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巨噬细胞的扫描电镜照片</a:t>
            </a:r>
            <a:endParaRPr lang="en-US" altLang="zh-CN" sz="2400" dirty="0">
              <a:solidFill>
                <a:prstClr val="white"/>
              </a:solidFill>
              <a:latin typeface="Georgia"/>
              <a:ea typeface="微软雅黑"/>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ure 2-08b"/>
          <p:cNvPicPr>
            <a:picLocks noChangeAspect="1" noChangeArrowheads="1"/>
          </p:cNvPicPr>
          <p:nvPr/>
        </p:nvPicPr>
        <p:blipFill>
          <a:blip r:embed="rId3" cstate="email"/>
          <a:srcRect/>
          <a:stretch>
            <a:fillRect/>
          </a:stretch>
        </p:blipFill>
        <p:spPr bwMode="auto">
          <a:xfrm>
            <a:off x="1308100" y="44626"/>
            <a:ext cx="6521450" cy="6532563"/>
          </a:xfrm>
          <a:prstGeom prst="rect">
            <a:avLst/>
          </a:prstGeom>
          <a:noFill/>
          <a:ln w="9525">
            <a:noFill/>
            <a:miter lim="800000"/>
            <a:headEnd/>
            <a:tailEnd/>
          </a:ln>
          <a:effectLst/>
        </p:spPr>
      </p:pic>
      <p:sp>
        <p:nvSpPr>
          <p:cNvPr id="3" name="矩形 2"/>
          <p:cNvSpPr/>
          <p:nvPr/>
        </p:nvSpPr>
        <p:spPr>
          <a:xfrm>
            <a:off x="899592" y="6076950"/>
            <a:ext cx="7776864" cy="709042"/>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2000" dirty="0">
                <a:solidFill>
                  <a:prstClr val="white"/>
                </a:solidFill>
                <a:latin typeface="Georgia"/>
                <a:ea typeface="微软雅黑"/>
              </a:rPr>
              <a:t>巨噬细胞对外源性抗原的吞噬和加工</a:t>
            </a:r>
            <a:endParaRPr lang="en-US" altLang="zh-CN" sz="2000" dirty="0">
              <a:solidFill>
                <a:prstClr val="white"/>
              </a:solidFill>
              <a:latin typeface="Georgia"/>
              <a:ea typeface="微软雅黑"/>
            </a:endParaRPr>
          </a:p>
        </p:txBody>
      </p:sp>
      <p:sp>
        <p:nvSpPr>
          <p:cNvPr id="4" name="矩形 3">
            <a:extLst>
              <a:ext uri="{FF2B5EF4-FFF2-40B4-BE49-F238E27FC236}">
                <a16:creationId xmlns:a16="http://schemas.microsoft.com/office/drawing/2014/main" id="{171D3AAB-93DA-4FE5-94E2-50AAA0FA4F40}"/>
              </a:ext>
            </a:extLst>
          </p:cNvPr>
          <p:cNvSpPr/>
          <p:nvPr/>
        </p:nvSpPr>
        <p:spPr>
          <a:xfrm>
            <a:off x="3092243" y="502240"/>
            <a:ext cx="1874611" cy="335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伪足</a:t>
            </a:r>
          </a:p>
        </p:txBody>
      </p:sp>
      <p:sp>
        <p:nvSpPr>
          <p:cNvPr id="5" name="矩形 4">
            <a:extLst>
              <a:ext uri="{FF2B5EF4-FFF2-40B4-BE49-F238E27FC236}">
                <a16:creationId xmlns:a16="http://schemas.microsoft.com/office/drawing/2014/main" id="{D8E48AAF-12E7-457C-8FFA-0E9B808FD3B2}"/>
              </a:ext>
            </a:extLst>
          </p:cNvPr>
          <p:cNvSpPr/>
          <p:nvPr/>
        </p:nvSpPr>
        <p:spPr>
          <a:xfrm>
            <a:off x="591498" y="1035640"/>
            <a:ext cx="1874611" cy="335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zh-CN" altLang="en-US" b="1" dirty="0">
                <a:solidFill>
                  <a:schemeClr val="tx1"/>
                </a:solidFill>
              </a:rPr>
              <a:t>细菌</a:t>
            </a:r>
          </a:p>
        </p:txBody>
      </p:sp>
      <p:sp>
        <p:nvSpPr>
          <p:cNvPr id="6" name="矩形 5">
            <a:extLst>
              <a:ext uri="{FF2B5EF4-FFF2-40B4-BE49-F238E27FC236}">
                <a16:creationId xmlns:a16="http://schemas.microsoft.com/office/drawing/2014/main" id="{7507371B-5DC8-4C37-B32F-7E48962465A7}"/>
              </a:ext>
            </a:extLst>
          </p:cNvPr>
          <p:cNvSpPr/>
          <p:nvPr/>
        </p:nvSpPr>
        <p:spPr>
          <a:xfrm>
            <a:off x="5101153" y="4599710"/>
            <a:ext cx="2574266" cy="788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抗原肽</a:t>
            </a:r>
            <a:r>
              <a:rPr lang="en-US" altLang="zh-CN" b="1" dirty="0">
                <a:solidFill>
                  <a:schemeClr val="tx1"/>
                </a:solidFill>
              </a:rPr>
              <a:t>/MHC II</a:t>
            </a:r>
            <a:r>
              <a:rPr lang="zh-CN" altLang="en-US" b="1" dirty="0">
                <a:solidFill>
                  <a:schemeClr val="tx1"/>
                </a:solidFill>
              </a:rPr>
              <a:t>类分子</a:t>
            </a:r>
          </a:p>
        </p:txBody>
      </p:sp>
      <p:sp>
        <p:nvSpPr>
          <p:cNvPr id="7" name="矩形 6">
            <a:extLst>
              <a:ext uri="{FF2B5EF4-FFF2-40B4-BE49-F238E27FC236}">
                <a16:creationId xmlns:a16="http://schemas.microsoft.com/office/drawing/2014/main" id="{E77E36E3-F570-4DB0-AF7A-C58820D6C076}"/>
              </a:ext>
            </a:extLst>
          </p:cNvPr>
          <p:cNvSpPr/>
          <p:nvPr/>
        </p:nvSpPr>
        <p:spPr>
          <a:xfrm>
            <a:off x="1025236" y="5700167"/>
            <a:ext cx="6461043" cy="335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降解后材料的胞吐释放</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email"/>
          <a:srcRect/>
          <a:stretch>
            <a:fillRect/>
          </a:stretch>
        </p:blipFill>
        <p:spPr bwMode="auto">
          <a:xfrm>
            <a:off x="971600" y="960721"/>
            <a:ext cx="7272808" cy="5708641"/>
          </a:xfrm>
          <a:prstGeom prst="rect">
            <a:avLst/>
          </a:prstGeom>
          <a:noFill/>
          <a:ln w="9525">
            <a:solidFill>
              <a:schemeClr val="tx1"/>
            </a:solidFill>
            <a:miter lim="800000"/>
            <a:headEnd/>
            <a:tailEnd/>
          </a:ln>
          <a:effectLst>
            <a:outerShdw blurRad="63500" sx="102000" sy="102000" algn="ctr" rotWithShape="0">
              <a:prstClr val="black">
                <a:alpha val="40000"/>
              </a:prstClr>
            </a:outerShdw>
          </a:effectLst>
        </p:spPr>
      </p:pic>
      <p:sp>
        <p:nvSpPr>
          <p:cNvPr id="3" name="矩形 2"/>
          <p:cNvSpPr/>
          <p:nvPr/>
        </p:nvSpPr>
        <p:spPr>
          <a:xfrm>
            <a:off x="1007604" y="188638"/>
            <a:ext cx="7128792" cy="400110"/>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prstClr val="white"/>
                </a:solidFill>
                <a:latin typeface="Georgia"/>
                <a:ea typeface="微软雅黑"/>
              </a:rPr>
              <a:t>巨噬细胞和中性粒细胞中具有抗菌和细胞毒性活性的介质</a:t>
            </a:r>
            <a:endParaRPr lang="en-US" altLang="zh-CN" sz="2000" dirty="0">
              <a:solidFill>
                <a:prstClr val="white"/>
              </a:solidFill>
              <a:latin typeface="Georgia"/>
              <a:ea typeface="微软雅黑"/>
            </a:endParaRPr>
          </a:p>
        </p:txBody>
      </p:sp>
      <p:sp>
        <p:nvSpPr>
          <p:cNvPr id="2" name="矩形 1">
            <a:extLst>
              <a:ext uri="{FF2B5EF4-FFF2-40B4-BE49-F238E27FC236}">
                <a16:creationId xmlns:a16="http://schemas.microsoft.com/office/drawing/2014/main" id="{A9C1630A-15BC-45D4-8B6B-DEC027CFB371}"/>
              </a:ext>
            </a:extLst>
          </p:cNvPr>
          <p:cNvSpPr/>
          <p:nvPr/>
        </p:nvSpPr>
        <p:spPr>
          <a:xfrm>
            <a:off x="1095375" y="1047750"/>
            <a:ext cx="31623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氧依赖杀伤</a:t>
            </a:r>
          </a:p>
        </p:txBody>
      </p:sp>
      <p:sp>
        <p:nvSpPr>
          <p:cNvPr id="5" name="矩形 4">
            <a:extLst>
              <a:ext uri="{FF2B5EF4-FFF2-40B4-BE49-F238E27FC236}">
                <a16:creationId xmlns:a16="http://schemas.microsoft.com/office/drawing/2014/main" id="{20D3D703-3321-45BF-9F82-706E0BA03C7D}"/>
              </a:ext>
            </a:extLst>
          </p:cNvPr>
          <p:cNvSpPr/>
          <p:nvPr/>
        </p:nvSpPr>
        <p:spPr>
          <a:xfrm>
            <a:off x="4886325" y="1047750"/>
            <a:ext cx="31623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非氧依赖杀伤</a:t>
            </a:r>
          </a:p>
        </p:txBody>
      </p:sp>
      <p:sp>
        <p:nvSpPr>
          <p:cNvPr id="4" name="矩形 3">
            <a:extLst>
              <a:ext uri="{FF2B5EF4-FFF2-40B4-BE49-F238E27FC236}">
                <a16:creationId xmlns:a16="http://schemas.microsoft.com/office/drawing/2014/main" id="{14997128-DABF-4AB4-A547-409EE9A86DF0}"/>
              </a:ext>
            </a:extLst>
          </p:cNvPr>
          <p:cNvSpPr/>
          <p:nvPr/>
        </p:nvSpPr>
        <p:spPr>
          <a:xfrm>
            <a:off x="1095374" y="1724523"/>
            <a:ext cx="3476625" cy="2852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活性氧介质</a:t>
            </a:r>
          </a:p>
        </p:txBody>
      </p:sp>
      <p:sp>
        <p:nvSpPr>
          <p:cNvPr id="7" name="矩形 6">
            <a:extLst>
              <a:ext uri="{FF2B5EF4-FFF2-40B4-BE49-F238E27FC236}">
                <a16:creationId xmlns:a16="http://schemas.microsoft.com/office/drawing/2014/main" id="{B6F66DC5-48C8-4814-8F5F-8311932A7DDB}"/>
              </a:ext>
            </a:extLst>
          </p:cNvPr>
          <p:cNvSpPr/>
          <p:nvPr/>
        </p:nvSpPr>
        <p:spPr>
          <a:xfrm>
            <a:off x="1095375" y="3968591"/>
            <a:ext cx="3476624" cy="2852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活性氮介质</a:t>
            </a:r>
          </a:p>
        </p:txBody>
      </p:sp>
      <p:sp>
        <p:nvSpPr>
          <p:cNvPr id="8" name="矩形 7">
            <a:extLst>
              <a:ext uri="{FF2B5EF4-FFF2-40B4-BE49-F238E27FC236}">
                <a16:creationId xmlns:a16="http://schemas.microsoft.com/office/drawing/2014/main" id="{A72778E1-CAD2-425F-A4E9-FEAB17D9D31D}"/>
              </a:ext>
            </a:extLst>
          </p:cNvPr>
          <p:cNvSpPr/>
          <p:nvPr/>
        </p:nvSpPr>
        <p:spPr>
          <a:xfrm>
            <a:off x="1095375" y="5810250"/>
            <a:ext cx="3476624" cy="2852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其他</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92F7ED-D2D0-47CB-A279-D8F674C6E843}"/>
              </a:ext>
            </a:extLst>
          </p:cNvPr>
          <p:cNvPicPr>
            <a:picLocks noChangeAspect="1"/>
          </p:cNvPicPr>
          <p:nvPr/>
        </p:nvPicPr>
        <p:blipFill>
          <a:blip r:embed="rId2"/>
          <a:stretch>
            <a:fillRect/>
          </a:stretch>
        </p:blipFill>
        <p:spPr>
          <a:xfrm>
            <a:off x="361024" y="181992"/>
            <a:ext cx="8658688" cy="6494016"/>
          </a:xfrm>
          <a:prstGeom prst="rect">
            <a:avLst/>
          </a:prstGeom>
        </p:spPr>
      </p:pic>
      <p:sp>
        <p:nvSpPr>
          <p:cNvPr id="3" name="矩形 2">
            <a:extLst>
              <a:ext uri="{FF2B5EF4-FFF2-40B4-BE49-F238E27FC236}">
                <a16:creationId xmlns:a16="http://schemas.microsoft.com/office/drawing/2014/main" id="{06B0056C-FF5F-495A-BE0F-E7B8A7B291DE}"/>
              </a:ext>
            </a:extLst>
          </p:cNvPr>
          <p:cNvSpPr/>
          <p:nvPr/>
        </p:nvSpPr>
        <p:spPr>
          <a:xfrm>
            <a:off x="124288" y="466165"/>
            <a:ext cx="8895424" cy="833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tx1"/>
                </a:solidFill>
              </a:rPr>
              <a:t>免疫防御功能</a:t>
            </a:r>
          </a:p>
        </p:txBody>
      </p:sp>
    </p:spTree>
    <p:extLst>
      <p:ext uri="{BB962C8B-B14F-4D97-AF65-F5344CB8AC3E}">
        <p14:creationId xmlns:p14="http://schemas.microsoft.com/office/powerpoint/2010/main" val="16142802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email"/>
          <a:srcRect/>
          <a:stretch>
            <a:fillRect/>
          </a:stretch>
        </p:blipFill>
        <p:spPr bwMode="auto">
          <a:xfrm>
            <a:off x="1353694" y="923925"/>
            <a:ext cx="6456806" cy="5820364"/>
          </a:xfrm>
          <a:prstGeom prst="rect">
            <a:avLst/>
          </a:prstGeom>
          <a:noFill/>
          <a:ln w="9525">
            <a:solidFill>
              <a:schemeClr val="tx1"/>
            </a:solidFill>
            <a:miter lim="800000"/>
            <a:headEnd/>
            <a:tailEnd/>
          </a:ln>
          <a:effectLst>
            <a:outerShdw blurRad="63500" sx="102000" sy="102000" algn="ctr" rotWithShape="0">
              <a:prstClr val="black">
                <a:alpha val="40000"/>
              </a:prstClr>
            </a:outerShdw>
          </a:effectLst>
        </p:spPr>
      </p:pic>
      <p:sp>
        <p:nvSpPr>
          <p:cNvPr id="3" name="矩形 2"/>
          <p:cNvSpPr/>
          <p:nvPr/>
        </p:nvSpPr>
        <p:spPr>
          <a:xfrm>
            <a:off x="1403648" y="292586"/>
            <a:ext cx="6336704" cy="400110"/>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prstClr val="white"/>
                </a:solidFill>
                <a:latin typeface="Georgia"/>
                <a:ea typeface="微软雅黑"/>
              </a:rPr>
              <a:t>活化的巨噬细胞分泌的一些因子</a:t>
            </a:r>
            <a:endParaRPr lang="en-US" altLang="zh-CN" sz="2000" dirty="0">
              <a:solidFill>
                <a:prstClr val="white"/>
              </a:solidFill>
              <a:latin typeface="Georgia"/>
              <a:ea typeface="微软雅黑"/>
            </a:endParaRPr>
          </a:p>
        </p:txBody>
      </p:sp>
      <p:sp>
        <p:nvSpPr>
          <p:cNvPr id="2" name="矩形 1">
            <a:extLst>
              <a:ext uri="{FF2B5EF4-FFF2-40B4-BE49-F238E27FC236}">
                <a16:creationId xmlns:a16="http://schemas.microsoft.com/office/drawing/2014/main" id="{BC3F5280-9C33-4DD0-9C72-C75D325DF07D}"/>
              </a:ext>
            </a:extLst>
          </p:cNvPr>
          <p:cNvSpPr/>
          <p:nvPr/>
        </p:nvSpPr>
        <p:spPr>
          <a:xfrm>
            <a:off x="1543050" y="952500"/>
            <a:ext cx="1752600" cy="2571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因子</a:t>
            </a:r>
          </a:p>
        </p:txBody>
      </p:sp>
      <p:sp>
        <p:nvSpPr>
          <p:cNvPr id="5" name="矩形 4">
            <a:extLst>
              <a:ext uri="{FF2B5EF4-FFF2-40B4-BE49-F238E27FC236}">
                <a16:creationId xmlns:a16="http://schemas.microsoft.com/office/drawing/2014/main" id="{159A4821-920E-4CD4-B61A-8C12CC667363}"/>
              </a:ext>
            </a:extLst>
          </p:cNvPr>
          <p:cNvSpPr/>
          <p:nvPr/>
        </p:nvSpPr>
        <p:spPr>
          <a:xfrm>
            <a:off x="4114800" y="952500"/>
            <a:ext cx="1752600" cy="2571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功能</a:t>
            </a:r>
          </a:p>
        </p:txBody>
      </p:sp>
      <p:sp>
        <p:nvSpPr>
          <p:cNvPr id="4" name="矩形 3">
            <a:extLst>
              <a:ext uri="{FF2B5EF4-FFF2-40B4-BE49-F238E27FC236}">
                <a16:creationId xmlns:a16="http://schemas.microsoft.com/office/drawing/2014/main" id="{3BE2F7BE-24C0-4EC7-AF71-BD2DB0D4D385}"/>
              </a:ext>
            </a:extLst>
          </p:cNvPr>
          <p:cNvSpPr/>
          <p:nvPr/>
        </p:nvSpPr>
        <p:spPr>
          <a:xfrm>
            <a:off x="1476375" y="1457325"/>
            <a:ext cx="127635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白介素</a:t>
            </a: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7" name="矩形 6">
            <a:extLst>
              <a:ext uri="{FF2B5EF4-FFF2-40B4-BE49-F238E27FC236}">
                <a16:creationId xmlns:a16="http://schemas.microsoft.com/office/drawing/2014/main" id="{094082A7-68A3-4385-B2EE-71F26D622B3F}"/>
              </a:ext>
            </a:extLst>
          </p:cNvPr>
          <p:cNvSpPr/>
          <p:nvPr/>
        </p:nvSpPr>
        <p:spPr>
          <a:xfrm>
            <a:off x="1476375" y="2105025"/>
            <a:ext cx="127635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白介素</a:t>
            </a:r>
            <a:r>
              <a:rPr lang="en-US" altLang="zh-CN" sz="1600" b="1" dirty="0">
                <a:solidFill>
                  <a:schemeClr val="tx1"/>
                </a:solidFill>
                <a:latin typeface="+mn-ea"/>
              </a:rPr>
              <a:t>6</a:t>
            </a:r>
            <a:endParaRPr lang="zh-CN" altLang="en-US" sz="1600" b="1" dirty="0">
              <a:solidFill>
                <a:schemeClr val="tx1"/>
              </a:solidFill>
              <a:latin typeface="+mn-ea"/>
            </a:endParaRPr>
          </a:p>
        </p:txBody>
      </p:sp>
      <p:sp>
        <p:nvSpPr>
          <p:cNvPr id="8" name="矩形 7">
            <a:extLst>
              <a:ext uri="{FF2B5EF4-FFF2-40B4-BE49-F238E27FC236}">
                <a16:creationId xmlns:a16="http://schemas.microsoft.com/office/drawing/2014/main" id="{51AB16E6-C77B-4636-BA45-29198327DCAE}"/>
              </a:ext>
            </a:extLst>
          </p:cNvPr>
          <p:cNvSpPr/>
          <p:nvPr/>
        </p:nvSpPr>
        <p:spPr>
          <a:xfrm>
            <a:off x="1543049" y="2843507"/>
            <a:ext cx="214312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补体蛋白</a:t>
            </a:r>
          </a:p>
        </p:txBody>
      </p:sp>
      <p:sp>
        <p:nvSpPr>
          <p:cNvPr id="10" name="矩形 9">
            <a:extLst>
              <a:ext uri="{FF2B5EF4-FFF2-40B4-BE49-F238E27FC236}">
                <a16:creationId xmlns:a16="http://schemas.microsoft.com/office/drawing/2014/main" id="{B64B8B04-42DD-4BA5-B5AA-25429F721D79}"/>
              </a:ext>
            </a:extLst>
          </p:cNvPr>
          <p:cNvSpPr/>
          <p:nvPr/>
        </p:nvSpPr>
        <p:spPr>
          <a:xfrm>
            <a:off x="1476375" y="3491207"/>
            <a:ext cx="214312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水解酶</a:t>
            </a:r>
          </a:p>
        </p:txBody>
      </p:sp>
      <p:sp>
        <p:nvSpPr>
          <p:cNvPr id="11" name="矩形 10">
            <a:extLst>
              <a:ext uri="{FF2B5EF4-FFF2-40B4-BE49-F238E27FC236}">
                <a16:creationId xmlns:a16="http://schemas.microsoft.com/office/drawing/2014/main" id="{665E15CE-A65B-4501-9327-DDCDDB224C33}"/>
              </a:ext>
            </a:extLst>
          </p:cNvPr>
          <p:cNvSpPr/>
          <p:nvPr/>
        </p:nvSpPr>
        <p:spPr>
          <a:xfrm>
            <a:off x="1495425" y="3893886"/>
            <a:ext cx="214312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干扰素</a:t>
            </a:r>
            <a:r>
              <a:rPr lang="zh-CN" altLang="en-US" sz="1600" b="1" dirty="0">
                <a:solidFill>
                  <a:schemeClr val="tx1"/>
                </a:solidFill>
                <a:latin typeface="+mn-ea"/>
                <a:sym typeface="Symbol" panose="05050102010706020507" pitchFamily="18" charset="2"/>
              </a:rPr>
              <a:t></a:t>
            </a:r>
            <a:endParaRPr lang="zh-CN" altLang="en-US" sz="1600" b="1" dirty="0">
              <a:solidFill>
                <a:schemeClr val="tx1"/>
              </a:solidFill>
              <a:latin typeface="+mn-ea"/>
            </a:endParaRPr>
          </a:p>
        </p:txBody>
      </p:sp>
      <p:sp>
        <p:nvSpPr>
          <p:cNvPr id="12" name="矩形 11">
            <a:extLst>
              <a:ext uri="{FF2B5EF4-FFF2-40B4-BE49-F238E27FC236}">
                <a16:creationId xmlns:a16="http://schemas.microsoft.com/office/drawing/2014/main" id="{364CB1B4-387D-45CE-8A89-10C939AA355B}"/>
              </a:ext>
            </a:extLst>
          </p:cNvPr>
          <p:cNvSpPr/>
          <p:nvPr/>
        </p:nvSpPr>
        <p:spPr>
          <a:xfrm>
            <a:off x="1476375" y="4877389"/>
            <a:ext cx="214312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肿瘤坏死因子</a:t>
            </a:r>
          </a:p>
        </p:txBody>
      </p:sp>
      <p:sp>
        <p:nvSpPr>
          <p:cNvPr id="13" name="矩形 12">
            <a:extLst>
              <a:ext uri="{FF2B5EF4-FFF2-40B4-BE49-F238E27FC236}">
                <a16:creationId xmlns:a16="http://schemas.microsoft.com/office/drawing/2014/main" id="{69C013E9-5659-42DE-A2D3-20F41DAA795F}"/>
              </a:ext>
            </a:extLst>
          </p:cNvPr>
          <p:cNvSpPr/>
          <p:nvPr/>
        </p:nvSpPr>
        <p:spPr>
          <a:xfrm>
            <a:off x="4038600" y="1460543"/>
            <a:ext cx="3505200" cy="644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latin typeface="+mn-ea"/>
              </a:rPr>
              <a:t>促进炎症反应和发热</a:t>
            </a:r>
          </a:p>
        </p:txBody>
      </p:sp>
      <p:sp>
        <p:nvSpPr>
          <p:cNvPr id="14" name="矩形 13">
            <a:extLst>
              <a:ext uri="{FF2B5EF4-FFF2-40B4-BE49-F238E27FC236}">
                <a16:creationId xmlns:a16="http://schemas.microsoft.com/office/drawing/2014/main" id="{04F2BF22-839E-4AB6-8E02-7A3FA0D2FADE}"/>
              </a:ext>
            </a:extLst>
          </p:cNvPr>
          <p:cNvSpPr/>
          <p:nvPr/>
        </p:nvSpPr>
        <p:spPr>
          <a:xfrm>
            <a:off x="4038600" y="2125684"/>
            <a:ext cx="3505200" cy="644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latin typeface="+mn-ea"/>
              </a:rPr>
              <a:t>促进固有免疫和病原体清除</a:t>
            </a:r>
          </a:p>
        </p:txBody>
      </p:sp>
      <p:sp>
        <p:nvSpPr>
          <p:cNvPr id="15" name="矩形 14">
            <a:extLst>
              <a:ext uri="{FF2B5EF4-FFF2-40B4-BE49-F238E27FC236}">
                <a16:creationId xmlns:a16="http://schemas.microsoft.com/office/drawing/2014/main" id="{C71FD1DA-6150-4FE8-AADB-C7C4F95C776E}"/>
              </a:ext>
            </a:extLst>
          </p:cNvPr>
          <p:cNvSpPr/>
          <p:nvPr/>
        </p:nvSpPr>
        <p:spPr>
          <a:xfrm>
            <a:off x="4038600" y="2864166"/>
            <a:ext cx="3505200" cy="644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latin typeface="+mn-ea"/>
              </a:rPr>
              <a:t>促进固有免疫和病原体清除</a:t>
            </a:r>
          </a:p>
        </p:txBody>
      </p:sp>
      <p:sp>
        <p:nvSpPr>
          <p:cNvPr id="16" name="矩形 15">
            <a:extLst>
              <a:ext uri="{FF2B5EF4-FFF2-40B4-BE49-F238E27FC236}">
                <a16:creationId xmlns:a16="http://schemas.microsoft.com/office/drawing/2014/main" id="{A5494856-AB28-4FCA-89EC-C6C913BF3774}"/>
              </a:ext>
            </a:extLst>
          </p:cNvPr>
          <p:cNvSpPr/>
          <p:nvPr/>
        </p:nvSpPr>
        <p:spPr>
          <a:xfrm>
            <a:off x="4038600" y="3447425"/>
            <a:ext cx="3505200" cy="386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latin typeface="+mn-ea"/>
              </a:rPr>
              <a:t>促进固有免疫</a:t>
            </a:r>
          </a:p>
        </p:txBody>
      </p:sp>
      <p:sp>
        <p:nvSpPr>
          <p:cNvPr id="17" name="矩形 16">
            <a:extLst>
              <a:ext uri="{FF2B5EF4-FFF2-40B4-BE49-F238E27FC236}">
                <a16:creationId xmlns:a16="http://schemas.microsoft.com/office/drawing/2014/main" id="{11EFB735-0B83-49B9-8D87-8141B4C9C396}"/>
              </a:ext>
            </a:extLst>
          </p:cNvPr>
          <p:cNvSpPr/>
          <p:nvPr/>
        </p:nvSpPr>
        <p:spPr>
          <a:xfrm>
            <a:off x="4038600" y="3894494"/>
            <a:ext cx="3505200" cy="906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latin typeface="+mn-ea"/>
              </a:rPr>
              <a:t>激活细胞中一系列基因的表达，产生的蛋白质赋予细胞抗病毒状态</a:t>
            </a:r>
          </a:p>
        </p:txBody>
      </p:sp>
      <p:sp>
        <p:nvSpPr>
          <p:cNvPr id="18" name="矩形 17">
            <a:extLst>
              <a:ext uri="{FF2B5EF4-FFF2-40B4-BE49-F238E27FC236}">
                <a16:creationId xmlns:a16="http://schemas.microsoft.com/office/drawing/2014/main" id="{C7FB2ADD-1DFA-4D9B-BEC4-AE97FB142733}"/>
              </a:ext>
            </a:extLst>
          </p:cNvPr>
          <p:cNvSpPr/>
          <p:nvPr/>
        </p:nvSpPr>
        <p:spPr>
          <a:xfrm>
            <a:off x="4038600" y="4877389"/>
            <a:ext cx="3505200" cy="644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latin typeface="+mn-ea"/>
              </a:rPr>
              <a:t>杀灭肿瘤细胞</a:t>
            </a:r>
          </a:p>
        </p:txBody>
      </p:sp>
      <p:sp>
        <p:nvSpPr>
          <p:cNvPr id="19" name="矩形 18">
            <a:extLst>
              <a:ext uri="{FF2B5EF4-FFF2-40B4-BE49-F238E27FC236}">
                <a16:creationId xmlns:a16="http://schemas.microsoft.com/office/drawing/2014/main" id="{B4CD0B01-6F7F-4338-9FE4-A5BB0C34C4E5}"/>
              </a:ext>
            </a:extLst>
          </p:cNvPr>
          <p:cNvSpPr/>
          <p:nvPr/>
        </p:nvSpPr>
        <p:spPr>
          <a:xfrm>
            <a:off x="4038600" y="5955258"/>
            <a:ext cx="3505200" cy="355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latin typeface="+mn-ea"/>
              </a:rPr>
              <a:t>促进可诱导的造血功能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1_04_03"/>
          <p:cNvPicPr>
            <a:picLocks noChangeAspect="1" noChangeArrowheads="1"/>
          </p:cNvPicPr>
          <p:nvPr/>
        </p:nvPicPr>
        <p:blipFill>
          <a:blip r:embed="rId2" cstate="print"/>
          <a:srcRect/>
          <a:stretch>
            <a:fillRect/>
          </a:stretch>
        </p:blipFill>
        <p:spPr bwMode="auto">
          <a:xfrm>
            <a:off x="304802" y="889000"/>
            <a:ext cx="8531225" cy="5087938"/>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D1D5F46A-8583-4793-BF7F-D79171CFA154}"/>
              </a:ext>
            </a:extLst>
          </p:cNvPr>
          <p:cNvSpPr/>
          <p:nvPr/>
        </p:nvSpPr>
        <p:spPr>
          <a:xfrm>
            <a:off x="676275" y="1085850"/>
            <a:ext cx="1647825" cy="552450"/>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细胞</a:t>
            </a:r>
          </a:p>
        </p:txBody>
      </p:sp>
      <p:sp>
        <p:nvSpPr>
          <p:cNvPr id="4" name="矩形 3">
            <a:extLst>
              <a:ext uri="{FF2B5EF4-FFF2-40B4-BE49-F238E27FC236}">
                <a16:creationId xmlns:a16="http://schemas.microsoft.com/office/drawing/2014/main" id="{FA0AF3A0-6014-45DD-A232-1A37A1D24806}"/>
              </a:ext>
            </a:extLst>
          </p:cNvPr>
          <p:cNvSpPr/>
          <p:nvPr/>
        </p:nvSpPr>
        <p:spPr>
          <a:xfrm>
            <a:off x="6134101" y="1038224"/>
            <a:ext cx="2476500" cy="695325"/>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活化后的功能</a:t>
            </a:r>
          </a:p>
        </p:txBody>
      </p:sp>
      <p:sp>
        <p:nvSpPr>
          <p:cNvPr id="5" name="矩形 4">
            <a:extLst>
              <a:ext uri="{FF2B5EF4-FFF2-40B4-BE49-F238E27FC236}">
                <a16:creationId xmlns:a16="http://schemas.microsoft.com/office/drawing/2014/main" id="{5F72E099-54AE-4025-888C-DE4F6986EEF5}"/>
              </a:ext>
            </a:extLst>
          </p:cNvPr>
          <p:cNvSpPr/>
          <p:nvPr/>
        </p:nvSpPr>
        <p:spPr>
          <a:xfrm>
            <a:off x="676275" y="1905000"/>
            <a:ext cx="2124075" cy="457200"/>
          </a:xfrm>
          <a:prstGeom prst="rect">
            <a:avLst/>
          </a:prstGeom>
          <a:solidFill>
            <a:srgbClr val="B6E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中性粒细胞</a:t>
            </a:r>
          </a:p>
        </p:txBody>
      </p:sp>
      <p:sp>
        <p:nvSpPr>
          <p:cNvPr id="6" name="矩形 5">
            <a:extLst>
              <a:ext uri="{FF2B5EF4-FFF2-40B4-BE49-F238E27FC236}">
                <a16:creationId xmlns:a16="http://schemas.microsoft.com/office/drawing/2014/main" id="{E7701611-1B24-46BE-A05D-3AC182E94BA2}"/>
              </a:ext>
            </a:extLst>
          </p:cNvPr>
          <p:cNvSpPr/>
          <p:nvPr/>
        </p:nvSpPr>
        <p:spPr>
          <a:xfrm>
            <a:off x="6134101" y="2216943"/>
            <a:ext cx="24765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tx1"/>
                </a:solidFill>
              </a:rPr>
              <a:t>吞噬作用和激活杀菌机制</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1_04_04"/>
          <p:cNvPicPr>
            <a:picLocks noChangeAspect="1" noChangeArrowheads="1"/>
          </p:cNvPicPr>
          <p:nvPr/>
        </p:nvPicPr>
        <p:blipFill>
          <a:blip r:embed="rId2" cstate="print"/>
          <a:srcRect/>
          <a:stretch>
            <a:fillRect/>
          </a:stretch>
        </p:blipFill>
        <p:spPr bwMode="auto">
          <a:xfrm>
            <a:off x="304802" y="1016000"/>
            <a:ext cx="8531225" cy="4819650"/>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31716E11-746B-465D-9558-F9D7F6020597}"/>
              </a:ext>
            </a:extLst>
          </p:cNvPr>
          <p:cNvSpPr/>
          <p:nvPr/>
        </p:nvSpPr>
        <p:spPr>
          <a:xfrm>
            <a:off x="628650" y="1209675"/>
            <a:ext cx="1647825" cy="552450"/>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细胞</a:t>
            </a:r>
          </a:p>
        </p:txBody>
      </p:sp>
      <p:sp>
        <p:nvSpPr>
          <p:cNvPr id="4" name="矩形 3">
            <a:extLst>
              <a:ext uri="{FF2B5EF4-FFF2-40B4-BE49-F238E27FC236}">
                <a16:creationId xmlns:a16="http://schemas.microsoft.com/office/drawing/2014/main" id="{32F9186B-32C0-4BA1-A7B2-7CAB1D8D1720}"/>
              </a:ext>
            </a:extLst>
          </p:cNvPr>
          <p:cNvSpPr/>
          <p:nvPr/>
        </p:nvSpPr>
        <p:spPr>
          <a:xfrm>
            <a:off x="5953126" y="1133474"/>
            <a:ext cx="2476500" cy="695325"/>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活化后的功能</a:t>
            </a:r>
          </a:p>
        </p:txBody>
      </p:sp>
      <p:sp>
        <p:nvSpPr>
          <p:cNvPr id="5" name="矩形 4">
            <a:extLst>
              <a:ext uri="{FF2B5EF4-FFF2-40B4-BE49-F238E27FC236}">
                <a16:creationId xmlns:a16="http://schemas.microsoft.com/office/drawing/2014/main" id="{411AFD8D-D7AC-4D57-8592-B6C8C6A76B40}"/>
              </a:ext>
            </a:extLst>
          </p:cNvPr>
          <p:cNvSpPr/>
          <p:nvPr/>
        </p:nvSpPr>
        <p:spPr>
          <a:xfrm>
            <a:off x="514350" y="1955800"/>
            <a:ext cx="2124075" cy="457200"/>
          </a:xfrm>
          <a:prstGeom prst="rect">
            <a:avLst/>
          </a:prstGeom>
          <a:solidFill>
            <a:srgbClr val="B6E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嗜酸性粒细胞</a:t>
            </a:r>
          </a:p>
        </p:txBody>
      </p:sp>
      <p:sp>
        <p:nvSpPr>
          <p:cNvPr id="7" name="矩形 6">
            <a:extLst>
              <a:ext uri="{FF2B5EF4-FFF2-40B4-BE49-F238E27FC236}">
                <a16:creationId xmlns:a16="http://schemas.microsoft.com/office/drawing/2014/main" id="{DDB31439-DE42-44C4-91F2-68625304CE0E}"/>
              </a:ext>
            </a:extLst>
          </p:cNvPr>
          <p:cNvSpPr/>
          <p:nvPr/>
        </p:nvSpPr>
        <p:spPr>
          <a:xfrm>
            <a:off x="5848350" y="1955800"/>
            <a:ext cx="24765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tx1"/>
                </a:solidFill>
              </a:rPr>
              <a:t>对抗体覆盖的寄生虫的杀伤</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1_04_05"/>
          <p:cNvPicPr>
            <a:picLocks noChangeAspect="1" noChangeArrowheads="1"/>
          </p:cNvPicPr>
          <p:nvPr/>
        </p:nvPicPr>
        <p:blipFill>
          <a:blip r:embed="rId2" cstate="print"/>
          <a:srcRect/>
          <a:stretch>
            <a:fillRect/>
          </a:stretch>
        </p:blipFill>
        <p:spPr bwMode="auto">
          <a:xfrm>
            <a:off x="304802" y="1041402"/>
            <a:ext cx="8531225" cy="4772025"/>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0454BA96-4933-4975-8720-7DCE8F059B45}"/>
              </a:ext>
            </a:extLst>
          </p:cNvPr>
          <p:cNvSpPr/>
          <p:nvPr/>
        </p:nvSpPr>
        <p:spPr>
          <a:xfrm>
            <a:off x="5772150" y="1959768"/>
            <a:ext cx="2971799"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tx1"/>
                </a:solidFill>
              </a:rPr>
              <a:t>促进过敏反应和增强抗寄生虫免疫</a:t>
            </a:r>
          </a:p>
        </p:txBody>
      </p:sp>
      <p:sp>
        <p:nvSpPr>
          <p:cNvPr id="4" name="矩形 3">
            <a:extLst>
              <a:ext uri="{FF2B5EF4-FFF2-40B4-BE49-F238E27FC236}">
                <a16:creationId xmlns:a16="http://schemas.microsoft.com/office/drawing/2014/main" id="{390C89B8-CA8A-4E04-993E-117305130A24}"/>
              </a:ext>
            </a:extLst>
          </p:cNvPr>
          <p:cNvSpPr/>
          <p:nvPr/>
        </p:nvSpPr>
        <p:spPr>
          <a:xfrm>
            <a:off x="628650" y="1209675"/>
            <a:ext cx="1647825" cy="552450"/>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细胞</a:t>
            </a:r>
          </a:p>
        </p:txBody>
      </p:sp>
      <p:sp>
        <p:nvSpPr>
          <p:cNvPr id="5" name="矩形 4">
            <a:extLst>
              <a:ext uri="{FF2B5EF4-FFF2-40B4-BE49-F238E27FC236}">
                <a16:creationId xmlns:a16="http://schemas.microsoft.com/office/drawing/2014/main" id="{F708A779-E49F-42AD-AF32-75354A4C411B}"/>
              </a:ext>
            </a:extLst>
          </p:cNvPr>
          <p:cNvSpPr/>
          <p:nvPr/>
        </p:nvSpPr>
        <p:spPr>
          <a:xfrm>
            <a:off x="5953126" y="1133474"/>
            <a:ext cx="2476500" cy="695325"/>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活化后的功能</a:t>
            </a:r>
          </a:p>
        </p:txBody>
      </p:sp>
      <p:sp>
        <p:nvSpPr>
          <p:cNvPr id="6" name="矩形 5">
            <a:extLst>
              <a:ext uri="{FF2B5EF4-FFF2-40B4-BE49-F238E27FC236}">
                <a16:creationId xmlns:a16="http://schemas.microsoft.com/office/drawing/2014/main" id="{35846E9F-5BF4-409F-8CBC-30E25471B11E}"/>
              </a:ext>
            </a:extLst>
          </p:cNvPr>
          <p:cNvSpPr/>
          <p:nvPr/>
        </p:nvSpPr>
        <p:spPr>
          <a:xfrm>
            <a:off x="514350" y="1955800"/>
            <a:ext cx="2124075" cy="457200"/>
          </a:xfrm>
          <a:prstGeom prst="rect">
            <a:avLst/>
          </a:prstGeom>
          <a:solidFill>
            <a:srgbClr val="B6E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嗜碱性粒细胞</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1_04_02"/>
          <p:cNvPicPr>
            <a:picLocks noChangeAspect="1" noChangeArrowheads="1"/>
          </p:cNvPicPr>
          <p:nvPr/>
        </p:nvPicPr>
        <p:blipFill>
          <a:blip r:embed="rId2" cstate="print"/>
          <a:srcRect/>
          <a:stretch>
            <a:fillRect/>
          </a:stretch>
        </p:blipFill>
        <p:spPr bwMode="auto">
          <a:xfrm>
            <a:off x="304802" y="914402"/>
            <a:ext cx="8531225" cy="5040313"/>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CC32006A-BCAD-4F08-ACF4-1099518AE6DA}"/>
              </a:ext>
            </a:extLst>
          </p:cNvPr>
          <p:cNvSpPr/>
          <p:nvPr/>
        </p:nvSpPr>
        <p:spPr>
          <a:xfrm>
            <a:off x="504825" y="1889125"/>
            <a:ext cx="2466975" cy="457200"/>
          </a:xfrm>
          <a:prstGeom prst="rect">
            <a:avLst/>
          </a:prstGeom>
          <a:solidFill>
            <a:srgbClr val="B6E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树突状细胞</a:t>
            </a:r>
          </a:p>
        </p:txBody>
      </p:sp>
      <p:sp>
        <p:nvSpPr>
          <p:cNvPr id="4" name="矩形 3">
            <a:extLst>
              <a:ext uri="{FF2B5EF4-FFF2-40B4-BE49-F238E27FC236}">
                <a16:creationId xmlns:a16="http://schemas.microsoft.com/office/drawing/2014/main" id="{710B727D-92D5-4543-83B2-2085AB2055FC}"/>
              </a:ext>
            </a:extLst>
          </p:cNvPr>
          <p:cNvSpPr/>
          <p:nvPr/>
        </p:nvSpPr>
        <p:spPr>
          <a:xfrm>
            <a:off x="504825" y="1125539"/>
            <a:ext cx="1647825" cy="552450"/>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细胞</a:t>
            </a:r>
          </a:p>
        </p:txBody>
      </p:sp>
      <p:sp>
        <p:nvSpPr>
          <p:cNvPr id="5" name="矩形 4">
            <a:extLst>
              <a:ext uri="{FF2B5EF4-FFF2-40B4-BE49-F238E27FC236}">
                <a16:creationId xmlns:a16="http://schemas.microsoft.com/office/drawing/2014/main" id="{3041B3C1-1B38-4C97-A0EC-707865354F2D}"/>
              </a:ext>
            </a:extLst>
          </p:cNvPr>
          <p:cNvSpPr/>
          <p:nvPr/>
        </p:nvSpPr>
        <p:spPr>
          <a:xfrm>
            <a:off x="6048376" y="1095374"/>
            <a:ext cx="2476500" cy="695325"/>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活化后的功能</a:t>
            </a:r>
          </a:p>
        </p:txBody>
      </p:sp>
      <p:sp>
        <p:nvSpPr>
          <p:cNvPr id="6" name="矩形 5">
            <a:extLst>
              <a:ext uri="{FF2B5EF4-FFF2-40B4-BE49-F238E27FC236}">
                <a16:creationId xmlns:a16="http://schemas.microsoft.com/office/drawing/2014/main" id="{9E214F8B-8E32-4B5E-A805-3C0E2D8C3C36}"/>
              </a:ext>
            </a:extLst>
          </p:cNvPr>
          <p:cNvSpPr/>
          <p:nvPr/>
        </p:nvSpPr>
        <p:spPr>
          <a:xfrm>
            <a:off x="6064252" y="2117725"/>
            <a:ext cx="2574924"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tx1"/>
                </a:solidFill>
              </a:rPr>
              <a:t>在外周摄取抗原</a:t>
            </a:r>
            <a:endParaRPr lang="en-US" altLang="zh-CN" sz="4000" b="1" dirty="0">
              <a:solidFill>
                <a:schemeClr val="tx1"/>
              </a:solidFill>
            </a:endParaRPr>
          </a:p>
          <a:p>
            <a:pPr algn="ctr"/>
            <a:r>
              <a:rPr lang="zh-CN" altLang="en-US" sz="4000" b="1" dirty="0">
                <a:solidFill>
                  <a:schemeClr val="tx1"/>
                </a:solidFill>
              </a:rPr>
              <a:t>抗原提呈</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srcRect/>
          <a:stretch>
            <a:fillRect/>
          </a:stretch>
        </p:blipFill>
        <p:spPr bwMode="auto">
          <a:xfrm>
            <a:off x="1234877" y="376091"/>
            <a:ext cx="6262414" cy="4910025"/>
          </a:xfrm>
          <a:prstGeom prst="rect">
            <a:avLst/>
          </a:prstGeom>
          <a:noFill/>
          <a:ln w="9525">
            <a:noFill/>
            <a:miter lim="800000"/>
            <a:headEnd/>
            <a:tailEnd/>
          </a:ln>
        </p:spPr>
      </p:pic>
      <p:sp>
        <p:nvSpPr>
          <p:cNvPr id="3" name="矩形 2"/>
          <p:cNvSpPr/>
          <p:nvPr/>
        </p:nvSpPr>
        <p:spPr>
          <a:xfrm>
            <a:off x="1305744" y="5774023"/>
            <a:ext cx="6120680" cy="707886"/>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defTabSz="914400">
              <a:defRPr/>
            </a:pPr>
            <a:r>
              <a:rPr lang="zh-CN" altLang="en-US" sz="2000" dirty="0">
                <a:solidFill>
                  <a:prstClr val="white"/>
                </a:solidFill>
                <a:latin typeface="Georgia"/>
                <a:ea typeface="微软雅黑"/>
              </a:rPr>
              <a:t>滤泡树突状细胞具有长长的、小珠状的细胞突起。这些小珠被抗原</a:t>
            </a:r>
            <a:r>
              <a:rPr lang="en-US" altLang="zh-CN" sz="2000" dirty="0">
                <a:solidFill>
                  <a:prstClr val="white"/>
                </a:solidFill>
                <a:latin typeface="Georgia"/>
                <a:ea typeface="微软雅黑"/>
              </a:rPr>
              <a:t>-</a:t>
            </a:r>
            <a:r>
              <a:rPr lang="zh-CN" altLang="en-US" sz="2000" dirty="0">
                <a:solidFill>
                  <a:prstClr val="white"/>
                </a:solidFill>
                <a:latin typeface="Georgia"/>
                <a:ea typeface="微软雅黑"/>
              </a:rPr>
              <a:t>抗体复合物覆盖。</a:t>
            </a:r>
            <a:endParaRPr lang="en-US" altLang="zh-CN" sz="2000" dirty="0">
              <a:solidFill>
                <a:prstClr val="white"/>
              </a:solidFill>
              <a:latin typeface="Georgia"/>
              <a:ea typeface="微软雅黑"/>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1_04_06"/>
          <p:cNvPicPr>
            <a:picLocks noChangeAspect="1" noChangeArrowheads="1"/>
          </p:cNvPicPr>
          <p:nvPr/>
        </p:nvPicPr>
        <p:blipFill>
          <a:blip r:embed="rId2" cstate="print"/>
          <a:srcRect/>
          <a:stretch>
            <a:fillRect/>
          </a:stretch>
        </p:blipFill>
        <p:spPr bwMode="auto">
          <a:xfrm>
            <a:off x="304802" y="1016000"/>
            <a:ext cx="8531225" cy="4819650"/>
          </a:xfrm>
          <a:prstGeom prst="rect">
            <a:avLst/>
          </a:prstGeom>
          <a:noFill/>
          <a:ln w="9525">
            <a:noFill/>
            <a:miter lim="800000"/>
            <a:headEnd/>
            <a:tailEnd/>
          </a:ln>
          <a:effectLst/>
        </p:spPr>
      </p:pic>
      <p:sp>
        <p:nvSpPr>
          <p:cNvPr id="3" name="矩形 2">
            <a:extLst>
              <a:ext uri="{FF2B5EF4-FFF2-40B4-BE49-F238E27FC236}">
                <a16:creationId xmlns:a16="http://schemas.microsoft.com/office/drawing/2014/main" id="{7B83543B-201D-46BC-97F6-18E67F12D593}"/>
              </a:ext>
            </a:extLst>
          </p:cNvPr>
          <p:cNvSpPr/>
          <p:nvPr/>
        </p:nvSpPr>
        <p:spPr>
          <a:xfrm>
            <a:off x="504825" y="1125539"/>
            <a:ext cx="1647825" cy="552450"/>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细胞</a:t>
            </a:r>
          </a:p>
        </p:txBody>
      </p:sp>
      <p:sp>
        <p:nvSpPr>
          <p:cNvPr id="4" name="矩形 3">
            <a:extLst>
              <a:ext uri="{FF2B5EF4-FFF2-40B4-BE49-F238E27FC236}">
                <a16:creationId xmlns:a16="http://schemas.microsoft.com/office/drawing/2014/main" id="{6CA14225-2DC4-43FC-8A67-155D205F2398}"/>
              </a:ext>
            </a:extLst>
          </p:cNvPr>
          <p:cNvSpPr/>
          <p:nvPr/>
        </p:nvSpPr>
        <p:spPr>
          <a:xfrm>
            <a:off x="5934076" y="1142999"/>
            <a:ext cx="2476500" cy="695325"/>
          </a:xfrm>
          <a:prstGeom prst="rect">
            <a:avLst/>
          </a:prstGeom>
          <a:solidFill>
            <a:srgbClr val="87C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活化后的功能</a:t>
            </a:r>
          </a:p>
        </p:txBody>
      </p:sp>
      <p:sp>
        <p:nvSpPr>
          <p:cNvPr id="7" name="矩形 6">
            <a:extLst>
              <a:ext uri="{FF2B5EF4-FFF2-40B4-BE49-F238E27FC236}">
                <a16:creationId xmlns:a16="http://schemas.microsoft.com/office/drawing/2014/main" id="{9B68BC2E-D626-4B4E-8B29-F9FFAF39269E}"/>
              </a:ext>
            </a:extLst>
          </p:cNvPr>
          <p:cNvSpPr/>
          <p:nvPr/>
        </p:nvSpPr>
        <p:spPr>
          <a:xfrm>
            <a:off x="428625" y="1984375"/>
            <a:ext cx="2466975" cy="457200"/>
          </a:xfrm>
          <a:prstGeom prst="rect">
            <a:avLst/>
          </a:prstGeom>
          <a:solidFill>
            <a:srgbClr val="B6E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肥大细胞</a:t>
            </a:r>
          </a:p>
        </p:txBody>
      </p:sp>
      <p:sp>
        <p:nvSpPr>
          <p:cNvPr id="8" name="矩形 7">
            <a:extLst>
              <a:ext uri="{FF2B5EF4-FFF2-40B4-BE49-F238E27FC236}">
                <a16:creationId xmlns:a16="http://schemas.microsoft.com/office/drawing/2014/main" id="{BC611ADF-460A-439D-8493-9B272E7C7A9E}"/>
              </a:ext>
            </a:extLst>
          </p:cNvPr>
          <p:cNvSpPr/>
          <p:nvPr/>
        </p:nvSpPr>
        <p:spPr>
          <a:xfrm>
            <a:off x="5835652" y="2198687"/>
            <a:ext cx="2574924"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tx1"/>
                </a:solidFill>
              </a:rPr>
              <a:t>脱颗粒</a:t>
            </a:r>
            <a:endParaRPr lang="en-US" altLang="zh-CN" sz="4000" b="1" dirty="0">
              <a:solidFill>
                <a:schemeClr val="tx1"/>
              </a:solidFill>
            </a:endParaRPr>
          </a:p>
          <a:p>
            <a:pPr algn="ctr"/>
            <a:r>
              <a:rPr lang="zh-CN" altLang="en-US" sz="4000" b="1" dirty="0">
                <a:solidFill>
                  <a:schemeClr val="tx1"/>
                </a:solidFill>
              </a:rPr>
              <a:t>释放组胺和其他活性物质</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CDCFDF-91DD-4AA1-B077-32A4C936100B}"/>
              </a:ext>
            </a:extLst>
          </p:cNvPr>
          <p:cNvPicPr>
            <a:picLocks noChangeAspect="1"/>
          </p:cNvPicPr>
          <p:nvPr/>
        </p:nvPicPr>
        <p:blipFill>
          <a:blip r:embed="rId3"/>
          <a:stretch>
            <a:fillRect/>
          </a:stretch>
        </p:blipFill>
        <p:spPr>
          <a:xfrm>
            <a:off x="5925552" y="67468"/>
            <a:ext cx="2751723" cy="6273928"/>
          </a:xfrm>
          <a:prstGeom prst="rect">
            <a:avLst/>
          </a:prstGeom>
        </p:spPr>
      </p:pic>
      <p:pic>
        <p:nvPicPr>
          <p:cNvPr id="129026" name="Picture 2" descr="figure 2-11"/>
          <p:cNvPicPr>
            <a:picLocks noChangeAspect="1" noChangeArrowheads="1"/>
          </p:cNvPicPr>
          <p:nvPr/>
        </p:nvPicPr>
        <p:blipFill>
          <a:blip r:embed="rId4" cstate="email"/>
          <a:srcRect/>
          <a:stretch>
            <a:fillRect/>
          </a:stretch>
        </p:blipFill>
        <p:spPr bwMode="auto">
          <a:xfrm>
            <a:off x="860425" y="67468"/>
            <a:ext cx="3711575" cy="6532563"/>
          </a:xfrm>
          <a:prstGeom prst="rect">
            <a:avLst/>
          </a:prstGeom>
          <a:noFill/>
          <a:ln w="9525">
            <a:noFill/>
            <a:miter lim="800000"/>
            <a:headEnd/>
            <a:tailEnd/>
          </a:ln>
          <a:effectLst/>
        </p:spPr>
      </p:pic>
      <p:sp>
        <p:nvSpPr>
          <p:cNvPr id="3" name="矩形 2"/>
          <p:cNvSpPr/>
          <p:nvPr/>
        </p:nvSpPr>
        <p:spPr>
          <a:xfrm>
            <a:off x="2627786" y="6237314"/>
            <a:ext cx="3039589" cy="461665"/>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人体免疫系统</a:t>
            </a:r>
            <a:endParaRPr lang="en-US" altLang="zh-CN" sz="2400" dirty="0">
              <a:solidFill>
                <a:prstClr val="white"/>
              </a:solidFill>
              <a:latin typeface="Georgia"/>
              <a:ea typeface="微软雅黑"/>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40472B-CA04-4EF3-87B3-89FA4ED5C490}"/>
              </a:ext>
            </a:extLst>
          </p:cNvPr>
          <p:cNvPicPr>
            <a:picLocks noChangeAspect="1"/>
          </p:cNvPicPr>
          <p:nvPr/>
        </p:nvPicPr>
        <p:blipFill>
          <a:blip r:embed="rId2"/>
          <a:stretch>
            <a:fillRect/>
          </a:stretch>
        </p:blipFill>
        <p:spPr>
          <a:xfrm>
            <a:off x="1043667" y="68263"/>
            <a:ext cx="7056666" cy="6721475"/>
          </a:xfrm>
          <a:prstGeom prst="rect">
            <a:avLst/>
          </a:prstGeom>
          <a:noFill/>
        </p:spPr>
      </p:pic>
    </p:spTree>
    <p:extLst>
      <p:ext uri="{BB962C8B-B14F-4D97-AF65-F5344CB8AC3E}">
        <p14:creationId xmlns:p14="http://schemas.microsoft.com/office/powerpoint/2010/main" val="2909849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01DCCF2-6498-4DBF-8355-EE6A69D0B417}"/>
              </a:ext>
            </a:extLst>
          </p:cNvPr>
          <p:cNvPicPr>
            <a:picLocks noChangeAspect="1"/>
          </p:cNvPicPr>
          <p:nvPr/>
        </p:nvPicPr>
        <p:blipFill>
          <a:blip r:embed="rId3"/>
          <a:stretch>
            <a:fillRect/>
          </a:stretch>
        </p:blipFill>
        <p:spPr>
          <a:xfrm>
            <a:off x="1314780" y="0"/>
            <a:ext cx="6514439" cy="6858000"/>
          </a:xfrm>
          <a:prstGeom prst="rect">
            <a:avLst/>
          </a:prstGeom>
        </p:spPr>
      </p:pic>
      <p:sp>
        <p:nvSpPr>
          <p:cNvPr id="3" name="矩形 2"/>
          <p:cNvSpPr/>
          <p:nvPr/>
        </p:nvSpPr>
        <p:spPr>
          <a:xfrm>
            <a:off x="520502" y="6381690"/>
            <a:ext cx="8352928" cy="400110"/>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prstClr val="white"/>
                </a:solidFill>
                <a:latin typeface="Georgia"/>
                <a:ea typeface="微软雅黑"/>
              </a:rPr>
              <a:t>胸腺的结构</a:t>
            </a:r>
            <a:endParaRPr lang="en-US" altLang="zh-CN" sz="2000" dirty="0">
              <a:solidFill>
                <a:prstClr val="white"/>
              </a:solidFill>
              <a:latin typeface="Georgia"/>
              <a:ea typeface="微软雅黑"/>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3186" name="Picture 2"/>
          <p:cNvPicPr>
            <a:picLocks noChangeAspect="1" noChangeArrowheads="1"/>
          </p:cNvPicPr>
          <p:nvPr/>
        </p:nvPicPr>
        <p:blipFill>
          <a:blip r:embed="rId2" cstate="print"/>
          <a:srcRect/>
          <a:stretch>
            <a:fillRect/>
          </a:stretch>
        </p:blipFill>
        <p:spPr bwMode="auto">
          <a:xfrm>
            <a:off x="6228184" y="3933056"/>
            <a:ext cx="2822848" cy="1709106"/>
          </a:xfrm>
          <a:prstGeom prst="rect">
            <a:avLst/>
          </a:prstGeom>
          <a:noFill/>
          <a:ln w="9525">
            <a:noFill/>
            <a:miter lim="800000"/>
            <a:headEnd/>
            <a:tailEnd/>
          </a:ln>
        </p:spPr>
      </p:pic>
      <p:sp>
        <p:nvSpPr>
          <p:cNvPr id="4" name="TextBox 3"/>
          <p:cNvSpPr txBox="1"/>
          <p:nvPr/>
        </p:nvSpPr>
        <p:spPr>
          <a:xfrm>
            <a:off x="0" y="5877274"/>
            <a:ext cx="9144000" cy="646331"/>
          </a:xfrm>
          <a:prstGeom prst="rect">
            <a:avLst/>
          </a:prstGeom>
          <a:solidFill>
            <a:srgbClr val="7030A0"/>
          </a:solidFill>
        </p:spPr>
        <p:txBody>
          <a:bodyPr wrap="square" rtlCol="0">
            <a:spAutoFit/>
          </a:bodyPr>
          <a:lstStyle/>
          <a:p>
            <a:pPr algn="ctr" defTabSz="914400">
              <a:defRPr/>
            </a:pPr>
            <a:r>
              <a:rPr lang="zh-CN" altLang="en-US" sz="3600" b="1" dirty="0">
                <a:solidFill>
                  <a:prstClr val="white"/>
                </a:solidFill>
                <a:effectLst>
                  <a:outerShdw blurRad="38100" dist="38100" dir="2700000" algn="tl">
                    <a:srgbClr val="000000">
                      <a:alpha val="43137"/>
                    </a:srgbClr>
                  </a:outerShdw>
                </a:effectLst>
                <a:latin typeface="Georgia"/>
                <a:ea typeface="微软雅黑"/>
                <a:cs typeface="Times New Roman" pitchFamily="18" charset="0"/>
              </a:rPr>
              <a:t>医学免疫学</a:t>
            </a:r>
          </a:p>
        </p:txBody>
      </p:sp>
      <p:pic>
        <p:nvPicPr>
          <p:cNvPr id="5" name="Picture 2"/>
          <p:cNvPicPr>
            <a:picLocks noChangeAspect="1" noChangeArrowheads="1"/>
          </p:cNvPicPr>
          <p:nvPr/>
        </p:nvPicPr>
        <p:blipFill>
          <a:blip r:embed="rId3" cstate="print"/>
          <a:srcRect/>
          <a:stretch>
            <a:fillRect/>
          </a:stretch>
        </p:blipFill>
        <p:spPr bwMode="auto">
          <a:xfrm>
            <a:off x="3347864" y="404666"/>
            <a:ext cx="2996952" cy="3082159"/>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107504" y="2348882"/>
            <a:ext cx="3240360" cy="3326769"/>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323528" y="260648"/>
            <a:ext cx="2596124" cy="1959262"/>
          </a:xfrm>
          <a:prstGeom prst="rect">
            <a:avLst/>
          </a:prstGeom>
          <a:noFill/>
          <a:ln w="9525">
            <a:noFill/>
            <a:miter lim="800000"/>
            <a:headEnd/>
            <a:tailEnd/>
          </a:ln>
        </p:spPr>
      </p:pic>
      <p:pic>
        <p:nvPicPr>
          <p:cNvPr id="8" name="Picture 2"/>
          <p:cNvPicPr>
            <a:picLocks noChangeAspect="1" noChangeArrowheads="1"/>
          </p:cNvPicPr>
          <p:nvPr/>
        </p:nvPicPr>
        <p:blipFill>
          <a:blip r:embed="rId6" cstate="print"/>
          <a:srcRect/>
          <a:stretch>
            <a:fillRect/>
          </a:stretch>
        </p:blipFill>
        <p:spPr bwMode="auto">
          <a:xfrm>
            <a:off x="3275858" y="3717032"/>
            <a:ext cx="2958229" cy="1917576"/>
          </a:xfrm>
          <a:prstGeom prst="rect">
            <a:avLst/>
          </a:prstGeom>
          <a:noFill/>
          <a:ln w="9525">
            <a:noFill/>
            <a:miter lim="800000"/>
            <a:headEnd/>
            <a:tailEnd/>
          </a:ln>
        </p:spPr>
      </p:pic>
      <p:sp>
        <p:nvSpPr>
          <p:cNvPr id="9" name="矩形 8"/>
          <p:cNvSpPr/>
          <p:nvPr/>
        </p:nvSpPr>
        <p:spPr>
          <a:xfrm>
            <a:off x="467544" y="1772816"/>
            <a:ext cx="2016224" cy="504056"/>
          </a:xfrm>
          <a:prstGeom prst="rect">
            <a:avLst/>
          </a:prstGeom>
          <a:solidFill>
            <a:schemeClr val="accent3">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b="1" dirty="0">
                <a:solidFill>
                  <a:prstClr val="white"/>
                </a:solidFill>
                <a:latin typeface="Georgia"/>
                <a:ea typeface="微软雅黑"/>
              </a:rPr>
              <a:t>自身免疫</a:t>
            </a:r>
          </a:p>
        </p:txBody>
      </p:sp>
      <p:sp>
        <p:nvSpPr>
          <p:cNvPr id="10" name="矩形 9"/>
          <p:cNvSpPr/>
          <p:nvPr/>
        </p:nvSpPr>
        <p:spPr>
          <a:xfrm>
            <a:off x="467544" y="5157192"/>
            <a:ext cx="2016224" cy="504056"/>
          </a:xfrm>
          <a:prstGeom prst="rect">
            <a:avLst/>
          </a:prstGeom>
          <a:solidFill>
            <a:schemeClr val="accent3">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b="1" dirty="0">
                <a:solidFill>
                  <a:prstClr val="white"/>
                </a:solidFill>
                <a:latin typeface="Georgia"/>
                <a:ea typeface="微软雅黑"/>
              </a:rPr>
              <a:t>移植排斥</a:t>
            </a:r>
          </a:p>
        </p:txBody>
      </p:sp>
      <p:sp>
        <p:nvSpPr>
          <p:cNvPr id="11" name="矩形 10"/>
          <p:cNvSpPr/>
          <p:nvPr/>
        </p:nvSpPr>
        <p:spPr>
          <a:xfrm>
            <a:off x="3491880" y="1772816"/>
            <a:ext cx="2160240" cy="504056"/>
          </a:xfrm>
          <a:prstGeom prst="rect">
            <a:avLst/>
          </a:prstGeom>
          <a:solidFill>
            <a:schemeClr val="accent3">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b="1" dirty="0">
                <a:solidFill>
                  <a:prstClr val="white"/>
                </a:solidFill>
                <a:latin typeface="Georgia"/>
                <a:ea typeface="微软雅黑"/>
              </a:rPr>
              <a:t>超敏反应</a:t>
            </a:r>
          </a:p>
        </p:txBody>
      </p:sp>
      <p:sp>
        <p:nvSpPr>
          <p:cNvPr id="12" name="矩形 11"/>
          <p:cNvSpPr/>
          <p:nvPr/>
        </p:nvSpPr>
        <p:spPr>
          <a:xfrm>
            <a:off x="3491880" y="5157192"/>
            <a:ext cx="2520280" cy="504056"/>
          </a:xfrm>
          <a:prstGeom prst="rect">
            <a:avLst/>
          </a:prstGeom>
          <a:solidFill>
            <a:schemeClr val="accent3">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b="1" dirty="0">
                <a:solidFill>
                  <a:prstClr val="white"/>
                </a:solidFill>
                <a:latin typeface="Georgia"/>
                <a:ea typeface="微软雅黑"/>
              </a:rPr>
              <a:t>免疫缺陷</a:t>
            </a:r>
          </a:p>
        </p:txBody>
      </p:sp>
      <p:sp>
        <p:nvSpPr>
          <p:cNvPr id="13" name="矩形 12"/>
          <p:cNvSpPr/>
          <p:nvPr/>
        </p:nvSpPr>
        <p:spPr>
          <a:xfrm>
            <a:off x="6372200" y="5157192"/>
            <a:ext cx="2304256" cy="504056"/>
          </a:xfrm>
          <a:prstGeom prst="rect">
            <a:avLst/>
          </a:prstGeom>
          <a:solidFill>
            <a:schemeClr val="accent3">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b="1" dirty="0">
                <a:solidFill>
                  <a:prstClr val="white"/>
                </a:solidFill>
                <a:latin typeface="Georgia"/>
                <a:ea typeface="微软雅黑"/>
              </a:rPr>
              <a:t>肿瘤免疫</a:t>
            </a:r>
          </a:p>
        </p:txBody>
      </p:sp>
      <p:pic>
        <p:nvPicPr>
          <p:cNvPr id="1027" name="Picture 3"/>
          <p:cNvPicPr>
            <a:picLocks noChangeAspect="1" noChangeArrowheads="1"/>
          </p:cNvPicPr>
          <p:nvPr/>
        </p:nvPicPr>
        <p:blipFill>
          <a:blip r:embed="rId7" cstate="print"/>
          <a:srcRect/>
          <a:stretch>
            <a:fillRect/>
          </a:stretch>
        </p:blipFill>
        <p:spPr bwMode="auto">
          <a:xfrm>
            <a:off x="6360082" y="404664"/>
            <a:ext cx="2676414" cy="1945952"/>
          </a:xfrm>
          <a:prstGeom prst="rect">
            <a:avLst/>
          </a:prstGeom>
          <a:noFill/>
          <a:ln w="9525">
            <a:noFill/>
            <a:miter lim="800000"/>
            <a:headEnd/>
            <a:tailEnd/>
          </a:ln>
        </p:spPr>
      </p:pic>
      <p:pic>
        <p:nvPicPr>
          <p:cNvPr id="1028" name="Picture 4"/>
          <p:cNvPicPr>
            <a:picLocks noChangeAspect="1" noChangeArrowheads="1"/>
          </p:cNvPicPr>
          <p:nvPr/>
        </p:nvPicPr>
        <p:blipFill>
          <a:blip r:embed="rId8" cstate="print"/>
          <a:srcRect/>
          <a:stretch>
            <a:fillRect/>
          </a:stretch>
        </p:blipFill>
        <p:spPr bwMode="auto">
          <a:xfrm>
            <a:off x="6841769" y="2492896"/>
            <a:ext cx="1834689" cy="1152128"/>
          </a:xfrm>
          <a:prstGeom prst="rect">
            <a:avLst/>
          </a:prstGeom>
          <a:noFill/>
          <a:ln w="9525">
            <a:noFill/>
            <a:miter lim="800000"/>
            <a:headEnd/>
            <a:tailEnd/>
          </a:ln>
        </p:spPr>
      </p:pic>
      <p:sp>
        <p:nvSpPr>
          <p:cNvPr id="17" name="矩形 16"/>
          <p:cNvSpPr/>
          <p:nvPr/>
        </p:nvSpPr>
        <p:spPr>
          <a:xfrm>
            <a:off x="6372200" y="1772816"/>
            <a:ext cx="2304256" cy="504056"/>
          </a:xfrm>
          <a:prstGeom prst="rect">
            <a:avLst/>
          </a:prstGeom>
          <a:solidFill>
            <a:schemeClr val="accent3">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zh-CN" b="1" dirty="0">
                <a:solidFill>
                  <a:prstClr val="white"/>
                </a:solidFill>
                <a:latin typeface="Georgia"/>
                <a:ea typeface="微软雅黑"/>
              </a:rPr>
              <a:t>HIV</a:t>
            </a:r>
            <a:endParaRPr lang="zh-CN" altLang="en-US" b="1" dirty="0">
              <a:solidFill>
                <a:prstClr val="white"/>
              </a:solidFill>
              <a:latin typeface="Georgia"/>
              <a:ea typeface="微软雅黑"/>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 2-13"/>
          <p:cNvPicPr>
            <a:picLocks noChangeAspect="1" noChangeArrowheads="1"/>
          </p:cNvPicPr>
          <p:nvPr/>
        </p:nvPicPr>
        <p:blipFill>
          <a:blip r:embed="rId3" cstate="email"/>
          <a:srcRect/>
          <a:stretch>
            <a:fillRect/>
          </a:stretch>
        </p:blipFill>
        <p:spPr bwMode="auto">
          <a:xfrm>
            <a:off x="592832" y="261649"/>
            <a:ext cx="8155632" cy="6047673"/>
          </a:xfrm>
          <a:prstGeom prst="rect">
            <a:avLst/>
          </a:prstGeom>
          <a:noFill/>
          <a:ln w="9525">
            <a:noFill/>
            <a:miter lim="800000"/>
            <a:headEnd/>
            <a:tailEnd/>
          </a:ln>
          <a:effectLst/>
        </p:spPr>
      </p:pic>
      <p:sp>
        <p:nvSpPr>
          <p:cNvPr id="4" name="矩形 3"/>
          <p:cNvSpPr/>
          <p:nvPr/>
        </p:nvSpPr>
        <p:spPr>
          <a:xfrm>
            <a:off x="539552" y="5805264"/>
            <a:ext cx="208823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5" name="矩形 4"/>
          <p:cNvSpPr/>
          <p:nvPr/>
        </p:nvSpPr>
        <p:spPr>
          <a:xfrm>
            <a:off x="1115616" y="5889466"/>
            <a:ext cx="7056784" cy="400110"/>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dirty="0">
                <a:solidFill>
                  <a:prstClr val="white"/>
                </a:solidFill>
                <a:latin typeface="Georgia"/>
                <a:ea typeface="微软雅黑"/>
              </a:rPr>
              <a:t>胸腺随年龄而改变。青春期后胸腺的体积和细胞量减少</a:t>
            </a:r>
            <a:endParaRPr lang="en-US" altLang="zh-CN" sz="2000" dirty="0">
              <a:solidFill>
                <a:prstClr val="white"/>
              </a:solidFill>
              <a:latin typeface="Georgia"/>
              <a:ea typeface="微软雅黑"/>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 2-14"/>
          <p:cNvPicPr>
            <a:picLocks noChangeAspect="1" noChangeArrowheads="1"/>
          </p:cNvPicPr>
          <p:nvPr/>
        </p:nvPicPr>
        <p:blipFill>
          <a:blip r:embed="rId3" cstate="email"/>
          <a:srcRect/>
          <a:stretch>
            <a:fillRect/>
          </a:stretch>
        </p:blipFill>
        <p:spPr bwMode="auto">
          <a:xfrm>
            <a:off x="444502" y="165102"/>
            <a:ext cx="8251825" cy="6532563"/>
          </a:xfrm>
          <a:prstGeom prst="rect">
            <a:avLst/>
          </a:prstGeom>
          <a:noFill/>
          <a:ln w="9525">
            <a:noFill/>
            <a:miter lim="800000"/>
            <a:headEnd/>
            <a:tailEnd/>
          </a:ln>
          <a:effectLst/>
        </p:spPr>
      </p:pic>
      <p:sp>
        <p:nvSpPr>
          <p:cNvPr id="3" name="矩形 2"/>
          <p:cNvSpPr/>
          <p:nvPr/>
        </p:nvSpPr>
        <p:spPr>
          <a:xfrm>
            <a:off x="395536" y="6237312"/>
            <a:ext cx="1944216"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sp>
        <p:nvSpPr>
          <p:cNvPr id="4" name="矩形 3"/>
          <p:cNvSpPr/>
          <p:nvPr/>
        </p:nvSpPr>
        <p:spPr>
          <a:xfrm>
            <a:off x="4914900" y="4859870"/>
            <a:ext cx="3667125" cy="461665"/>
          </a:xfrm>
          <a:prstGeom prst="rect">
            <a:avLst/>
          </a:prstGeom>
          <a:solidFill>
            <a:srgbClr val="0070C0"/>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dirty="0">
                <a:solidFill>
                  <a:prstClr val="white"/>
                </a:solidFill>
                <a:latin typeface="Georgia"/>
                <a:ea typeface="微软雅黑"/>
              </a:rPr>
              <a:t>淋巴导管</a:t>
            </a:r>
            <a:endParaRPr lang="en-US" altLang="zh-CN" sz="2400" dirty="0">
              <a:solidFill>
                <a:prstClr val="white"/>
              </a:solidFill>
              <a:latin typeface="Georgia"/>
              <a:ea typeface="微软雅黑"/>
            </a:endParaRPr>
          </a:p>
        </p:txBody>
      </p:sp>
      <p:sp>
        <p:nvSpPr>
          <p:cNvPr id="2" name="矩形 1">
            <a:extLst>
              <a:ext uri="{FF2B5EF4-FFF2-40B4-BE49-F238E27FC236}">
                <a16:creationId xmlns:a16="http://schemas.microsoft.com/office/drawing/2014/main" id="{C68509FD-A4C2-41FB-9896-B9BBCEF050AB}"/>
              </a:ext>
            </a:extLst>
          </p:cNvPr>
          <p:cNvSpPr/>
          <p:nvPr/>
        </p:nvSpPr>
        <p:spPr>
          <a:xfrm>
            <a:off x="1076325" y="247650"/>
            <a:ext cx="1123950" cy="228600"/>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组织间隙</a:t>
            </a:r>
          </a:p>
        </p:txBody>
      </p:sp>
      <p:sp>
        <p:nvSpPr>
          <p:cNvPr id="6" name="矩形 5">
            <a:extLst>
              <a:ext uri="{FF2B5EF4-FFF2-40B4-BE49-F238E27FC236}">
                <a16:creationId xmlns:a16="http://schemas.microsoft.com/office/drawing/2014/main" id="{5B8AFEF9-72DC-470C-A8C6-A6B0414514B0}"/>
              </a:ext>
            </a:extLst>
          </p:cNvPr>
          <p:cNvSpPr/>
          <p:nvPr/>
        </p:nvSpPr>
        <p:spPr>
          <a:xfrm>
            <a:off x="2962274" y="257174"/>
            <a:ext cx="1343025" cy="457201"/>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毛细淋巴管</a:t>
            </a:r>
          </a:p>
        </p:txBody>
      </p:sp>
      <p:sp>
        <p:nvSpPr>
          <p:cNvPr id="7" name="矩形 6">
            <a:extLst>
              <a:ext uri="{FF2B5EF4-FFF2-40B4-BE49-F238E27FC236}">
                <a16:creationId xmlns:a16="http://schemas.microsoft.com/office/drawing/2014/main" id="{CA6F12A4-2FD9-48C2-9231-D23CD6693221}"/>
              </a:ext>
            </a:extLst>
          </p:cNvPr>
          <p:cNvSpPr/>
          <p:nvPr/>
        </p:nvSpPr>
        <p:spPr>
          <a:xfrm>
            <a:off x="3286125" y="2390774"/>
            <a:ext cx="1123950" cy="457201"/>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淋巴导管</a:t>
            </a:r>
          </a:p>
        </p:txBody>
      </p:sp>
      <p:sp>
        <p:nvSpPr>
          <p:cNvPr id="8" name="矩形 7">
            <a:extLst>
              <a:ext uri="{FF2B5EF4-FFF2-40B4-BE49-F238E27FC236}">
                <a16:creationId xmlns:a16="http://schemas.microsoft.com/office/drawing/2014/main" id="{34BAC161-BD26-4E88-B977-5359721CF218}"/>
              </a:ext>
            </a:extLst>
          </p:cNvPr>
          <p:cNvSpPr/>
          <p:nvPr/>
        </p:nvSpPr>
        <p:spPr>
          <a:xfrm>
            <a:off x="3286125" y="2847975"/>
            <a:ext cx="1123950" cy="457201"/>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淋巴滤泡</a:t>
            </a:r>
          </a:p>
        </p:txBody>
      </p:sp>
      <p:sp>
        <p:nvSpPr>
          <p:cNvPr id="9" name="矩形 8">
            <a:extLst>
              <a:ext uri="{FF2B5EF4-FFF2-40B4-BE49-F238E27FC236}">
                <a16:creationId xmlns:a16="http://schemas.microsoft.com/office/drawing/2014/main" id="{CFF925A8-7A65-4871-8EDC-8C374C2BB980}"/>
              </a:ext>
            </a:extLst>
          </p:cNvPr>
          <p:cNvSpPr/>
          <p:nvPr/>
        </p:nvSpPr>
        <p:spPr>
          <a:xfrm>
            <a:off x="3484563" y="3477419"/>
            <a:ext cx="858837" cy="618331"/>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输入淋巴管</a:t>
            </a:r>
          </a:p>
        </p:txBody>
      </p:sp>
      <p:sp>
        <p:nvSpPr>
          <p:cNvPr id="11" name="矩形 10">
            <a:extLst>
              <a:ext uri="{FF2B5EF4-FFF2-40B4-BE49-F238E27FC236}">
                <a16:creationId xmlns:a16="http://schemas.microsoft.com/office/drawing/2014/main" id="{CA6F12A4-2FD9-48C2-9231-D23CD6693221}"/>
              </a:ext>
            </a:extLst>
          </p:cNvPr>
          <p:cNvSpPr/>
          <p:nvPr/>
        </p:nvSpPr>
        <p:spPr>
          <a:xfrm>
            <a:off x="638175" y="5534024"/>
            <a:ext cx="1200150" cy="620688"/>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输出淋巴管</a:t>
            </a:r>
          </a:p>
        </p:txBody>
      </p:sp>
      <p:sp>
        <p:nvSpPr>
          <p:cNvPr id="12" name="矩形 11">
            <a:extLst>
              <a:ext uri="{FF2B5EF4-FFF2-40B4-BE49-F238E27FC236}">
                <a16:creationId xmlns:a16="http://schemas.microsoft.com/office/drawing/2014/main" id="{CA6F12A4-2FD9-48C2-9231-D23CD6693221}"/>
              </a:ext>
            </a:extLst>
          </p:cNvPr>
          <p:cNvSpPr/>
          <p:nvPr/>
        </p:nvSpPr>
        <p:spPr>
          <a:xfrm>
            <a:off x="3600448" y="4643624"/>
            <a:ext cx="714377" cy="461664"/>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淋巴结</a:t>
            </a:r>
          </a:p>
        </p:txBody>
      </p:sp>
      <p:sp>
        <p:nvSpPr>
          <p:cNvPr id="13" name="矩形 12">
            <a:extLst>
              <a:ext uri="{FF2B5EF4-FFF2-40B4-BE49-F238E27FC236}">
                <a16:creationId xmlns:a16="http://schemas.microsoft.com/office/drawing/2014/main" id="{7161FBAD-FAE9-47B7-959B-61039A6D4888}"/>
              </a:ext>
            </a:extLst>
          </p:cNvPr>
          <p:cNvSpPr/>
          <p:nvPr/>
        </p:nvSpPr>
        <p:spPr>
          <a:xfrm>
            <a:off x="3513138" y="5354130"/>
            <a:ext cx="858837" cy="461664"/>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次级滤泡</a:t>
            </a:r>
          </a:p>
        </p:txBody>
      </p:sp>
      <p:sp>
        <p:nvSpPr>
          <p:cNvPr id="14" name="矩形 13">
            <a:extLst>
              <a:ext uri="{FF2B5EF4-FFF2-40B4-BE49-F238E27FC236}">
                <a16:creationId xmlns:a16="http://schemas.microsoft.com/office/drawing/2014/main" id="{34BAC161-BD26-4E88-B977-5359721CF218}"/>
              </a:ext>
            </a:extLst>
          </p:cNvPr>
          <p:cNvSpPr/>
          <p:nvPr/>
        </p:nvSpPr>
        <p:spPr>
          <a:xfrm>
            <a:off x="2833686" y="5799529"/>
            <a:ext cx="1123950" cy="355184"/>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生发中心</a:t>
            </a:r>
          </a:p>
        </p:txBody>
      </p:sp>
      <p:sp>
        <p:nvSpPr>
          <p:cNvPr id="15" name="矩形 14">
            <a:extLst>
              <a:ext uri="{FF2B5EF4-FFF2-40B4-BE49-F238E27FC236}">
                <a16:creationId xmlns:a16="http://schemas.microsoft.com/office/drawing/2014/main" id="{2A1C3A48-8246-4C3D-A5DA-3B5D5F79773F}"/>
              </a:ext>
            </a:extLst>
          </p:cNvPr>
          <p:cNvSpPr/>
          <p:nvPr/>
        </p:nvSpPr>
        <p:spPr>
          <a:xfrm>
            <a:off x="6276974" y="3234830"/>
            <a:ext cx="858837" cy="457201"/>
          </a:xfrm>
          <a:prstGeom prst="rect">
            <a:avLst/>
          </a:prstGeom>
          <a:solidFill>
            <a:srgbClr val="F2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毛细</a:t>
            </a:r>
            <a:endParaRPr lang="en-US" altLang="zh-CN" sz="1400" b="1" dirty="0">
              <a:solidFill>
                <a:schemeClr val="tx1"/>
              </a:solidFill>
            </a:endParaRPr>
          </a:p>
          <a:p>
            <a:pPr algn="ctr"/>
            <a:r>
              <a:rPr lang="zh-CN" altLang="en-US" sz="1400" b="1" dirty="0">
                <a:solidFill>
                  <a:schemeClr val="tx1"/>
                </a:solidFill>
              </a:rPr>
              <a:t>淋巴管</a:t>
            </a:r>
          </a:p>
        </p:txBody>
      </p:sp>
      <p:sp>
        <p:nvSpPr>
          <p:cNvPr id="16" name="矩形 15">
            <a:extLst>
              <a:ext uri="{FF2B5EF4-FFF2-40B4-BE49-F238E27FC236}">
                <a16:creationId xmlns:a16="http://schemas.microsoft.com/office/drawing/2014/main" id="{F6E8219B-ECC7-4D01-842C-EE4FB0BD6C86}"/>
              </a:ext>
            </a:extLst>
          </p:cNvPr>
          <p:cNvSpPr/>
          <p:nvPr/>
        </p:nvSpPr>
        <p:spPr>
          <a:xfrm>
            <a:off x="4914900" y="1607605"/>
            <a:ext cx="1095375" cy="583145"/>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进入毛细淋巴管</a:t>
            </a:r>
          </a:p>
        </p:txBody>
      </p:sp>
      <p:sp>
        <p:nvSpPr>
          <p:cNvPr id="17" name="矩形 16">
            <a:extLst>
              <a:ext uri="{FF2B5EF4-FFF2-40B4-BE49-F238E27FC236}">
                <a16:creationId xmlns:a16="http://schemas.microsoft.com/office/drawing/2014/main" id="{1FC3835D-481C-461F-BA01-E4514CC3B9B0}"/>
              </a:ext>
            </a:extLst>
          </p:cNvPr>
          <p:cNvSpPr/>
          <p:nvPr/>
        </p:nvSpPr>
        <p:spPr>
          <a:xfrm>
            <a:off x="7591425" y="1022115"/>
            <a:ext cx="1028700" cy="654285"/>
          </a:xfrm>
          <a:prstGeom prst="rect">
            <a:avLst/>
          </a:prstGeom>
          <a:solidFill>
            <a:srgbClr val="C6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周边组织的细胞</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62" name="Picture 2"/>
          <p:cNvPicPr>
            <a:picLocks noChangeAspect="1" noChangeArrowheads="1"/>
          </p:cNvPicPr>
          <p:nvPr/>
        </p:nvPicPr>
        <p:blipFill>
          <a:blip r:embed="rId2" cstate="print"/>
          <a:srcRect/>
          <a:stretch>
            <a:fillRect/>
          </a:stretch>
        </p:blipFill>
        <p:spPr bwMode="auto">
          <a:xfrm>
            <a:off x="467544" y="162299"/>
            <a:ext cx="3697444" cy="6435055"/>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3" name="矩形 2"/>
          <p:cNvSpPr/>
          <p:nvPr/>
        </p:nvSpPr>
        <p:spPr>
          <a:xfrm>
            <a:off x="4430588" y="5540873"/>
            <a:ext cx="4089957" cy="707886"/>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b="1" dirty="0">
                <a:solidFill>
                  <a:prstClr val="white"/>
                </a:solidFill>
                <a:latin typeface="Georgia"/>
                <a:ea typeface="微软雅黑"/>
              </a:rPr>
              <a:t>循环的淋巴细胞在外周淋巴器官中遭遇抗原</a:t>
            </a:r>
            <a:endParaRPr lang="en-US" altLang="zh-CN" sz="2000" b="1" dirty="0">
              <a:solidFill>
                <a:prstClr val="white"/>
              </a:solidFill>
              <a:latin typeface="Georgia"/>
              <a:ea typeface="微软雅黑"/>
            </a:endParaRPr>
          </a:p>
        </p:txBody>
      </p:sp>
      <p:sp>
        <p:nvSpPr>
          <p:cNvPr id="4" name="矩形 3">
            <a:extLst>
              <a:ext uri="{FF2B5EF4-FFF2-40B4-BE49-F238E27FC236}">
                <a16:creationId xmlns:a16="http://schemas.microsoft.com/office/drawing/2014/main" id="{7507371B-5DC8-4C37-B32F-7E48962465A7}"/>
              </a:ext>
            </a:extLst>
          </p:cNvPr>
          <p:cNvSpPr/>
          <p:nvPr/>
        </p:nvSpPr>
        <p:spPr>
          <a:xfrm>
            <a:off x="2986995" y="4211780"/>
            <a:ext cx="732951" cy="401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CN" altLang="en-US" sz="1200" b="1" dirty="0">
                <a:solidFill>
                  <a:schemeClr val="tx1"/>
                </a:solidFill>
              </a:rPr>
              <a:t>淋巴结</a:t>
            </a:r>
          </a:p>
        </p:txBody>
      </p:sp>
      <p:sp>
        <p:nvSpPr>
          <p:cNvPr id="5" name="矩形 4">
            <a:extLst>
              <a:ext uri="{FF2B5EF4-FFF2-40B4-BE49-F238E27FC236}">
                <a16:creationId xmlns:a16="http://schemas.microsoft.com/office/drawing/2014/main" id="{7507371B-5DC8-4C37-B32F-7E48962465A7}"/>
              </a:ext>
            </a:extLst>
          </p:cNvPr>
          <p:cNvSpPr/>
          <p:nvPr/>
        </p:nvSpPr>
        <p:spPr>
          <a:xfrm>
            <a:off x="2948894" y="5024063"/>
            <a:ext cx="809151" cy="602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b="1" dirty="0">
                <a:solidFill>
                  <a:schemeClr val="tx1"/>
                </a:solidFill>
              </a:rPr>
              <a:t>感染的外周组织</a:t>
            </a:r>
          </a:p>
        </p:txBody>
      </p:sp>
      <p:sp>
        <p:nvSpPr>
          <p:cNvPr id="2" name="矩形 1">
            <a:extLst>
              <a:ext uri="{FF2B5EF4-FFF2-40B4-BE49-F238E27FC236}">
                <a16:creationId xmlns:a16="http://schemas.microsoft.com/office/drawing/2014/main" id="{72172A7A-218C-4EBF-8A1B-E9E91A82200C}"/>
              </a:ext>
            </a:extLst>
          </p:cNvPr>
          <p:cNvSpPr/>
          <p:nvPr/>
        </p:nvSpPr>
        <p:spPr>
          <a:xfrm>
            <a:off x="2491023" y="408708"/>
            <a:ext cx="1547577" cy="526473"/>
          </a:xfrm>
          <a:prstGeom prst="rect">
            <a:avLst/>
          </a:prstGeom>
          <a:solidFill>
            <a:srgbClr val="E59481"/>
          </a:solidFill>
          <a:ln>
            <a:solidFill>
              <a:srgbClr val="E594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幼稚淋巴细胞从血液进入淋巴结</a:t>
            </a:r>
          </a:p>
        </p:txBody>
      </p:sp>
      <p:sp>
        <p:nvSpPr>
          <p:cNvPr id="6" name="矩形 5">
            <a:extLst>
              <a:ext uri="{FF2B5EF4-FFF2-40B4-BE49-F238E27FC236}">
                <a16:creationId xmlns:a16="http://schemas.microsoft.com/office/drawing/2014/main" id="{5375DC70-AC6F-4544-AF12-A8518DA1F7C8}"/>
              </a:ext>
            </a:extLst>
          </p:cNvPr>
          <p:cNvSpPr/>
          <p:nvPr/>
        </p:nvSpPr>
        <p:spPr>
          <a:xfrm>
            <a:off x="620304" y="318930"/>
            <a:ext cx="1651844" cy="699379"/>
          </a:xfrm>
          <a:prstGeom prst="rect">
            <a:avLst/>
          </a:prstGeom>
          <a:solidFill>
            <a:srgbClr val="F9F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淋巴细胞和淋巴液通过胸导管回到血液中</a:t>
            </a:r>
          </a:p>
        </p:txBody>
      </p:sp>
      <p:sp>
        <p:nvSpPr>
          <p:cNvPr id="7" name="矩形 6">
            <a:extLst>
              <a:ext uri="{FF2B5EF4-FFF2-40B4-BE49-F238E27FC236}">
                <a16:creationId xmlns:a16="http://schemas.microsoft.com/office/drawing/2014/main" id="{D0BB5744-83AA-4A64-9185-57D15F69DD2C}"/>
              </a:ext>
            </a:extLst>
          </p:cNvPr>
          <p:cNvSpPr/>
          <p:nvPr/>
        </p:nvSpPr>
        <p:spPr>
          <a:xfrm>
            <a:off x="1073728" y="5845396"/>
            <a:ext cx="2549236" cy="540328"/>
          </a:xfrm>
          <a:prstGeom prst="rect">
            <a:avLst/>
          </a:prstGeom>
          <a:solidFill>
            <a:srgbClr val="FAE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感染位置的抗原经淋巴管到达淋巴结</a:t>
            </a:r>
          </a:p>
        </p:txBody>
      </p:sp>
      <p:sp>
        <p:nvSpPr>
          <p:cNvPr id="8" name="矩形 7">
            <a:extLst>
              <a:ext uri="{FF2B5EF4-FFF2-40B4-BE49-F238E27FC236}">
                <a16:creationId xmlns:a16="http://schemas.microsoft.com/office/drawing/2014/main" id="{2FA122EE-4268-4FCA-AA20-19695F4B7E3C}"/>
              </a:ext>
            </a:extLst>
          </p:cNvPr>
          <p:cNvSpPr/>
          <p:nvPr/>
        </p:nvSpPr>
        <p:spPr>
          <a:xfrm>
            <a:off x="1856510" y="2168237"/>
            <a:ext cx="304800" cy="256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心脏</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示&#10;&#10;描述已自动生成">
            <a:extLst>
              <a:ext uri="{FF2B5EF4-FFF2-40B4-BE49-F238E27FC236}">
                <a16:creationId xmlns:a16="http://schemas.microsoft.com/office/drawing/2014/main" id="{F856F982-5210-4BD8-9A68-B405C94303F3}"/>
              </a:ext>
            </a:extLst>
          </p:cNvPr>
          <p:cNvPicPr>
            <a:picLocks noChangeAspect="1"/>
          </p:cNvPicPr>
          <p:nvPr/>
        </p:nvPicPr>
        <p:blipFill rotWithShape="1">
          <a:blip r:embed="rId2"/>
          <a:srcRect r="2" b="15026"/>
          <a:stretch/>
        </p:blipFill>
        <p:spPr>
          <a:xfrm>
            <a:off x="90488" y="68263"/>
            <a:ext cx="8963025" cy="6721475"/>
          </a:xfrm>
          <a:prstGeom prst="rect">
            <a:avLst/>
          </a:prstGeom>
          <a:noFill/>
        </p:spPr>
      </p:pic>
      <p:sp>
        <p:nvSpPr>
          <p:cNvPr id="3" name="矩形 2">
            <a:extLst>
              <a:ext uri="{FF2B5EF4-FFF2-40B4-BE49-F238E27FC236}">
                <a16:creationId xmlns:a16="http://schemas.microsoft.com/office/drawing/2014/main" id="{A344B74A-5170-43A5-9BC0-739887D761E1}"/>
              </a:ext>
            </a:extLst>
          </p:cNvPr>
          <p:cNvSpPr/>
          <p:nvPr/>
        </p:nvSpPr>
        <p:spPr>
          <a:xfrm>
            <a:off x="1030941" y="6400800"/>
            <a:ext cx="7073153" cy="388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淋巴细胞再循环模式图</a:t>
            </a:r>
          </a:p>
        </p:txBody>
      </p:sp>
    </p:spTree>
    <p:extLst>
      <p:ext uri="{BB962C8B-B14F-4D97-AF65-F5344CB8AC3E}">
        <p14:creationId xmlns:p14="http://schemas.microsoft.com/office/powerpoint/2010/main" val="24286611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8A12BB-FE4A-4DE0-94D3-9FFCF8D5DD53}"/>
              </a:ext>
            </a:extLst>
          </p:cNvPr>
          <p:cNvPicPr>
            <a:picLocks noChangeAspect="1"/>
          </p:cNvPicPr>
          <p:nvPr/>
        </p:nvPicPr>
        <p:blipFill>
          <a:blip r:embed="rId2"/>
          <a:stretch>
            <a:fillRect/>
          </a:stretch>
        </p:blipFill>
        <p:spPr>
          <a:xfrm>
            <a:off x="0" y="968530"/>
            <a:ext cx="9144000" cy="4920939"/>
          </a:xfrm>
          <a:prstGeom prst="rect">
            <a:avLst/>
          </a:prstGeom>
        </p:spPr>
      </p:pic>
      <p:sp>
        <p:nvSpPr>
          <p:cNvPr id="3" name="矩形 2"/>
          <p:cNvSpPr/>
          <p:nvPr/>
        </p:nvSpPr>
        <p:spPr>
          <a:xfrm>
            <a:off x="2562225" y="5519514"/>
            <a:ext cx="4067175" cy="46166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400" b="1" dirty="0">
                <a:solidFill>
                  <a:prstClr val="white"/>
                </a:solidFill>
                <a:latin typeface="Georgia"/>
                <a:ea typeface="微软雅黑"/>
              </a:rPr>
              <a:t>淋巴结的结构</a:t>
            </a:r>
            <a:endParaRPr lang="en-US" altLang="zh-CN" sz="2400" b="1" dirty="0">
              <a:solidFill>
                <a:prstClr val="white"/>
              </a:solidFill>
              <a:latin typeface="Georgia"/>
              <a:ea typeface="微软雅黑"/>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F70026C-1488-4903-A86F-9727C75463C0}"/>
              </a:ext>
            </a:extLst>
          </p:cNvPr>
          <p:cNvPicPr>
            <a:picLocks noChangeAspect="1"/>
          </p:cNvPicPr>
          <p:nvPr/>
        </p:nvPicPr>
        <p:blipFill rotWithShape="1">
          <a:blip r:embed="rId2"/>
          <a:srcRect/>
          <a:stretch/>
        </p:blipFill>
        <p:spPr>
          <a:xfrm>
            <a:off x="20" y="10"/>
            <a:ext cx="8520525" cy="6390398"/>
          </a:xfrm>
          <a:prstGeom prst="rect">
            <a:avLst/>
          </a:prstGeom>
          <a:noFill/>
        </p:spPr>
      </p:pic>
      <p:sp>
        <p:nvSpPr>
          <p:cNvPr id="3" name="左箭头标注 7">
            <a:extLst>
              <a:ext uri="{FF2B5EF4-FFF2-40B4-BE49-F238E27FC236}">
                <a16:creationId xmlns:a16="http://schemas.microsoft.com/office/drawing/2014/main" id="{979F1CF9-54AD-4D15-B5AC-DE5CBDA4B1F6}"/>
              </a:ext>
            </a:extLst>
          </p:cNvPr>
          <p:cNvSpPr/>
          <p:nvPr/>
        </p:nvSpPr>
        <p:spPr>
          <a:xfrm>
            <a:off x="4477010" y="289636"/>
            <a:ext cx="3752590" cy="714819"/>
          </a:xfrm>
          <a:prstGeom prst="leftArrowCallout">
            <a:avLst>
              <a:gd name="adj1" fmla="val 25000"/>
              <a:gd name="adj2" fmla="val 25000"/>
              <a:gd name="adj3" fmla="val 25000"/>
              <a:gd name="adj4" fmla="val 92305"/>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b="1" dirty="0">
                <a:solidFill>
                  <a:prstClr val="white"/>
                </a:solidFill>
                <a:latin typeface="Georgia"/>
                <a:ea typeface="微软雅黑"/>
              </a:rPr>
              <a:t>脾脏是人体内最大的外周淋巴器官。用于捕获血源性抗原。</a:t>
            </a:r>
            <a:endParaRPr lang="en-US" altLang="zh-CN" b="1" dirty="0">
              <a:solidFill>
                <a:prstClr val="white"/>
              </a:solidFill>
              <a:latin typeface="Georgia"/>
              <a:ea typeface="微软雅黑"/>
            </a:endParaRPr>
          </a:p>
        </p:txBody>
      </p:sp>
      <p:sp>
        <p:nvSpPr>
          <p:cNvPr id="4" name="矩形 3">
            <a:extLst>
              <a:ext uri="{FF2B5EF4-FFF2-40B4-BE49-F238E27FC236}">
                <a16:creationId xmlns:a16="http://schemas.microsoft.com/office/drawing/2014/main" id="{D858B0A7-6B04-4C78-BEC9-8B1C14C361F8}"/>
              </a:ext>
            </a:extLst>
          </p:cNvPr>
          <p:cNvSpPr/>
          <p:nvPr/>
        </p:nvSpPr>
        <p:spPr>
          <a:xfrm>
            <a:off x="5355138" y="6190353"/>
            <a:ext cx="3165407"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zh-CN" altLang="en-US" sz="2000" b="1" dirty="0">
                <a:solidFill>
                  <a:prstClr val="white"/>
                </a:solidFill>
                <a:latin typeface="Georgia"/>
                <a:ea typeface="微软雅黑"/>
              </a:rPr>
              <a:t>脾脏截面示意图</a:t>
            </a:r>
            <a:endParaRPr lang="en-US" altLang="zh-CN" sz="2000" b="1" dirty="0">
              <a:solidFill>
                <a:prstClr val="white"/>
              </a:solidFill>
              <a:latin typeface="Georgia"/>
              <a:ea typeface="微软雅黑"/>
            </a:endParaRPr>
          </a:p>
        </p:txBody>
      </p:sp>
      <p:sp>
        <p:nvSpPr>
          <p:cNvPr id="5" name="矩形 4">
            <a:extLst>
              <a:ext uri="{FF2B5EF4-FFF2-40B4-BE49-F238E27FC236}">
                <a16:creationId xmlns:a16="http://schemas.microsoft.com/office/drawing/2014/main" id="{F2AE3465-D89B-4D8D-892D-42B6B3F5B3F8}"/>
              </a:ext>
            </a:extLst>
          </p:cNvPr>
          <p:cNvSpPr/>
          <p:nvPr/>
        </p:nvSpPr>
        <p:spPr>
          <a:xfrm>
            <a:off x="6937841" y="5867400"/>
            <a:ext cx="1416450" cy="322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0899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7010" name="Picture 2"/>
          <p:cNvPicPr>
            <a:picLocks noChangeAspect="1" noChangeArrowheads="1"/>
          </p:cNvPicPr>
          <p:nvPr/>
        </p:nvPicPr>
        <p:blipFill>
          <a:blip r:embed="rId2" cstate="print"/>
          <a:srcRect/>
          <a:stretch>
            <a:fillRect/>
          </a:stretch>
        </p:blipFill>
        <p:spPr bwMode="auto">
          <a:xfrm>
            <a:off x="539554" y="332656"/>
            <a:ext cx="7974219" cy="4680520"/>
          </a:xfrm>
          <a:prstGeom prst="rect">
            <a:avLst/>
          </a:prstGeom>
          <a:noFill/>
          <a:ln w="9525">
            <a:noFill/>
            <a:miter lim="800000"/>
            <a:headEnd/>
            <a:tailEnd/>
          </a:ln>
        </p:spPr>
      </p:pic>
      <p:sp>
        <p:nvSpPr>
          <p:cNvPr id="2" name="矩形 1">
            <a:extLst>
              <a:ext uri="{FF2B5EF4-FFF2-40B4-BE49-F238E27FC236}">
                <a16:creationId xmlns:a16="http://schemas.microsoft.com/office/drawing/2014/main" id="{EF7ECD66-1688-42C3-9053-34BEB10B75FC}"/>
              </a:ext>
            </a:extLst>
          </p:cNvPr>
          <p:cNvSpPr/>
          <p:nvPr/>
        </p:nvSpPr>
        <p:spPr>
          <a:xfrm>
            <a:off x="782782" y="526473"/>
            <a:ext cx="2604654" cy="311727"/>
          </a:xfrm>
          <a:prstGeom prst="rect">
            <a:avLst/>
          </a:prstGeom>
          <a:solidFill>
            <a:srgbClr val="74C5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白髓横截面</a:t>
            </a:r>
          </a:p>
        </p:txBody>
      </p:sp>
      <p:sp>
        <p:nvSpPr>
          <p:cNvPr id="4" name="矩形 3">
            <a:extLst>
              <a:ext uri="{FF2B5EF4-FFF2-40B4-BE49-F238E27FC236}">
                <a16:creationId xmlns:a16="http://schemas.microsoft.com/office/drawing/2014/main" id="{C59E4FE6-3630-4CA7-A8C2-D1CCB5F88BAD}"/>
              </a:ext>
            </a:extLst>
          </p:cNvPr>
          <p:cNvSpPr/>
          <p:nvPr/>
        </p:nvSpPr>
        <p:spPr>
          <a:xfrm>
            <a:off x="5604164" y="523009"/>
            <a:ext cx="2604654" cy="311727"/>
          </a:xfrm>
          <a:prstGeom prst="rect">
            <a:avLst/>
          </a:prstGeom>
          <a:solidFill>
            <a:srgbClr val="74C5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白髓纵截面</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88235" y="260648"/>
            <a:ext cx="5348063" cy="5472608"/>
            <a:chOff x="1600200" y="64789"/>
            <a:chExt cx="5959475" cy="6604571"/>
          </a:xfrm>
        </p:grpSpPr>
        <p:pic>
          <p:nvPicPr>
            <p:cNvPr id="138242" name="Picture 2" descr="figure 2-18"/>
            <p:cNvPicPr>
              <a:picLocks noChangeAspect="1" noChangeArrowheads="1"/>
            </p:cNvPicPr>
            <p:nvPr/>
          </p:nvPicPr>
          <p:blipFill>
            <a:blip r:embed="rId3" cstate="email"/>
            <a:srcRect/>
            <a:stretch>
              <a:fillRect/>
            </a:stretch>
          </p:blipFill>
          <p:spPr bwMode="auto">
            <a:xfrm>
              <a:off x="1600200" y="64789"/>
              <a:ext cx="5959475" cy="6532563"/>
            </a:xfrm>
            <a:prstGeom prst="rect">
              <a:avLst/>
            </a:prstGeom>
            <a:noFill/>
            <a:ln w="9525">
              <a:noFill/>
              <a:miter lim="800000"/>
              <a:headEnd/>
              <a:tailEnd/>
            </a:ln>
            <a:effectLst/>
          </p:spPr>
        </p:pic>
        <p:sp>
          <p:nvSpPr>
            <p:cNvPr id="3" name="流程图: 过程 2"/>
            <p:cNvSpPr/>
            <p:nvPr/>
          </p:nvSpPr>
          <p:spPr>
            <a:xfrm>
              <a:off x="1619672" y="6021288"/>
              <a:ext cx="1944216" cy="648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5" name="矩形 4"/>
          <p:cNvSpPr/>
          <p:nvPr/>
        </p:nvSpPr>
        <p:spPr>
          <a:xfrm>
            <a:off x="764043" y="5673590"/>
            <a:ext cx="7965091" cy="874085"/>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lnSpc>
                <a:spcPct val="150000"/>
              </a:lnSpc>
              <a:defRPr/>
            </a:pPr>
            <a:r>
              <a:rPr lang="zh-CN" altLang="en-US" b="1" dirty="0">
                <a:solidFill>
                  <a:prstClr val="white"/>
                </a:solidFill>
                <a:latin typeface="Georgia"/>
                <a:ea typeface="微软雅黑"/>
              </a:rPr>
              <a:t>小肠表面黏膜的截面示意图。淋巴滤泡结节在黏膜下层组成派伊尔结。小肠固有层含有松散的淋巴细胞集群和弥散的淋巴滤泡。</a:t>
            </a:r>
            <a:endParaRPr lang="en-US" altLang="zh-CN" b="1" dirty="0">
              <a:solidFill>
                <a:prstClr val="white"/>
              </a:solidFill>
              <a:latin typeface="Georgia"/>
              <a:ea typeface="微软雅黑"/>
            </a:endParaRPr>
          </a:p>
        </p:txBody>
      </p:sp>
      <p:sp>
        <p:nvSpPr>
          <p:cNvPr id="2" name="矩形 1">
            <a:extLst>
              <a:ext uri="{FF2B5EF4-FFF2-40B4-BE49-F238E27FC236}">
                <a16:creationId xmlns:a16="http://schemas.microsoft.com/office/drawing/2014/main" id="{827553C3-EAAD-428D-9B64-A16ADB1E0FBD}"/>
              </a:ext>
            </a:extLst>
          </p:cNvPr>
          <p:cNvSpPr/>
          <p:nvPr/>
        </p:nvSpPr>
        <p:spPr>
          <a:xfrm>
            <a:off x="5181601" y="260648"/>
            <a:ext cx="681318" cy="27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绒毛</a:t>
            </a:r>
          </a:p>
        </p:txBody>
      </p:sp>
      <p:sp>
        <p:nvSpPr>
          <p:cNvPr id="7" name="矩形 6">
            <a:extLst>
              <a:ext uri="{FF2B5EF4-FFF2-40B4-BE49-F238E27FC236}">
                <a16:creationId xmlns:a16="http://schemas.microsoft.com/office/drawing/2014/main" id="{0EC1928D-D2B0-4FA1-95AC-12927B659AB2}"/>
              </a:ext>
            </a:extLst>
          </p:cNvPr>
          <p:cNvSpPr/>
          <p:nvPr/>
        </p:nvSpPr>
        <p:spPr>
          <a:xfrm>
            <a:off x="4267200" y="1247166"/>
            <a:ext cx="820047" cy="357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M</a:t>
            </a:r>
            <a:r>
              <a:rPr lang="zh-CN" altLang="en-US" sz="1600" b="1" dirty="0">
                <a:solidFill>
                  <a:schemeClr val="tx1"/>
                </a:solidFill>
              </a:rPr>
              <a:t>细胞</a:t>
            </a:r>
          </a:p>
        </p:txBody>
      </p:sp>
      <p:sp>
        <p:nvSpPr>
          <p:cNvPr id="8" name="矩形 7">
            <a:extLst>
              <a:ext uri="{FF2B5EF4-FFF2-40B4-BE49-F238E27FC236}">
                <a16:creationId xmlns:a16="http://schemas.microsoft.com/office/drawing/2014/main" id="{8573A5E9-43B2-4DF0-A497-190C40FF1399}"/>
              </a:ext>
            </a:extLst>
          </p:cNvPr>
          <p:cNvSpPr/>
          <p:nvPr/>
        </p:nvSpPr>
        <p:spPr>
          <a:xfrm>
            <a:off x="3715557" y="5057542"/>
            <a:ext cx="1744749" cy="27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派伊尔结</a:t>
            </a:r>
          </a:p>
        </p:txBody>
      </p:sp>
      <p:sp>
        <p:nvSpPr>
          <p:cNvPr id="9" name="矩形 8">
            <a:extLst>
              <a:ext uri="{FF2B5EF4-FFF2-40B4-BE49-F238E27FC236}">
                <a16:creationId xmlns:a16="http://schemas.microsoft.com/office/drawing/2014/main" id="{60373D50-33C2-4FBB-86BA-6927304B4D22}"/>
              </a:ext>
            </a:extLst>
          </p:cNvPr>
          <p:cNvSpPr/>
          <p:nvPr/>
        </p:nvSpPr>
        <p:spPr>
          <a:xfrm>
            <a:off x="3792102" y="4610802"/>
            <a:ext cx="1677170" cy="27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生发中心</a:t>
            </a:r>
          </a:p>
        </p:txBody>
      </p:sp>
      <p:sp>
        <p:nvSpPr>
          <p:cNvPr id="10" name="矩形 9">
            <a:extLst>
              <a:ext uri="{FF2B5EF4-FFF2-40B4-BE49-F238E27FC236}">
                <a16:creationId xmlns:a16="http://schemas.microsoft.com/office/drawing/2014/main" id="{2EB49DF8-E8D4-43CC-8CDF-42A928EF04F7}"/>
              </a:ext>
            </a:extLst>
          </p:cNvPr>
          <p:cNvSpPr/>
          <p:nvPr/>
        </p:nvSpPr>
        <p:spPr>
          <a:xfrm>
            <a:off x="5862919" y="4610801"/>
            <a:ext cx="1460993" cy="27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肌肉层</a:t>
            </a:r>
          </a:p>
        </p:txBody>
      </p:sp>
      <p:sp>
        <p:nvSpPr>
          <p:cNvPr id="11" name="矩形 10">
            <a:extLst>
              <a:ext uri="{FF2B5EF4-FFF2-40B4-BE49-F238E27FC236}">
                <a16:creationId xmlns:a16="http://schemas.microsoft.com/office/drawing/2014/main" id="{56A2849F-096C-48BD-AD8E-812ADA7DF98F}"/>
              </a:ext>
            </a:extLst>
          </p:cNvPr>
          <p:cNvSpPr/>
          <p:nvPr/>
        </p:nvSpPr>
        <p:spPr>
          <a:xfrm>
            <a:off x="1954305" y="2070846"/>
            <a:ext cx="1515034" cy="188259"/>
          </a:xfrm>
          <a:prstGeom prst="rect">
            <a:avLst/>
          </a:prstGeom>
          <a:solidFill>
            <a:srgbClr val="FEF2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固有层</a:t>
            </a:r>
          </a:p>
        </p:txBody>
      </p:sp>
      <p:sp>
        <p:nvSpPr>
          <p:cNvPr id="12" name="矩形 11">
            <a:extLst>
              <a:ext uri="{FF2B5EF4-FFF2-40B4-BE49-F238E27FC236}">
                <a16:creationId xmlns:a16="http://schemas.microsoft.com/office/drawing/2014/main" id="{4DADAE15-5053-49F2-BE85-DFC9FDEC8FD2}"/>
              </a:ext>
            </a:extLst>
          </p:cNvPr>
          <p:cNvSpPr/>
          <p:nvPr/>
        </p:nvSpPr>
        <p:spPr>
          <a:xfrm>
            <a:off x="1963269" y="2736437"/>
            <a:ext cx="1156449" cy="278103"/>
          </a:xfrm>
          <a:prstGeom prst="rect">
            <a:avLst/>
          </a:prstGeom>
          <a:solidFill>
            <a:srgbClr val="F6B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黏膜下层</a:t>
            </a:r>
          </a:p>
        </p:txBody>
      </p:sp>
      <p:sp>
        <p:nvSpPr>
          <p:cNvPr id="13" name="矩形 12">
            <a:extLst>
              <a:ext uri="{FF2B5EF4-FFF2-40B4-BE49-F238E27FC236}">
                <a16:creationId xmlns:a16="http://schemas.microsoft.com/office/drawing/2014/main" id="{1E972D99-304D-460A-8E77-1370914BB62E}"/>
              </a:ext>
            </a:extLst>
          </p:cNvPr>
          <p:cNvSpPr/>
          <p:nvPr/>
        </p:nvSpPr>
        <p:spPr>
          <a:xfrm>
            <a:off x="2711822" y="3704409"/>
            <a:ext cx="1515034" cy="278103"/>
          </a:xfrm>
          <a:prstGeom prst="rect">
            <a:avLst/>
          </a:prstGeom>
          <a:solidFill>
            <a:srgbClr val="F6B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淋巴细胞</a:t>
            </a:r>
          </a:p>
        </p:txBody>
      </p:sp>
      <p:sp>
        <p:nvSpPr>
          <p:cNvPr id="14" name="矩形 13">
            <a:extLst>
              <a:ext uri="{FF2B5EF4-FFF2-40B4-BE49-F238E27FC236}">
                <a16:creationId xmlns:a16="http://schemas.microsoft.com/office/drawing/2014/main" id="{6BB6F1A2-B96A-4074-B8AA-0E19F9B38FE4}"/>
              </a:ext>
            </a:extLst>
          </p:cNvPr>
          <p:cNvSpPr/>
          <p:nvPr/>
        </p:nvSpPr>
        <p:spPr>
          <a:xfrm>
            <a:off x="5461472" y="2875488"/>
            <a:ext cx="1236329" cy="230346"/>
          </a:xfrm>
          <a:prstGeom prst="rect">
            <a:avLst/>
          </a:prstGeom>
          <a:solidFill>
            <a:srgbClr val="F6B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淋巴细胞</a:t>
            </a:r>
          </a:p>
        </p:txBody>
      </p:sp>
      <p:sp>
        <p:nvSpPr>
          <p:cNvPr id="15" name="矩形 14">
            <a:extLst>
              <a:ext uri="{FF2B5EF4-FFF2-40B4-BE49-F238E27FC236}">
                <a16:creationId xmlns:a16="http://schemas.microsoft.com/office/drawing/2014/main" id="{8F28548C-3662-4754-BB4F-98B5AF2CE00E}"/>
              </a:ext>
            </a:extLst>
          </p:cNvPr>
          <p:cNvSpPr/>
          <p:nvPr/>
        </p:nvSpPr>
        <p:spPr>
          <a:xfrm>
            <a:off x="6366607" y="3259870"/>
            <a:ext cx="760334" cy="338260"/>
          </a:xfrm>
          <a:prstGeom prst="rect">
            <a:avLst/>
          </a:prstGeom>
          <a:solidFill>
            <a:srgbClr val="9A6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淋巴管</a:t>
            </a:r>
          </a:p>
        </p:txBody>
      </p:sp>
      <p:sp>
        <p:nvSpPr>
          <p:cNvPr id="16" name="矩形 15">
            <a:extLst>
              <a:ext uri="{FF2B5EF4-FFF2-40B4-BE49-F238E27FC236}">
                <a16:creationId xmlns:a16="http://schemas.microsoft.com/office/drawing/2014/main" id="{1E972D99-304D-460A-8E77-1370914BB62E}"/>
              </a:ext>
            </a:extLst>
          </p:cNvPr>
          <p:cNvSpPr/>
          <p:nvPr/>
        </p:nvSpPr>
        <p:spPr>
          <a:xfrm>
            <a:off x="1954305" y="3105834"/>
            <a:ext cx="1057836" cy="694063"/>
          </a:xfrm>
          <a:prstGeom prst="rect">
            <a:avLst/>
          </a:prstGeom>
          <a:solidFill>
            <a:srgbClr val="F6B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高内皮小静脉</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9512" y="188640"/>
            <a:ext cx="4211960" cy="4725144"/>
            <a:chOff x="72008" y="165100"/>
            <a:chExt cx="6414642" cy="6620892"/>
          </a:xfrm>
        </p:grpSpPr>
        <p:pic>
          <p:nvPicPr>
            <p:cNvPr id="139266" name="Picture 2" descr="figure 2-19a"/>
            <p:cNvPicPr>
              <a:picLocks noChangeAspect="1" noChangeArrowheads="1"/>
            </p:cNvPicPr>
            <p:nvPr/>
          </p:nvPicPr>
          <p:blipFill>
            <a:blip r:embed="rId3" cstate="email"/>
            <a:srcRect/>
            <a:stretch>
              <a:fillRect/>
            </a:stretch>
          </p:blipFill>
          <p:spPr bwMode="auto">
            <a:xfrm>
              <a:off x="179512" y="165100"/>
              <a:ext cx="6307138" cy="6532563"/>
            </a:xfrm>
            <a:prstGeom prst="rect">
              <a:avLst/>
            </a:prstGeom>
            <a:noFill/>
            <a:ln w="9525">
              <a:noFill/>
              <a:miter lim="800000"/>
              <a:headEnd/>
              <a:tailEnd/>
            </a:ln>
            <a:effectLst/>
          </p:spPr>
        </p:pic>
        <p:sp>
          <p:nvSpPr>
            <p:cNvPr id="3" name="流程图: 过程 2"/>
            <p:cNvSpPr/>
            <p:nvPr/>
          </p:nvSpPr>
          <p:spPr>
            <a:xfrm>
              <a:off x="72008" y="6093296"/>
              <a:ext cx="2123728" cy="69269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grpSp>
        <p:nvGrpSpPr>
          <p:cNvPr id="5" name="组合 4"/>
          <p:cNvGrpSpPr/>
          <p:nvPr/>
        </p:nvGrpSpPr>
        <p:grpSpPr>
          <a:xfrm>
            <a:off x="4067944" y="260648"/>
            <a:ext cx="4896544" cy="3960440"/>
            <a:chOff x="304800" y="495300"/>
            <a:chExt cx="8531225" cy="6030044"/>
          </a:xfrm>
        </p:grpSpPr>
        <p:pic>
          <p:nvPicPr>
            <p:cNvPr id="6" name="Picture 2" descr="figure 2-19b"/>
            <p:cNvPicPr>
              <a:picLocks noChangeAspect="1" noChangeArrowheads="1"/>
            </p:cNvPicPr>
            <p:nvPr/>
          </p:nvPicPr>
          <p:blipFill>
            <a:blip r:embed="rId4" cstate="email"/>
            <a:srcRect/>
            <a:stretch>
              <a:fillRect/>
            </a:stretch>
          </p:blipFill>
          <p:spPr bwMode="auto">
            <a:xfrm>
              <a:off x="304800" y="495300"/>
              <a:ext cx="8531225" cy="5880100"/>
            </a:xfrm>
            <a:prstGeom prst="rect">
              <a:avLst/>
            </a:prstGeom>
            <a:noFill/>
            <a:ln w="9525">
              <a:noFill/>
              <a:miter lim="800000"/>
              <a:headEnd/>
              <a:tailEnd/>
            </a:ln>
            <a:effectLst/>
          </p:spPr>
        </p:pic>
        <p:sp>
          <p:nvSpPr>
            <p:cNvPr id="7" name="流程图: 过程 6"/>
            <p:cNvSpPr/>
            <p:nvPr/>
          </p:nvSpPr>
          <p:spPr>
            <a:xfrm>
              <a:off x="323528" y="5877272"/>
              <a:ext cx="1944216" cy="648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Georgia"/>
                <a:ea typeface="微软雅黑"/>
              </a:endParaRPr>
            </a:p>
          </p:txBody>
        </p:sp>
      </p:grpSp>
      <p:sp>
        <p:nvSpPr>
          <p:cNvPr id="8" name="矩形 7"/>
          <p:cNvSpPr/>
          <p:nvPr/>
        </p:nvSpPr>
        <p:spPr>
          <a:xfrm>
            <a:off x="827584" y="5085184"/>
            <a:ext cx="7848872" cy="400110"/>
          </a:xfrm>
          <a:prstGeom prst="rect">
            <a:avLst/>
          </a:prstGeom>
          <a:solidFill>
            <a:schemeClr val="accent1"/>
          </a:solidFill>
          <a:effectLst>
            <a:outerShdw blurRad="50800" dist="38100" dir="2700000" algn="tl" rotWithShape="0">
              <a:prstClr val="black">
                <a:alpha val="40000"/>
              </a:prstClr>
            </a:outerShdw>
          </a:effectLst>
        </p:spPr>
        <p:txBody>
          <a:bodyPr wrap="square">
            <a:spAutoFit/>
          </a:bodyPr>
          <a:lstStyle/>
          <a:p>
            <a:pPr algn="ctr" defTabSz="914400">
              <a:defRPr/>
            </a:pPr>
            <a:r>
              <a:rPr lang="en-US" altLang="zh-CN" sz="2000" dirty="0">
                <a:solidFill>
                  <a:prstClr val="white"/>
                </a:solidFill>
                <a:latin typeface="Georgia"/>
                <a:ea typeface="微软雅黑"/>
              </a:rPr>
              <a:t>M</a:t>
            </a:r>
            <a:r>
              <a:rPr lang="zh-CN" altLang="en-US" sz="2000" dirty="0">
                <a:solidFill>
                  <a:prstClr val="white"/>
                </a:solidFill>
                <a:latin typeface="Georgia"/>
                <a:ea typeface="微软雅黑"/>
              </a:rPr>
              <a:t>细胞的结构和</a:t>
            </a:r>
            <a:r>
              <a:rPr lang="en-US" altLang="zh-CN" sz="2000" dirty="0">
                <a:solidFill>
                  <a:prstClr val="white"/>
                </a:solidFill>
                <a:latin typeface="Georgia"/>
                <a:ea typeface="微软雅黑"/>
              </a:rPr>
              <a:t>IgA</a:t>
            </a:r>
            <a:r>
              <a:rPr lang="zh-CN" altLang="en-US" sz="2000" dirty="0">
                <a:solidFill>
                  <a:prstClr val="white"/>
                </a:solidFill>
                <a:latin typeface="Georgia"/>
                <a:ea typeface="微软雅黑"/>
              </a:rPr>
              <a:t>的产生</a:t>
            </a:r>
            <a:endParaRPr lang="en-US" altLang="zh-CN" sz="2000" dirty="0">
              <a:solidFill>
                <a:prstClr val="white"/>
              </a:solidFill>
              <a:latin typeface="Georgia"/>
              <a:ea typeface="微软雅黑"/>
            </a:endParaRPr>
          </a:p>
        </p:txBody>
      </p:sp>
      <p:sp>
        <p:nvSpPr>
          <p:cNvPr id="9" name="矩形 8">
            <a:extLst>
              <a:ext uri="{FF2B5EF4-FFF2-40B4-BE49-F238E27FC236}">
                <a16:creationId xmlns:a16="http://schemas.microsoft.com/office/drawing/2014/main" id="{CD8E10FF-6E79-42F8-8589-57FCB9CF5986}"/>
              </a:ext>
            </a:extLst>
          </p:cNvPr>
          <p:cNvSpPr/>
          <p:nvPr/>
        </p:nvSpPr>
        <p:spPr>
          <a:xfrm>
            <a:off x="1500739" y="188640"/>
            <a:ext cx="820047" cy="357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M</a:t>
            </a:r>
            <a:r>
              <a:rPr lang="zh-CN" altLang="en-US" sz="1600" b="1" dirty="0">
                <a:solidFill>
                  <a:schemeClr val="tx1"/>
                </a:solidFill>
              </a:rPr>
              <a:t>细胞</a:t>
            </a:r>
          </a:p>
        </p:txBody>
      </p:sp>
      <p:sp>
        <p:nvSpPr>
          <p:cNvPr id="10" name="矩形 9">
            <a:extLst>
              <a:ext uri="{FF2B5EF4-FFF2-40B4-BE49-F238E27FC236}">
                <a16:creationId xmlns:a16="http://schemas.microsoft.com/office/drawing/2014/main" id="{40614CD3-EE00-456B-91C7-DC641608C096}"/>
              </a:ext>
            </a:extLst>
          </p:cNvPr>
          <p:cNvSpPr/>
          <p:nvPr/>
        </p:nvSpPr>
        <p:spPr>
          <a:xfrm>
            <a:off x="3258646" y="260648"/>
            <a:ext cx="820047" cy="357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抗原</a:t>
            </a:r>
          </a:p>
        </p:txBody>
      </p:sp>
      <p:sp>
        <p:nvSpPr>
          <p:cNvPr id="11" name="矩形 10">
            <a:extLst>
              <a:ext uri="{FF2B5EF4-FFF2-40B4-BE49-F238E27FC236}">
                <a16:creationId xmlns:a16="http://schemas.microsoft.com/office/drawing/2014/main" id="{C78FE077-0C6D-495E-8779-49484085C107}"/>
              </a:ext>
            </a:extLst>
          </p:cNvPr>
          <p:cNvSpPr/>
          <p:nvPr/>
        </p:nvSpPr>
        <p:spPr>
          <a:xfrm>
            <a:off x="3177525" y="4166431"/>
            <a:ext cx="1313354" cy="331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巨噬细胞</a:t>
            </a:r>
          </a:p>
        </p:txBody>
      </p:sp>
      <p:sp>
        <p:nvSpPr>
          <p:cNvPr id="12" name="矩形 11">
            <a:extLst>
              <a:ext uri="{FF2B5EF4-FFF2-40B4-BE49-F238E27FC236}">
                <a16:creationId xmlns:a16="http://schemas.microsoft.com/office/drawing/2014/main" id="{0EC1928D-D2B0-4FA1-95AC-12927B659AB2}"/>
              </a:ext>
            </a:extLst>
          </p:cNvPr>
          <p:cNvSpPr/>
          <p:nvPr/>
        </p:nvSpPr>
        <p:spPr>
          <a:xfrm>
            <a:off x="4126116" y="1017672"/>
            <a:ext cx="1032611" cy="425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b="1" dirty="0">
                <a:solidFill>
                  <a:schemeClr val="tx1"/>
                </a:solidFill>
              </a:rPr>
              <a:t>粘膜上皮细胞</a:t>
            </a:r>
          </a:p>
        </p:txBody>
      </p:sp>
      <p:sp>
        <p:nvSpPr>
          <p:cNvPr id="13" name="矩形 12">
            <a:extLst>
              <a:ext uri="{FF2B5EF4-FFF2-40B4-BE49-F238E27FC236}">
                <a16:creationId xmlns:a16="http://schemas.microsoft.com/office/drawing/2014/main" id="{425F9A9F-B835-4331-9E96-5610C1649CBF}"/>
              </a:ext>
            </a:extLst>
          </p:cNvPr>
          <p:cNvSpPr/>
          <p:nvPr/>
        </p:nvSpPr>
        <p:spPr>
          <a:xfrm>
            <a:off x="4636640" y="734776"/>
            <a:ext cx="820047" cy="25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抗原</a:t>
            </a:r>
          </a:p>
        </p:txBody>
      </p:sp>
      <p:sp>
        <p:nvSpPr>
          <p:cNvPr id="14" name="矩形 13">
            <a:extLst>
              <a:ext uri="{FF2B5EF4-FFF2-40B4-BE49-F238E27FC236}">
                <a16:creationId xmlns:a16="http://schemas.microsoft.com/office/drawing/2014/main" id="{2BBFFB0C-55C1-4523-A468-B97F87D745A4}"/>
              </a:ext>
            </a:extLst>
          </p:cNvPr>
          <p:cNvSpPr/>
          <p:nvPr/>
        </p:nvSpPr>
        <p:spPr>
          <a:xfrm>
            <a:off x="5601251" y="1313698"/>
            <a:ext cx="693101" cy="259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M</a:t>
            </a:r>
            <a:r>
              <a:rPr lang="zh-CN" altLang="en-US" sz="1200" b="1" dirty="0">
                <a:solidFill>
                  <a:schemeClr val="tx1"/>
                </a:solidFill>
              </a:rPr>
              <a:t>细胞</a:t>
            </a:r>
          </a:p>
        </p:txBody>
      </p:sp>
      <p:sp>
        <p:nvSpPr>
          <p:cNvPr id="15" name="矩形 14">
            <a:extLst>
              <a:ext uri="{FF2B5EF4-FFF2-40B4-BE49-F238E27FC236}">
                <a16:creationId xmlns:a16="http://schemas.microsoft.com/office/drawing/2014/main" id="{C5F9BC13-FFEF-4682-9CD5-0D67806BBD76}"/>
              </a:ext>
            </a:extLst>
          </p:cNvPr>
          <p:cNvSpPr/>
          <p:nvPr/>
        </p:nvSpPr>
        <p:spPr>
          <a:xfrm>
            <a:off x="5888082" y="804850"/>
            <a:ext cx="1095424" cy="425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上皮内淋巴细胞</a:t>
            </a:r>
          </a:p>
        </p:txBody>
      </p:sp>
      <p:sp>
        <p:nvSpPr>
          <p:cNvPr id="16" name="矩形 15">
            <a:extLst>
              <a:ext uri="{FF2B5EF4-FFF2-40B4-BE49-F238E27FC236}">
                <a16:creationId xmlns:a16="http://schemas.microsoft.com/office/drawing/2014/main" id="{8B96A574-0ADC-4513-AB52-60F13CD7E57C}"/>
              </a:ext>
            </a:extLst>
          </p:cNvPr>
          <p:cNvSpPr/>
          <p:nvPr/>
        </p:nvSpPr>
        <p:spPr>
          <a:xfrm>
            <a:off x="4865248" y="2962119"/>
            <a:ext cx="820047" cy="641693"/>
          </a:xfrm>
          <a:prstGeom prst="rect">
            <a:avLst/>
          </a:prstGeom>
          <a:solidFill>
            <a:srgbClr val="FFF8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淋巴滤泡</a:t>
            </a:r>
          </a:p>
        </p:txBody>
      </p:sp>
      <p:sp>
        <p:nvSpPr>
          <p:cNvPr id="18" name="矩形 17">
            <a:extLst>
              <a:ext uri="{FF2B5EF4-FFF2-40B4-BE49-F238E27FC236}">
                <a16:creationId xmlns:a16="http://schemas.microsoft.com/office/drawing/2014/main" id="{6E5A132D-AABE-454F-B6F7-8A017BA6DA32}"/>
              </a:ext>
            </a:extLst>
          </p:cNvPr>
          <p:cNvSpPr/>
          <p:nvPr/>
        </p:nvSpPr>
        <p:spPr>
          <a:xfrm>
            <a:off x="5857932" y="2434580"/>
            <a:ext cx="820047" cy="382807"/>
          </a:xfrm>
          <a:prstGeom prst="rect">
            <a:avLst/>
          </a:prstGeom>
          <a:solidFill>
            <a:srgbClr val="FFF8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浆细胞</a:t>
            </a:r>
          </a:p>
        </p:txBody>
      </p:sp>
      <p:sp>
        <p:nvSpPr>
          <p:cNvPr id="19" name="矩形 18">
            <a:extLst>
              <a:ext uri="{FF2B5EF4-FFF2-40B4-BE49-F238E27FC236}">
                <a16:creationId xmlns:a16="http://schemas.microsoft.com/office/drawing/2014/main" id="{0912E9FB-D284-4DBC-B9E2-7A217B384680}"/>
              </a:ext>
            </a:extLst>
          </p:cNvPr>
          <p:cNvSpPr/>
          <p:nvPr/>
        </p:nvSpPr>
        <p:spPr>
          <a:xfrm>
            <a:off x="4032548" y="2447124"/>
            <a:ext cx="601714" cy="523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固有层</a:t>
            </a:r>
          </a:p>
        </p:txBody>
      </p:sp>
      <p:sp>
        <p:nvSpPr>
          <p:cNvPr id="20" name="矩形 19">
            <a:extLst>
              <a:ext uri="{FF2B5EF4-FFF2-40B4-BE49-F238E27FC236}">
                <a16:creationId xmlns:a16="http://schemas.microsoft.com/office/drawing/2014/main" id="{CD8E10FF-6E79-42F8-8589-57FCB9CF5986}"/>
              </a:ext>
            </a:extLst>
          </p:cNvPr>
          <p:cNvSpPr/>
          <p:nvPr/>
        </p:nvSpPr>
        <p:spPr>
          <a:xfrm>
            <a:off x="4605272" y="215939"/>
            <a:ext cx="820047" cy="357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rPr>
              <a:t>内腔</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016" y="116632"/>
            <a:ext cx="8604448" cy="1008112"/>
          </a:xfrm>
          <a:prstGeom prst="rect">
            <a:avLst/>
          </a:prstGeom>
          <a:solidFill>
            <a:srgbClr val="0033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zh-CN" altLang="en-US" sz="4000" dirty="0">
                <a:solidFill>
                  <a:prstClr val="white"/>
                </a:solidFill>
                <a:latin typeface="Georgia" pitchFamily="18" charset="0"/>
                <a:ea typeface="微软雅黑"/>
              </a:rPr>
              <a:t>抗原</a:t>
            </a:r>
          </a:p>
        </p:txBody>
      </p:sp>
      <p:sp>
        <p:nvSpPr>
          <p:cNvPr id="3" name="矩形 2"/>
          <p:cNvSpPr/>
          <p:nvPr/>
        </p:nvSpPr>
        <p:spPr>
          <a:xfrm>
            <a:off x="467544" y="1412776"/>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免疫原性和抗原性</a:t>
            </a:r>
            <a:endParaRPr lang="en-US" altLang="zh-CN" sz="2800" dirty="0">
              <a:solidFill>
                <a:prstClr val="white"/>
              </a:solidFill>
              <a:latin typeface="Georgia"/>
              <a:ea typeface="微软雅黑"/>
            </a:endParaRPr>
          </a:p>
        </p:txBody>
      </p:sp>
      <p:sp>
        <p:nvSpPr>
          <p:cNvPr id="4" name="矩形 3"/>
          <p:cNvSpPr/>
          <p:nvPr/>
        </p:nvSpPr>
        <p:spPr>
          <a:xfrm>
            <a:off x="467544" y="2492896"/>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影响免疫原性的因素</a:t>
            </a:r>
            <a:endParaRPr lang="en-US" altLang="zh-CN" sz="2800" dirty="0">
              <a:solidFill>
                <a:prstClr val="white"/>
              </a:solidFill>
              <a:latin typeface="Georgia"/>
              <a:ea typeface="微软雅黑"/>
            </a:endParaRPr>
          </a:p>
        </p:txBody>
      </p:sp>
      <p:sp>
        <p:nvSpPr>
          <p:cNvPr id="5" name="矩形 4"/>
          <p:cNvSpPr/>
          <p:nvPr/>
        </p:nvSpPr>
        <p:spPr>
          <a:xfrm>
            <a:off x="467544" y="350100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表位</a:t>
            </a:r>
            <a:endParaRPr lang="en-US" altLang="zh-CN" sz="2800" dirty="0">
              <a:solidFill>
                <a:prstClr val="white"/>
              </a:solidFill>
              <a:latin typeface="Georgia"/>
              <a:ea typeface="微软雅黑"/>
            </a:endParaRPr>
          </a:p>
        </p:txBody>
      </p:sp>
      <p:sp>
        <p:nvSpPr>
          <p:cNvPr id="6" name="矩形 5"/>
          <p:cNvSpPr/>
          <p:nvPr/>
        </p:nvSpPr>
        <p:spPr>
          <a:xfrm>
            <a:off x="467544" y="458112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半抗原和抗原性研究</a:t>
            </a:r>
            <a:endParaRPr lang="en-US" altLang="zh-CN" sz="2800" dirty="0">
              <a:solidFill>
                <a:prstClr val="white"/>
              </a:solidFill>
              <a:latin typeface="Georgia"/>
              <a:ea typeface="微软雅黑"/>
            </a:endParaRPr>
          </a:p>
        </p:txBody>
      </p:sp>
      <p:sp>
        <p:nvSpPr>
          <p:cNvPr id="7" name="矩形 6"/>
          <p:cNvSpPr/>
          <p:nvPr/>
        </p:nvSpPr>
        <p:spPr>
          <a:xfrm>
            <a:off x="467544" y="5661248"/>
            <a:ext cx="6984776" cy="72008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zh-CN" altLang="en-US" sz="2800" dirty="0">
                <a:solidFill>
                  <a:prstClr val="white"/>
                </a:solidFill>
                <a:latin typeface="Georgia"/>
                <a:ea typeface="微软雅黑"/>
              </a:rPr>
              <a:t>图案识别受体</a:t>
            </a:r>
            <a:endParaRPr lang="en-US" altLang="zh-CN" sz="2800" dirty="0">
              <a:solidFill>
                <a:prstClr val="white"/>
              </a:solidFill>
              <a:latin typeface="Georgia"/>
              <a:ea typeface="微软雅黑"/>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Georgia"/>
        <a:ea typeface="微软雅黑"/>
        <a:cs typeface=""/>
      </a:majorFont>
      <a:minorFont>
        <a:latin typeface="Georgi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4200</TotalTime>
  <Words>15488</Words>
  <Application>Microsoft Office PowerPoint</Application>
  <PresentationFormat>全屏显示(4:3)</PresentationFormat>
  <Paragraphs>3284</Paragraphs>
  <Slides>398</Slides>
  <Notes>128</Notes>
  <HiddenSlides>4</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398</vt:i4>
      </vt:variant>
    </vt:vector>
  </HeadingPairs>
  <TitlesOfParts>
    <vt:vector size="411" baseType="lpstr">
      <vt:lpstr>Arial Unicode MS</vt:lpstr>
      <vt:lpstr>굴림</vt:lpstr>
      <vt:lpstr>等线</vt:lpstr>
      <vt:lpstr>宋体</vt:lpstr>
      <vt:lpstr>微软雅黑</vt:lpstr>
      <vt:lpstr>arial</vt:lpstr>
      <vt:lpstr>arial</vt:lpstr>
      <vt:lpstr>Calibri</vt:lpstr>
      <vt:lpstr>Georgia</vt:lpstr>
      <vt:lpstr>Symbol</vt:lpstr>
      <vt:lpstr>Times New Roman</vt:lpstr>
      <vt:lpstr>Wingdings</vt:lpstr>
      <vt:lpstr>Office 主题</vt:lpstr>
      <vt:lpstr>免疫学 马昱澍，ECUST, myushu@ecust.edu.cn</vt:lpstr>
      <vt:lpstr>PowerPoint 演示文稿</vt:lpstr>
      <vt:lpstr>PowerPoint 演示文稿</vt:lpstr>
      <vt:lpstr>免疫的定义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免疫学 马昱澍，ECUST, myushu@ecust.edu.cn</dc:title>
  <dc:creator>马 昱澍</dc:creator>
  <cp:lastModifiedBy>oseasy</cp:lastModifiedBy>
  <cp:revision>431</cp:revision>
  <dcterms:created xsi:type="dcterms:W3CDTF">2021-02-26T11:46:05Z</dcterms:created>
  <dcterms:modified xsi:type="dcterms:W3CDTF">2021-06-07T05:19:19Z</dcterms:modified>
</cp:coreProperties>
</file>